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65"/>
  </p:notesMasterIdLst>
  <p:handoutMasterIdLst>
    <p:handoutMasterId r:id="rId66"/>
  </p:handoutMasterIdLst>
  <p:sldIdLst>
    <p:sldId id="258" r:id="rId5"/>
    <p:sldId id="261" r:id="rId6"/>
    <p:sldId id="262" r:id="rId7"/>
    <p:sldId id="257"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2" r:id="rId36"/>
    <p:sldId id="291" r:id="rId37"/>
    <p:sldId id="293" r:id="rId38"/>
    <p:sldId id="294" r:id="rId39"/>
    <p:sldId id="295" r:id="rId40"/>
    <p:sldId id="296" r:id="rId41"/>
    <p:sldId id="297" r:id="rId42"/>
    <p:sldId id="298" r:id="rId43"/>
    <p:sldId id="299" r:id="rId44"/>
    <p:sldId id="313" r:id="rId45"/>
    <p:sldId id="314" r:id="rId46"/>
    <p:sldId id="316" r:id="rId47"/>
    <p:sldId id="315" r:id="rId48"/>
    <p:sldId id="317" r:id="rId49"/>
    <p:sldId id="318" r:id="rId50"/>
    <p:sldId id="319" r:id="rId51"/>
    <p:sldId id="300" r:id="rId52"/>
    <p:sldId id="302" r:id="rId53"/>
    <p:sldId id="304" r:id="rId54"/>
    <p:sldId id="305" r:id="rId55"/>
    <p:sldId id="307" r:id="rId56"/>
    <p:sldId id="312" r:id="rId57"/>
    <p:sldId id="301" r:id="rId58"/>
    <p:sldId id="306" r:id="rId59"/>
    <p:sldId id="309" r:id="rId60"/>
    <p:sldId id="310" r:id="rId61"/>
    <p:sldId id="311" r:id="rId62"/>
    <p:sldId id="260" r:id="rId63"/>
    <p:sldId id="25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B200"/>
    <a:srgbClr val="6657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85213" autoAdjust="0"/>
  </p:normalViewPr>
  <p:slideViewPr>
    <p:cSldViewPr snapToGrid="0">
      <p:cViewPr varScale="1">
        <p:scale>
          <a:sx n="73" d="100"/>
          <a:sy n="73" d="100"/>
        </p:scale>
        <p:origin x="989" y="67"/>
      </p:cViewPr>
      <p:guideLst/>
    </p:cSldViewPr>
  </p:slid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ollastri" userId="eee1e1a3-be53-47e2-979c-207c7279914c" providerId="ADAL" clId="{027CA6BE-F6CF-47EB-8578-0652D70E7D77}"/>
    <pc:docChg chg="undo custSel addSld delSld modSld modMainMaster">
      <pc:chgData name="Manuela Pollastri" userId="eee1e1a3-be53-47e2-979c-207c7279914c" providerId="ADAL" clId="{027CA6BE-F6CF-47EB-8578-0652D70E7D77}" dt="2019-11-04T09:32:57.871" v="210"/>
      <pc:docMkLst>
        <pc:docMk/>
      </pc:docMkLst>
      <pc:sldChg chg="modSp">
        <pc:chgData name="Manuela Pollastri" userId="eee1e1a3-be53-47e2-979c-207c7279914c" providerId="ADAL" clId="{027CA6BE-F6CF-47EB-8578-0652D70E7D77}" dt="2019-11-04T09:07:48.018" v="195" actId="113"/>
        <pc:sldMkLst>
          <pc:docMk/>
          <pc:sldMk cId="2940992775" sldId="259"/>
        </pc:sldMkLst>
        <pc:spChg chg="mod">
          <ac:chgData name="Manuela Pollastri" userId="eee1e1a3-be53-47e2-979c-207c7279914c" providerId="ADAL" clId="{027CA6BE-F6CF-47EB-8578-0652D70E7D77}" dt="2019-11-04T09:07:48.018" v="195" actId="113"/>
          <ac:spMkLst>
            <pc:docMk/>
            <pc:sldMk cId="2940992775" sldId="259"/>
            <ac:spMk id="28" creationId="{D970BB9C-35B8-4E05-8837-B3D3F8AF6FFD}"/>
          </ac:spMkLst>
        </pc:spChg>
      </pc:sldChg>
      <pc:sldChg chg="addSp delSp modSp">
        <pc:chgData name="Manuela Pollastri" userId="eee1e1a3-be53-47e2-979c-207c7279914c" providerId="ADAL" clId="{027CA6BE-F6CF-47EB-8578-0652D70E7D77}" dt="2019-11-04T09:17:58.221" v="196" actId="207"/>
        <pc:sldMkLst>
          <pc:docMk/>
          <pc:sldMk cId="684791150" sldId="260"/>
        </pc:sldMkLst>
        <pc:spChg chg="mod">
          <ac:chgData name="Manuela Pollastri" userId="eee1e1a3-be53-47e2-979c-207c7279914c" providerId="ADAL" clId="{027CA6BE-F6CF-47EB-8578-0652D70E7D77}" dt="2019-11-04T09:03:35.136" v="165" actId="403"/>
          <ac:spMkLst>
            <pc:docMk/>
            <pc:sldMk cId="684791150" sldId="260"/>
            <ac:spMk id="2" creationId="{119272C1-1848-4BB7-B128-F320E777AAB3}"/>
          </ac:spMkLst>
        </pc:spChg>
        <pc:spChg chg="del mod">
          <ac:chgData name="Manuela Pollastri" userId="eee1e1a3-be53-47e2-979c-207c7279914c" providerId="ADAL" clId="{027CA6BE-F6CF-47EB-8578-0652D70E7D77}" dt="2019-11-04T09:02:56.147" v="152" actId="931"/>
          <ac:spMkLst>
            <pc:docMk/>
            <pc:sldMk cId="684791150" sldId="260"/>
            <ac:spMk id="3" creationId="{0C83C2DD-91B7-4D4A-ACCC-5C1D14102B07}"/>
          </ac:spMkLst>
        </pc:spChg>
        <pc:picChg chg="add mod">
          <ac:chgData name="Manuela Pollastri" userId="eee1e1a3-be53-47e2-979c-207c7279914c" providerId="ADAL" clId="{027CA6BE-F6CF-47EB-8578-0652D70E7D77}" dt="2019-11-04T09:17:58.221" v="196" actId="207"/>
          <ac:picMkLst>
            <pc:docMk/>
            <pc:sldMk cId="684791150" sldId="260"/>
            <ac:picMk id="7" creationId="{08FC478D-C5FD-4B04-A2E4-A804C9277017}"/>
          </ac:picMkLst>
        </pc:picChg>
      </pc:sldChg>
      <pc:sldChg chg="del">
        <pc:chgData name="Manuela Pollastri" userId="eee1e1a3-be53-47e2-979c-207c7279914c" providerId="ADAL" clId="{027CA6BE-F6CF-47EB-8578-0652D70E7D77}" dt="2019-11-04T08:58:59.579" v="0" actId="2696"/>
        <pc:sldMkLst>
          <pc:docMk/>
          <pc:sldMk cId="29647184" sldId="261"/>
        </pc:sldMkLst>
      </pc:sldChg>
      <pc:sldChg chg="addSp delSp modSp add">
        <pc:chgData name="Manuela Pollastri" userId="eee1e1a3-be53-47e2-979c-207c7279914c" providerId="ADAL" clId="{027CA6BE-F6CF-47EB-8578-0652D70E7D77}" dt="2019-11-04T09:01:05.163" v="126" actId="20577"/>
        <pc:sldMkLst>
          <pc:docMk/>
          <pc:sldMk cId="1433055579" sldId="261"/>
        </pc:sldMkLst>
        <pc:spChg chg="del">
          <ac:chgData name="Manuela Pollastri" userId="eee1e1a3-be53-47e2-979c-207c7279914c" providerId="ADAL" clId="{027CA6BE-F6CF-47EB-8578-0652D70E7D77}" dt="2019-11-04T08:59:16.875" v="2"/>
          <ac:spMkLst>
            <pc:docMk/>
            <pc:sldMk cId="1433055579" sldId="261"/>
            <ac:spMk id="2" creationId="{6C2B7B53-56C5-475D-8229-68230B0D17C9}"/>
          </ac:spMkLst>
        </pc:spChg>
        <pc:spChg chg="del">
          <ac:chgData name="Manuela Pollastri" userId="eee1e1a3-be53-47e2-979c-207c7279914c" providerId="ADAL" clId="{027CA6BE-F6CF-47EB-8578-0652D70E7D77}" dt="2019-11-04T08:59:16.875" v="2"/>
          <ac:spMkLst>
            <pc:docMk/>
            <pc:sldMk cId="1433055579" sldId="261"/>
            <ac:spMk id="5" creationId="{B8A5EB3E-C5DE-4BCD-82CB-D847CDE11346}"/>
          </ac:spMkLst>
        </pc:spChg>
        <pc:spChg chg="add mod">
          <ac:chgData name="Manuela Pollastri" userId="eee1e1a3-be53-47e2-979c-207c7279914c" providerId="ADAL" clId="{027CA6BE-F6CF-47EB-8578-0652D70E7D77}" dt="2019-11-04T09:00:53.579" v="93" actId="20577"/>
          <ac:spMkLst>
            <pc:docMk/>
            <pc:sldMk cId="1433055579" sldId="261"/>
            <ac:spMk id="6" creationId="{8C807576-DA49-4AA3-8923-284EDF6420CE}"/>
          </ac:spMkLst>
        </pc:spChg>
        <pc:spChg chg="add mod">
          <ac:chgData name="Manuela Pollastri" userId="eee1e1a3-be53-47e2-979c-207c7279914c" providerId="ADAL" clId="{027CA6BE-F6CF-47EB-8578-0652D70E7D77}" dt="2019-11-04T09:01:05.163" v="126" actId="20577"/>
          <ac:spMkLst>
            <pc:docMk/>
            <pc:sldMk cId="1433055579" sldId="261"/>
            <ac:spMk id="7" creationId="{84874AE9-8A69-42EC-A4BE-6FFBD2928C72}"/>
          </ac:spMkLst>
        </pc:spChg>
      </pc:sldChg>
      <pc:sldChg chg="addSp delSp modSp add">
        <pc:chgData name="Manuela Pollastri" userId="eee1e1a3-be53-47e2-979c-207c7279914c" providerId="ADAL" clId="{027CA6BE-F6CF-47EB-8578-0652D70E7D77}" dt="2019-11-04T09:00:42.265" v="68" actId="15"/>
        <pc:sldMkLst>
          <pc:docMk/>
          <pc:sldMk cId="3286941229" sldId="262"/>
        </pc:sldMkLst>
        <pc:spChg chg="del">
          <ac:chgData name="Manuela Pollastri" userId="eee1e1a3-be53-47e2-979c-207c7279914c" providerId="ADAL" clId="{027CA6BE-F6CF-47EB-8578-0652D70E7D77}" dt="2019-11-04T08:59:45.733" v="4"/>
          <ac:spMkLst>
            <pc:docMk/>
            <pc:sldMk cId="3286941229" sldId="262"/>
            <ac:spMk id="2" creationId="{A68F7EB9-376F-4316-8CA4-CFFFC11F0AC5}"/>
          </ac:spMkLst>
        </pc:spChg>
        <pc:spChg chg="del">
          <ac:chgData name="Manuela Pollastri" userId="eee1e1a3-be53-47e2-979c-207c7279914c" providerId="ADAL" clId="{027CA6BE-F6CF-47EB-8578-0652D70E7D77}" dt="2019-11-04T08:59:45.733" v="4"/>
          <ac:spMkLst>
            <pc:docMk/>
            <pc:sldMk cId="3286941229" sldId="262"/>
            <ac:spMk id="3" creationId="{04C02F97-5C0C-4B14-A90A-74AF749D0086}"/>
          </ac:spMkLst>
        </pc:spChg>
        <pc:spChg chg="add mod">
          <ac:chgData name="Manuela Pollastri" userId="eee1e1a3-be53-47e2-979c-207c7279914c" providerId="ADAL" clId="{027CA6BE-F6CF-47EB-8578-0652D70E7D77}" dt="2019-11-04T08:59:54.004" v="12" actId="5793"/>
          <ac:spMkLst>
            <pc:docMk/>
            <pc:sldMk cId="3286941229" sldId="262"/>
            <ac:spMk id="6" creationId="{F3C80949-7C73-4E81-A36B-727FD30FF957}"/>
          </ac:spMkLst>
        </pc:spChg>
        <pc:spChg chg="add mod">
          <ac:chgData name="Manuela Pollastri" userId="eee1e1a3-be53-47e2-979c-207c7279914c" providerId="ADAL" clId="{027CA6BE-F6CF-47EB-8578-0652D70E7D77}" dt="2019-11-04T09:00:42.265" v="68" actId="15"/>
          <ac:spMkLst>
            <pc:docMk/>
            <pc:sldMk cId="3286941229" sldId="262"/>
            <ac:spMk id="7" creationId="{18D537D8-0FDB-41AA-83B5-9CC43D8D824F}"/>
          </ac:spMkLst>
        </pc:spChg>
      </pc:sldChg>
      <pc:sldChg chg="addSp delSp modSp add del">
        <pc:chgData name="Manuela Pollastri" userId="eee1e1a3-be53-47e2-979c-207c7279914c" providerId="ADAL" clId="{027CA6BE-F6CF-47EB-8578-0652D70E7D77}" dt="2019-11-04T09:06:11.261" v="187" actId="2696"/>
        <pc:sldMkLst>
          <pc:docMk/>
          <pc:sldMk cId="3462396566" sldId="263"/>
        </pc:sldMkLst>
        <pc:spChg chg="mod">
          <ac:chgData name="Manuela Pollastri" userId="eee1e1a3-be53-47e2-979c-207c7279914c" providerId="ADAL" clId="{027CA6BE-F6CF-47EB-8578-0652D70E7D77}" dt="2019-11-04T09:05:44.948" v="185" actId="20577"/>
          <ac:spMkLst>
            <pc:docMk/>
            <pc:sldMk cId="3462396566" sldId="263"/>
            <ac:spMk id="2" creationId="{58190EA4-45EF-4231-891C-ACD72D143290}"/>
          </ac:spMkLst>
        </pc:spChg>
        <pc:spChg chg="del">
          <ac:chgData name="Manuela Pollastri" userId="eee1e1a3-be53-47e2-979c-207c7279914c" providerId="ADAL" clId="{027CA6BE-F6CF-47EB-8578-0652D70E7D77}" dt="2019-11-04T09:05:50.411" v="186"/>
          <ac:spMkLst>
            <pc:docMk/>
            <pc:sldMk cId="3462396566" sldId="263"/>
            <ac:spMk id="3" creationId="{0C5B9885-90AB-4FE3-A7C4-5278B787E0E2}"/>
          </ac:spMkLst>
        </pc:spChg>
        <pc:spChg chg="del">
          <ac:chgData name="Manuela Pollastri" userId="eee1e1a3-be53-47e2-979c-207c7279914c" providerId="ADAL" clId="{027CA6BE-F6CF-47EB-8578-0652D70E7D77}" dt="2019-11-04T09:05:50.411" v="186"/>
          <ac:spMkLst>
            <pc:docMk/>
            <pc:sldMk cId="3462396566" sldId="263"/>
            <ac:spMk id="4" creationId="{27B26E2C-F45F-47AF-BF87-AB39D3656419}"/>
          </ac:spMkLst>
        </pc:spChg>
        <pc:spChg chg="add mod">
          <ac:chgData name="Manuela Pollastri" userId="eee1e1a3-be53-47e2-979c-207c7279914c" providerId="ADAL" clId="{027CA6BE-F6CF-47EB-8578-0652D70E7D77}" dt="2019-11-04T09:05:50.411" v="186"/>
          <ac:spMkLst>
            <pc:docMk/>
            <pc:sldMk cId="3462396566" sldId="263"/>
            <ac:spMk id="7" creationId="{0FE734D8-1C62-470C-A031-EA99ACE53BE4}"/>
          </ac:spMkLst>
        </pc:spChg>
      </pc:sldChg>
      <pc:sldChg chg="addSp delSp modSp add">
        <pc:chgData name="Manuela Pollastri" userId="eee1e1a3-be53-47e2-979c-207c7279914c" providerId="ADAL" clId="{027CA6BE-F6CF-47EB-8578-0652D70E7D77}" dt="2019-11-04T09:32:57.871" v="210"/>
        <pc:sldMkLst>
          <pc:docMk/>
          <pc:sldMk cId="4071877468" sldId="263"/>
        </pc:sldMkLst>
        <pc:spChg chg="del">
          <ac:chgData name="Manuela Pollastri" userId="eee1e1a3-be53-47e2-979c-207c7279914c" providerId="ADAL" clId="{027CA6BE-F6CF-47EB-8578-0652D70E7D77}" dt="2019-11-04T09:32:57.871" v="210"/>
          <ac:spMkLst>
            <pc:docMk/>
            <pc:sldMk cId="4071877468" sldId="263"/>
            <ac:spMk id="2" creationId="{E61C3161-FE40-4AE5-9CC4-DAA381A4245A}"/>
          </ac:spMkLst>
        </pc:spChg>
        <pc:spChg chg="del">
          <ac:chgData name="Manuela Pollastri" userId="eee1e1a3-be53-47e2-979c-207c7279914c" providerId="ADAL" clId="{027CA6BE-F6CF-47EB-8578-0652D70E7D77}" dt="2019-11-04T09:32:57.871" v="210"/>
          <ac:spMkLst>
            <pc:docMk/>
            <pc:sldMk cId="4071877468" sldId="263"/>
            <ac:spMk id="3" creationId="{C2BDE350-C430-45CB-9DB8-2615FE493C6E}"/>
          </ac:spMkLst>
        </pc:spChg>
        <pc:spChg chg="add mod">
          <ac:chgData name="Manuela Pollastri" userId="eee1e1a3-be53-47e2-979c-207c7279914c" providerId="ADAL" clId="{027CA6BE-F6CF-47EB-8578-0652D70E7D77}" dt="2019-11-04T09:32:57.871" v="210"/>
          <ac:spMkLst>
            <pc:docMk/>
            <pc:sldMk cId="4071877468" sldId="263"/>
            <ac:spMk id="6" creationId="{310108B7-7912-4BCC-8E75-18AE8D29401C}"/>
          </ac:spMkLst>
        </pc:spChg>
        <pc:spChg chg="add mod">
          <ac:chgData name="Manuela Pollastri" userId="eee1e1a3-be53-47e2-979c-207c7279914c" providerId="ADAL" clId="{027CA6BE-F6CF-47EB-8578-0652D70E7D77}" dt="2019-11-04T09:32:57.871" v="210"/>
          <ac:spMkLst>
            <pc:docMk/>
            <pc:sldMk cId="4071877468" sldId="263"/>
            <ac:spMk id="7" creationId="{CE526354-5E3E-40A6-A39B-989FF86188C5}"/>
          </ac:spMkLst>
        </pc:spChg>
      </pc:sldChg>
      <pc:sldMasterChg chg="modSldLayout">
        <pc:chgData name="Manuela Pollastri" userId="eee1e1a3-be53-47e2-979c-207c7279914c" providerId="ADAL" clId="{027CA6BE-F6CF-47EB-8578-0652D70E7D77}" dt="2019-11-04T09:32:20.173" v="208" actId="962"/>
        <pc:sldMasterMkLst>
          <pc:docMk/>
          <pc:sldMasterMk cId="3899979990" sldId="2147483672"/>
        </pc:sldMasterMkLst>
        <pc:sldLayoutChg chg="addSp delSp modSp">
          <pc:chgData name="Manuela Pollastri" userId="eee1e1a3-be53-47e2-979c-207c7279914c" providerId="ADAL" clId="{027CA6BE-F6CF-47EB-8578-0652D70E7D77}" dt="2019-11-04T09:32:20.173" v="208" actId="962"/>
          <pc:sldLayoutMkLst>
            <pc:docMk/>
            <pc:sldMasterMk cId="3899979990" sldId="2147483672"/>
            <pc:sldLayoutMk cId="3024400280" sldId="2147483673"/>
          </pc:sldLayoutMkLst>
          <pc:spChg chg="del">
            <ac:chgData name="Manuela Pollastri" userId="eee1e1a3-be53-47e2-979c-207c7279914c" providerId="ADAL" clId="{027CA6BE-F6CF-47EB-8578-0652D70E7D77}" dt="2019-11-04T09:31:57.410" v="205" actId="478"/>
            <ac:spMkLst>
              <pc:docMk/>
              <pc:sldMasterMk cId="3899979990" sldId="2147483672"/>
              <pc:sldLayoutMk cId="3024400280" sldId="2147483673"/>
              <ac:spMk id="7" creationId="{00000000-0000-0000-0000-000000000000}"/>
            </ac:spMkLst>
          </pc:spChg>
          <pc:picChg chg="add del">
            <ac:chgData name="Manuela Pollastri" userId="eee1e1a3-be53-47e2-979c-207c7279914c" providerId="ADAL" clId="{027CA6BE-F6CF-47EB-8578-0652D70E7D77}" dt="2019-11-04T09:31:54.892" v="204" actId="478"/>
            <ac:picMkLst>
              <pc:docMk/>
              <pc:sldMasterMk cId="3899979990" sldId="2147483672"/>
              <pc:sldLayoutMk cId="3024400280" sldId="2147483673"/>
              <ac:picMk id="10" creationId="{6F2F73A4-F6FB-4462-A6AA-B21D049A0864}"/>
            </ac:picMkLst>
          </pc:picChg>
          <pc:picChg chg="add del mod">
            <ac:chgData name="Manuela Pollastri" userId="eee1e1a3-be53-47e2-979c-207c7279914c" providerId="ADAL" clId="{027CA6BE-F6CF-47EB-8578-0652D70E7D77}" dt="2019-11-04T09:31:37.619" v="202" actId="931"/>
            <ac:picMkLst>
              <pc:docMk/>
              <pc:sldMasterMk cId="3899979990" sldId="2147483672"/>
              <pc:sldLayoutMk cId="3024400280" sldId="2147483673"/>
              <ac:picMk id="11" creationId="{6184FCCE-93A1-4096-AAE5-F18A2803CF4E}"/>
            </ac:picMkLst>
          </pc:picChg>
          <pc:picChg chg="add mod">
            <ac:chgData name="Manuela Pollastri" userId="eee1e1a3-be53-47e2-979c-207c7279914c" providerId="ADAL" clId="{027CA6BE-F6CF-47EB-8578-0652D70E7D77}" dt="2019-11-04T09:32:20.173" v="208" actId="962"/>
            <ac:picMkLst>
              <pc:docMk/>
              <pc:sldMasterMk cId="3899979990" sldId="2147483672"/>
              <pc:sldLayoutMk cId="3024400280" sldId="2147483673"/>
              <ac:picMk id="13" creationId="{2B9EE5D8-E484-49C4-B36C-A55E7580AD22}"/>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F9D43-C4D4-4D20-8B5E-8FC3395FA4E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it-IT"/>
        </a:p>
      </dgm:t>
    </dgm:pt>
    <dgm:pt modelId="{E6C49746-E8B4-48B8-AAEE-3C8B25ADD4BF}">
      <dgm:prSet/>
      <dgm:spPr/>
      <dgm:t>
        <a:bodyPr/>
        <a:lstStyle/>
        <a:p>
          <a:pPr algn="ctr" rtl="0"/>
          <a:r>
            <a:rPr lang="it-IT" b="1" dirty="0"/>
            <a:t>Basata sul </a:t>
          </a:r>
          <a:r>
            <a:rPr lang="it-IT" b="1" dirty="0" err="1"/>
            <a:t>Cybersecurity</a:t>
          </a:r>
          <a:r>
            <a:rPr lang="it-IT" b="1" dirty="0"/>
            <a:t> Framework sviluppato dal National </a:t>
          </a:r>
          <a:r>
            <a:rPr lang="it-IT" b="1" dirty="0" err="1"/>
            <a:t>Institute</a:t>
          </a:r>
          <a:r>
            <a:rPr lang="it-IT" b="1" dirty="0"/>
            <a:t> of </a:t>
          </a:r>
          <a:r>
            <a:rPr lang="it-IT" b="1" dirty="0" err="1"/>
            <a:t>Standards</a:t>
          </a:r>
          <a:r>
            <a:rPr lang="it-IT" b="1" dirty="0"/>
            <a:t> and Technology</a:t>
          </a:r>
          <a:r>
            <a:rPr lang="it-IT" dirty="0"/>
            <a:t> (NIST) recentemente aggiornato alla versione 1.1</a:t>
          </a:r>
        </a:p>
      </dgm:t>
    </dgm:pt>
    <dgm:pt modelId="{CF6551D9-EE29-438F-9E2C-F90817CB9B65}" type="parTrans" cxnId="{F30FBB34-0851-4465-B9CA-BF36FFE015D2}">
      <dgm:prSet/>
      <dgm:spPr/>
      <dgm:t>
        <a:bodyPr/>
        <a:lstStyle/>
        <a:p>
          <a:endParaRPr lang="it-IT"/>
        </a:p>
      </dgm:t>
    </dgm:pt>
    <dgm:pt modelId="{39C51ED6-8737-48DA-A929-5267D95F870C}" type="sibTrans" cxnId="{F30FBB34-0851-4465-B9CA-BF36FFE015D2}">
      <dgm:prSet/>
      <dgm:spPr/>
      <dgm:t>
        <a:bodyPr/>
        <a:lstStyle/>
        <a:p>
          <a:endParaRPr lang="it-IT"/>
        </a:p>
      </dgm:t>
    </dgm:pt>
    <dgm:pt modelId="{C21C78DF-7E06-482B-BD6C-2539561415E6}">
      <dgm:prSet/>
      <dgm:spPr/>
      <dgm:t>
        <a:bodyPr/>
        <a:lstStyle/>
        <a:p>
          <a:pPr algn="ctr" rtl="0"/>
          <a:r>
            <a:rPr lang="it-IT" dirty="0"/>
            <a:t>Sono stati </a:t>
          </a:r>
          <a:r>
            <a:rPr lang="it-IT" b="1" dirty="0"/>
            <a:t>integrati i cambiamenti apportati dal NIST al Framework Core</a:t>
          </a:r>
          <a:r>
            <a:rPr lang="it-IT" dirty="0"/>
            <a:t>, includendo elementi volti a considerare le problematiche di </a:t>
          </a:r>
          <a:r>
            <a:rPr lang="it-IT" b="1" dirty="0"/>
            <a:t>sicurezza delle filiere di approvvigionamento</a:t>
          </a:r>
          <a:r>
            <a:rPr lang="it-IT" dirty="0"/>
            <a:t> (</a:t>
          </a:r>
          <a:r>
            <a:rPr lang="it-IT" dirty="0" err="1"/>
            <a:t>supply</a:t>
          </a:r>
          <a:r>
            <a:rPr lang="it-IT" dirty="0"/>
            <a:t> </a:t>
          </a:r>
          <a:r>
            <a:rPr lang="it-IT" dirty="0" err="1"/>
            <a:t>chain</a:t>
          </a:r>
          <a:r>
            <a:rPr lang="it-IT" dirty="0"/>
            <a:t>) e ad approfondire la </a:t>
          </a:r>
          <a:r>
            <a:rPr lang="it-IT" b="1" dirty="0"/>
            <a:t>sicurezza dei processi di autenticazione e gestione delle identità</a:t>
          </a:r>
        </a:p>
      </dgm:t>
    </dgm:pt>
    <dgm:pt modelId="{18A48196-A509-4162-BFBB-0A4480AD989F}" type="parTrans" cxnId="{DEC15FBF-5AA5-4524-AFB7-D62CF6005E4A}">
      <dgm:prSet/>
      <dgm:spPr/>
      <dgm:t>
        <a:bodyPr/>
        <a:lstStyle/>
        <a:p>
          <a:endParaRPr lang="it-IT"/>
        </a:p>
      </dgm:t>
    </dgm:pt>
    <dgm:pt modelId="{745D6D73-6168-4C9B-886A-935B4738C31D}" type="sibTrans" cxnId="{DEC15FBF-5AA5-4524-AFB7-D62CF6005E4A}">
      <dgm:prSet/>
      <dgm:spPr/>
      <dgm:t>
        <a:bodyPr/>
        <a:lstStyle/>
        <a:p>
          <a:endParaRPr lang="it-IT"/>
        </a:p>
      </dgm:t>
    </dgm:pt>
    <dgm:pt modelId="{EB7B9456-7271-4F49-A81E-E8B795C4B083}">
      <dgm:prSet/>
      <dgm:spPr/>
      <dgm:t>
        <a:bodyPr/>
        <a:lstStyle/>
        <a:p>
          <a:pPr rtl="0"/>
          <a:r>
            <a:rPr lang="it-IT" dirty="0"/>
            <a:t>Include una serie di </a:t>
          </a:r>
          <a:r>
            <a:rPr lang="it-IT" b="1" dirty="0"/>
            <a:t>nuovi elementi indirizzati a guidare la corretta gestione dei dati personali</a:t>
          </a:r>
          <a:r>
            <a:rPr lang="it-IT" dirty="0"/>
            <a:t>, con specifico riferimento alla sicurezza degli stessi a fronte di possibili attacchi informatici</a:t>
          </a:r>
        </a:p>
      </dgm:t>
    </dgm:pt>
    <dgm:pt modelId="{C945B7DC-4E97-4406-8848-C831B8DDDA94}" type="parTrans" cxnId="{CC0904DD-5236-479E-9FE1-AF209FA51CE5}">
      <dgm:prSet/>
      <dgm:spPr/>
      <dgm:t>
        <a:bodyPr/>
        <a:lstStyle/>
        <a:p>
          <a:endParaRPr lang="it-IT"/>
        </a:p>
      </dgm:t>
    </dgm:pt>
    <dgm:pt modelId="{C1194667-9BA3-4ECC-95E1-5D29C404E093}" type="sibTrans" cxnId="{CC0904DD-5236-479E-9FE1-AF209FA51CE5}">
      <dgm:prSet/>
      <dgm:spPr/>
      <dgm:t>
        <a:bodyPr/>
        <a:lstStyle/>
        <a:p>
          <a:endParaRPr lang="it-IT"/>
        </a:p>
      </dgm:t>
    </dgm:pt>
    <dgm:pt modelId="{3D466705-5908-4B57-BE9C-DC7EBD2C65FA}">
      <dgm:prSet/>
      <dgm:spPr/>
      <dgm:t>
        <a:bodyPr/>
        <a:lstStyle/>
        <a:p>
          <a:pPr rtl="0"/>
          <a:r>
            <a:rPr lang="it-IT" dirty="0"/>
            <a:t>Introdotte </a:t>
          </a:r>
          <a:r>
            <a:rPr lang="it-IT" b="1" dirty="0"/>
            <a:t>9 nuove </a:t>
          </a:r>
          <a:r>
            <a:rPr lang="it-IT" b="1" dirty="0" err="1"/>
            <a:t>subcategory</a:t>
          </a:r>
          <a:r>
            <a:rPr lang="it-IT" b="1" dirty="0"/>
            <a:t> e una nuova </a:t>
          </a:r>
          <a:r>
            <a:rPr lang="it-IT" b="1" dirty="0" err="1"/>
            <a:t>category</a:t>
          </a:r>
          <a:r>
            <a:rPr lang="it-IT" dirty="0"/>
            <a:t> relative agli aspetti </a:t>
          </a:r>
          <a:r>
            <a:rPr lang="it-IT" b="1" dirty="0"/>
            <a:t>legati alla data </a:t>
          </a:r>
          <a:r>
            <a:rPr lang="it-IT" b="1" dirty="0" err="1"/>
            <a:t>protection</a:t>
          </a:r>
          <a:endParaRPr lang="it-IT" b="1" dirty="0"/>
        </a:p>
        <a:p>
          <a:pPr rtl="0"/>
          <a:endParaRPr lang="it-IT" b="1" dirty="0"/>
        </a:p>
      </dgm:t>
    </dgm:pt>
    <dgm:pt modelId="{0338D7DD-C807-44C5-92C8-78B7A32EBE42}" type="parTrans" cxnId="{C720F9B9-5A81-48ED-9388-9183A2B65CA8}">
      <dgm:prSet/>
      <dgm:spPr/>
      <dgm:t>
        <a:bodyPr/>
        <a:lstStyle/>
        <a:p>
          <a:endParaRPr lang="it-IT"/>
        </a:p>
      </dgm:t>
    </dgm:pt>
    <dgm:pt modelId="{E381DA7C-D50F-4469-A8E4-4E384D820F3C}" type="sibTrans" cxnId="{C720F9B9-5A81-48ED-9388-9183A2B65CA8}">
      <dgm:prSet/>
      <dgm:spPr/>
      <dgm:t>
        <a:bodyPr/>
        <a:lstStyle/>
        <a:p>
          <a:endParaRPr lang="it-IT"/>
        </a:p>
      </dgm:t>
    </dgm:pt>
    <dgm:pt modelId="{F64EF889-AB8E-46E2-93DF-CE62BFAE84F7}">
      <dgm:prSet/>
      <dgm:spPr/>
      <dgm:t>
        <a:bodyPr/>
        <a:lstStyle/>
        <a:p>
          <a:pPr rtl="0"/>
          <a:r>
            <a:rPr lang="it-IT"/>
            <a:t>Introdotto un nuovo strumento per la contestualizzazione del Framework sotto forma di prototipi di contestualizzazione che permette di definire dei template applicabili in fase di contestualizzazione per integrare più facilmente nella stessa concetti legati a normative, regolamenti o best practice</a:t>
          </a:r>
        </a:p>
      </dgm:t>
    </dgm:pt>
    <dgm:pt modelId="{E876825F-CF9E-4939-9D58-DE3246FBBEC0}" type="parTrans" cxnId="{4A01E2E1-9287-4778-9263-7BA61A7800CD}">
      <dgm:prSet/>
      <dgm:spPr/>
      <dgm:t>
        <a:bodyPr/>
        <a:lstStyle/>
        <a:p>
          <a:endParaRPr lang="it-IT"/>
        </a:p>
      </dgm:t>
    </dgm:pt>
    <dgm:pt modelId="{018CB8FA-FE81-4A8E-89C0-108B1CE53031}" type="sibTrans" cxnId="{4A01E2E1-9287-4778-9263-7BA61A7800CD}">
      <dgm:prSet/>
      <dgm:spPr/>
      <dgm:t>
        <a:bodyPr/>
        <a:lstStyle/>
        <a:p>
          <a:endParaRPr lang="it-IT"/>
        </a:p>
      </dgm:t>
    </dgm:pt>
    <dgm:pt modelId="{0988DD26-9462-444E-89BD-B7D5F65BA68A}" type="pres">
      <dgm:prSet presAssocID="{74EF9D43-C4D4-4D20-8B5E-8FC3395FA4E9}" presName="diagram" presStyleCnt="0">
        <dgm:presLayoutVars>
          <dgm:dir/>
          <dgm:resizeHandles val="exact"/>
        </dgm:presLayoutVars>
      </dgm:prSet>
      <dgm:spPr/>
    </dgm:pt>
    <dgm:pt modelId="{1D9698F1-E415-4929-B547-8B7199F23513}" type="pres">
      <dgm:prSet presAssocID="{E6C49746-E8B4-48B8-AAEE-3C8B25ADD4BF}" presName="node" presStyleLbl="node1" presStyleIdx="0" presStyleCnt="5">
        <dgm:presLayoutVars>
          <dgm:bulletEnabled val="1"/>
        </dgm:presLayoutVars>
      </dgm:prSet>
      <dgm:spPr/>
    </dgm:pt>
    <dgm:pt modelId="{35796047-9DD3-4734-8AD9-DBBC80E1B683}" type="pres">
      <dgm:prSet presAssocID="{39C51ED6-8737-48DA-A929-5267D95F870C}" presName="sibTrans" presStyleCnt="0"/>
      <dgm:spPr/>
    </dgm:pt>
    <dgm:pt modelId="{EA691041-DA26-4979-99F0-66A8C9CB245C}" type="pres">
      <dgm:prSet presAssocID="{C21C78DF-7E06-482B-BD6C-2539561415E6}" presName="node" presStyleLbl="node1" presStyleIdx="1" presStyleCnt="5">
        <dgm:presLayoutVars>
          <dgm:bulletEnabled val="1"/>
        </dgm:presLayoutVars>
      </dgm:prSet>
      <dgm:spPr/>
    </dgm:pt>
    <dgm:pt modelId="{F2534AED-9B94-4B0E-8315-3D1406108E70}" type="pres">
      <dgm:prSet presAssocID="{745D6D73-6168-4C9B-886A-935B4738C31D}" presName="sibTrans" presStyleCnt="0"/>
      <dgm:spPr/>
    </dgm:pt>
    <dgm:pt modelId="{E6A7CB87-D766-4B39-BB9B-967A02D26498}" type="pres">
      <dgm:prSet presAssocID="{EB7B9456-7271-4F49-A81E-E8B795C4B083}" presName="node" presStyleLbl="node1" presStyleIdx="2" presStyleCnt="5">
        <dgm:presLayoutVars>
          <dgm:bulletEnabled val="1"/>
        </dgm:presLayoutVars>
      </dgm:prSet>
      <dgm:spPr/>
    </dgm:pt>
    <dgm:pt modelId="{197F476D-233B-49A0-A4E8-0121EF70810F}" type="pres">
      <dgm:prSet presAssocID="{C1194667-9BA3-4ECC-95E1-5D29C404E093}" presName="sibTrans" presStyleCnt="0"/>
      <dgm:spPr/>
    </dgm:pt>
    <dgm:pt modelId="{25BD781D-7E04-41F6-90F4-5FD040B9C2A2}" type="pres">
      <dgm:prSet presAssocID="{3D466705-5908-4B57-BE9C-DC7EBD2C65FA}" presName="node" presStyleLbl="node1" presStyleIdx="3" presStyleCnt="5">
        <dgm:presLayoutVars>
          <dgm:bulletEnabled val="1"/>
        </dgm:presLayoutVars>
      </dgm:prSet>
      <dgm:spPr/>
    </dgm:pt>
    <dgm:pt modelId="{2051D5B5-9B95-4929-BE45-11070D7261FA}" type="pres">
      <dgm:prSet presAssocID="{E381DA7C-D50F-4469-A8E4-4E384D820F3C}" presName="sibTrans" presStyleCnt="0"/>
      <dgm:spPr/>
    </dgm:pt>
    <dgm:pt modelId="{1210DE47-FBD6-4060-8653-738E324DAE8F}" type="pres">
      <dgm:prSet presAssocID="{F64EF889-AB8E-46E2-93DF-CE62BFAE84F7}" presName="node" presStyleLbl="node1" presStyleIdx="4" presStyleCnt="5">
        <dgm:presLayoutVars>
          <dgm:bulletEnabled val="1"/>
        </dgm:presLayoutVars>
      </dgm:prSet>
      <dgm:spPr/>
    </dgm:pt>
  </dgm:ptLst>
  <dgm:cxnLst>
    <dgm:cxn modelId="{79EA071F-F111-4D2E-96B4-D571194F87B6}" type="presOf" srcId="{C21C78DF-7E06-482B-BD6C-2539561415E6}" destId="{EA691041-DA26-4979-99F0-66A8C9CB245C}" srcOrd="0" destOrd="0" presId="urn:microsoft.com/office/officeart/2005/8/layout/default"/>
    <dgm:cxn modelId="{06A79527-7312-414F-8356-5E0A287FF40F}" type="presOf" srcId="{E6C49746-E8B4-48B8-AAEE-3C8B25ADD4BF}" destId="{1D9698F1-E415-4929-B547-8B7199F23513}" srcOrd="0" destOrd="0" presId="urn:microsoft.com/office/officeart/2005/8/layout/default"/>
    <dgm:cxn modelId="{F30FBB34-0851-4465-B9CA-BF36FFE015D2}" srcId="{74EF9D43-C4D4-4D20-8B5E-8FC3395FA4E9}" destId="{E6C49746-E8B4-48B8-AAEE-3C8B25ADD4BF}" srcOrd="0" destOrd="0" parTransId="{CF6551D9-EE29-438F-9E2C-F90817CB9B65}" sibTransId="{39C51ED6-8737-48DA-A929-5267D95F870C}"/>
    <dgm:cxn modelId="{D7E25B44-B970-40B3-8465-385435138F84}" type="presOf" srcId="{3D466705-5908-4B57-BE9C-DC7EBD2C65FA}" destId="{25BD781D-7E04-41F6-90F4-5FD040B9C2A2}" srcOrd="0" destOrd="0" presId="urn:microsoft.com/office/officeart/2005/8/layout/default"/>
    <dgm:cxn modelId="{46723854-AF6C-4492-927C-4E578606213B}" type="presOf" srcId="{F64EF889-AB8E-46E2-93DF-CE62BFAE84F7}" destId="{1210DE47-FBD6-4060-8653-738E324DAE8F}" srcOrd="0" destOrd="0" presId="urn:microsoft.com/office/officeart/2005/8/layout/default"/>
    <dgm:cxn modelId="{ABBFFFA1-4BC2-4AD9-BE8C-7B55DEACC128}" type="presOf" srcId="{EB7B9456-7271-4F49-A81E-E8B795C4B083}" destId="{E6A7CB87-D766-4B39-BB9B-967A02D26498}" srcOrd="0" destOrd="0" presId="urn:microsoft.com/office/officeart/2005/8/layout/default"/>
    <dgm:cxn modelId="{0B9200B5-5074-4557-B85C-C41EF9AFD0EF}" type="presOf" srcId="{74EF9D43-C4D4-4D20-8B5E-8FC3395FA4E9}" destId="{0988DD26-9462-444E-89BD-B7D5F65BA68A}" srcOrd="0" destOrd="0" presId="urn:microsoft.com/office/officeart/2005/8/layout/default"/>
    <dgm:cxn modelId="{C720F9B9-5A81-48ED-9388-9183A2B65CA8}" srcId="{74EF9D43-C4D4-4D20-8B5E-8FC3395FA4E9}" destId="{3D466705-5908-4B57-BE9C-DC7EBD2C65FA}" srcOrd="3" destOrd="0" parTransId="{0338D7DD-C807-44C5-92C8-78B7A32EBE42}" sibTransId="{E381DA7C-D50F-4469-A8E4-4E384D820F3C}"/>
    <dgm:cxn modelId="{DEC15FBF-5AA5-4524-AFB7-D62CF6005E4A}" srcId="{74EF9D43-C4D4-4D20-8B5E-8FC3395FA4E9}" destId="{C21C78DF-7E06-482B-BD6C-2539561415E6}" srcOrd="1" destOrd="0" parTransId="{18A48196-A509-4162-BFBB-0A4480AD989F}" sibTransId="{745D6D73-6168-4C9B-886A-935B4738C31D}"/>
    <dgm:cxn modelId="{CC0904DD-5236-479E-9FE1-AF209FA51CE5}" srcId="{74EF9D43-C4D4-4D20-8B5E-8FC3395FA4E9}" destId="{EB7B9456-7271-4F49-A81E-E8B795C4B083}" srcOrd="2" destOrd="0" parTransId="{C945B7DC-4E97-4406-8848-C831B8DDDA94}" sibTransId="{C1194667-9BA3-4ECC-95E1-5D29C404E093}"/>
    <dgm:cxn modelId="{4A01E2E1-9287-4778-9263-7BA61A7800CD}" srcId="{74EF9D43-C4D4-4D20-8B5E-8FC3395FA4E9}" destId="{F64EF889-AB8E-46E2-93DF-CE62BFAE84F7}" srcOrd="4" destOrd="0" parTransId="{E876825F-CF9E-4939-9D58-DE3246FBBEC0}" sibTransId="{018CB8FA-FE81-4A8E-89C0-108B1CE53031}"/>
    <dgm:cxn modelId="{B0A7F10C-D2BD-4CCB-B37E-05E9854E97A5}" type="presParOf" srcId="{0988DD26-9462-444E-89BD-B7D5F65BA68A}" destId="{1D9698F1-E415-4929-B547-8B7199F23513}" srcOrd="0" destOrd="0" presId="urn:microsoft.com/office/officeart/2005/8/layout/default"/>
    <dgm:cxn modelId="{23C18783-7947-42DD-BBE8-1C9575CEB2A4}" type="presParOf" srcId="{0988DD26-9462-444E-89BD-B7D5F65BA68A}" destId="{35796047-9DD3-4734-8AD9-DBBC80E1B683}" srcOrd="1" destOrd="0" presId="urn:microsoft.com/office/officeart/2005/8/layout/default"/>
    <dgm:cxn modelId="{720B6063-6D5A-4394-A83C-23926A21A0EA}" type="presParOf" srcId="{0988DD26-9462-444E-89BD-B7D5F65BA68A}" destId="{EA691041-DA26-4979-99F0-66A8C9CB245C}" srcOrd="2" destOrd="0" presId="urn:microsoft.com/office/officeart/2005/8/layout/default"/>
    <dgm:cxn modelId="{4DBE4CEC-4594-4DD1-A944-16D453B561CD}" type="presParOf" srcId="{0988DD26-9462-444E-89BD-B7D5F65BA68A}" destId="{F2534AED-9B94-4B0E-8315-3D1406108E70}" srcOrd="3" destOrd="0" presId="urn:microsoft.com/office/officeart/2005/8/layout/default"/>
    <dgm:cxn modelId="{356CA0B3-7854-4064-874A-ECB2B76B9A29}" type="presParOf" srcId="{0988DD26-9462-444E-89BD-B7D5F65BA68A}" destId="{E6A7CB87-D766-4B39-BB9B-967A02D26498}" srcOrd="4" destOrd="0" presId="urn:microsoft.com/office/officeart/2005/8/layout/default"/>
    <dgm:cxn modelId="{262ABDB0-2FEE-4A02-872E-1DF6FC1CA475}" type="presParOf" srcId="{0988DD26-9462-444E-89BD-B7D5F65BA68A}" destId="{197F476D-233B-49A0-A4E8-0121EF70810F}" srcOrd="5" destOrd="0" presId="urn:microsoft.com/office/officeart/2005/8/layout/default"/>
    <dgm:cxn modelId="{00F8BBCE-2D3A-4075-888D-47E48838510C}" type="presParOf" srcId="{0988DD26-9462-444E-89BD-B7D5F65BA68A}" destId="{25BD781D-7E04-41F6-90F4-5FD040B9C2A2}" srcOrd="6" destOrd="0" presId="urn:microsoft.com/office/officeart/2005/8/layout/default"/>
    <dgm:cxn modelId="{EA8728F4-2E4A-45E7-9752-57868A0E6A05}" type="presParOf" srcId="{0988DD26-9462-444E-89BD-B7D5F65BA68A}" destId="{2051D5B5-9B95-4929-BE45-11070D7261FA}" srcOrd="7" destOrd="0" presId="urn:microsoft.com/office/officeart/2005/8/layout/default"/>
    <dgm:cxn modelId="{13D064E0-0DC4-43A2-907A-DF0E68457CEE}" type="presParOf" srcId="{0988DD26-9462-444E-89BD-B7D5F65BA68A}" destId="{1210DE47-FBD6-4060-8653-738E324DAE8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698F1-E415-4929-B547-8B7199F23513}">
      <dsp:nvSpPr>
        <dsp:cNvPr id="0" name=""/>
        <dsp:cNvSpPr/>
      </dsp:nvSpPr>
      <dsp:spPr>
        <a:xfrm>
          <a:off x="0" y="300252"/>
          <a:ext cx="3652188" cy="219131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it-IT" sz="1600" b="1" kern="1200" dirty="0"/>
            <a:t>Basata sul </a:t>
          </a:r>
          <a:r>
            <a:rPr lang="it-IT" sz="1600" b="1" kern="1200" dirty="0" err="1"/>
            <a:t>Cybersecurity</a:t>
          </a:r>
          <a:r>
            <a:rPr lang="it-IT" sz="1600" b="1" kern="1200" dirty="0"/>
            <a:t> Framework sviluppato dal National </a:t>
          </a:r>
          <a:r>
            <a:rPr lang="it-IT" sz="1600" b="1" kern="1200" dirty="0" err="1"/>
            <a:t>Institute</a:t>
          </a:r>
          <a:r>
            <a:rPr lang="it-IT" sz="1600" b="1" kern="1200" dirty="0"/>
            <a:t> of </a:t>
          </a:r>
          <a:r>
            <a:rPr lang="it-IT" sz="1600" b="1" kern="1200" dirty="0" err="1"/>
            <a:t>Standards</a:t>
          </a:r>
          <a:r>
            <a:rPr lang="it-IT" sz="1600" b="1" kern="1200" dirty="0"/>
            <a:t> and Technology</a:t>
          </a:r>
          <a:r>
            <a:rPr lang="it-IT" sz="1600" kern="1200" dirty="0"/>
            <a:t> (NIST) recentemente aggiornato alla versione 1.1</a:t>
          </a:r>
        </a:p>
      </dsp:txBody>
      <dsp:txXfrm>
        <a:off x="0" y="300252"/>
        <a:ext cx="3652188" cy="2191312"/>
      </dsp:txXfrm>
    </dsp:sp>
    <dsp:sp modelId="{EA691041-DA26-4979-99F0-66A8C9CB245C}">
      <dsp:nvSpPr>
        <dsp:cNvPr id="0" name=""/>
        <dsp:cNvSpPr/>
      </dsp:nvSpPr>
      <dsp:spPr>
        <a:xfrm>
          <a:off x="4017406" y="300252"/>
          <a:ext cx="3652188" cy="2191312"/>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it-IT" sz="1600" kern="1200" dirty="0"/>
            <a:t>Sono stati </a:t>
          </a:r>
          <a:r>
            <a:rPr lang="it-IT" sz="1600" b="1" kern="1200" dirty="0"/>
            <a:t>integrati i cambiamenti apportati dal NIST al Framework Core</a:t>
          </a:r>
          <a:r>
            <a:rPr lang="it-IT" sz="1600" kern="1200" dirty="0"/>
            <a:t>, includendo elementi volti a considerare le problematiche di </a:t>
          </a:r>
          <a:r>
            <a:rPr lang="it-IT" sz="1600" b="1" kern="1200" dirty="0"/>
            <a:t>sicurezza delle filiere di approvvigionamento</a:t>
          </a:r>
          <a:r>
            <a:rPr lang="it-IT" sz="1600" kern="1200" dirty="0"/>
            <a:t> (</a:t>
          </a:r>
          <a:r>
            <a:rPr lang="it-IT" sz="1600" kern="1200" dirty="0" err="1"/>
            <a:t>supply</a:t>
          </a:r>
          <a:r>
            <a:rPr lang="it-IT" sz="1600" kern="1200" dirty="0"/>
            <a:t> </a:t>
          </a:r>
          <a:r>
            <a:rPr lang="it-IT" sz="1600" kern="1200" dirty="0" err="1"/>
            <a:t>chain</a:t>
          </a:r>
          <a:r>
            <a:rPr lang="it-IT" sz="1600" kern="1200" dirty="0"/>
            <a:t>) e ad approfondire la </a:t>
          </a:r>
          <a:r>
            <a:rPr lang="it-IT" sz="1600" b="1" kern="1200" dirty="0"/>
            <a:t>sicurezza dei processi di autenticazione e gestione delle identità</a:t>
          </a:r>
        </a:p>
      </dsp:txBody>
      <dsp:txXfrm>
        <a:off x="4017406" y="300252"/>
        <a:ext cx="3652188" cy="2191312"/>
      </dsp:txXfrm>
    </dsp:sp>
    <dsp:sp modelId="{E6A7CB87-D766-4B39-BB9B-967A02D26498}">
      <dsp:nvSpPr>
        <dsp:cNvPr id="0" name=""/>
        <dsp:cNvSpPr/>
      </dsp:nvSpPr>
      <dsp:spPr>
        <a:xfrm>
          <a:off x="8034813" y="300252"/>
          <a:ext cx="3652188" cy="21913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it-IT" sz="1600" kern="1200" dirty="0"/>
            <a:t>Include una serie di </a:t>
          </a:r>
          <a:r>
            <a:rPr lang="it-IT" sz="1600" b="1" kern="1200" dirty="0"/>
            <a:t>nuovi elementi indirizzati a guidare la corretta gestione dei dati personali</a:t>
          </a:r>
          <a:r>
            <a:rPr lang="it-IT" sz="1600" kern="1200" dirty="0"/>
            <a:t>, con specifico riferimento alla sicurezza degli stessi a fronte di possibili attacchi informatici</a:t>
          </a:r>
        </a:p>
      </dsp:txBody>
      <dsp:txXfrm>
        <a:off x="8034813" y="300252"/>
        <a:ext cx="3652188" cy="2191312"/>
      </dsp:txXfrm>
    </dsp:sp>
    <dsp:sp modelId="{25BD781D-7E04-41F6-90F4-5FD040B9C2A2}">
      <dsp:nvSpPr>
        <dsp:cNvPr id="0" name=""/>
        <dsp:cNvSpPr/>
      </dsp:nvSpPr>
      <dsp:spPr>
        <a:xfrm>
          <a:off x="2008703" y="2856784"/>
          <a:ext cx="3652188" cy="2191312"/>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it-IT" sz="1600" kern="1200" dirty="0"/>
            <a:t>Introdotte </a:t>
          </a:r>
          <a:r>
            <a:rPr lang="it-IT" sz="1600" b="1" kern="1200" dirty="0"/>
            <a:t>9 nuove </a:t>
          </a:r>
          <a:r>
            <a:rPr lang="it-IT" sz="1600" b="1" kern="1200" dirty="0" err="1"/>
            <a:t>subcategory</a:t>
          </a:r>
          <a:r>
            <a:rPr lang="it-IT" sz="1600" b="1" kern="1200" dirty="0"/>
            <a:t> e una nuova </a:t>
          </a:r>
          <a:r>
            <a:rPr lang="it-IT" sz="1600" b="1" kern="1200" dirty="0" err="1"/>
            <a:t>category</a:t>
          </a:r>
          <a:r>
            <a:rPr lang="it-IT" sz="1600" kern="1200" dirty="0"/>
            <a:t> relative agli aspetti </a:t>
          </a:r>
          <a:r>
            <a:rPr lang="it-IT" sz="1600" b="1" kern="1200" dirty="0"/>
            <a:t>legati alla data </a:t>
          </a:r>
          <a:r>
            <a:rPr lang="it-IT" sz="1600" b="1" kern="1200" dirty="0" err="1"/>
            <a:t>protection</a:t>
          </a:r>
          <a:endParaRPr lang="it-IT" sz="1600" b="1" kern="1200" dirty="0"/>
        </a:p>
        <a:p>
          <a:pPr marL="0" lvl="0" indent="0" algn="ctr" defTabSz="711200" rtl="0">
            <a:lnSpc>
              <a:spcPct val="90000"/>
            </a:lnSpc>
            <a:spcBef>
              <a:spcPct val="0"/>
            </a:spcBef>
            <a:spcAft>
              <a:spcPct val="35000"/>
            </a:spcAft>
            <a:buNone/>
          </a:pPr>
          <a:endParaRPr lang="it-IT" sz="1600" b="1" kern="1200" dirty="0"/>
        </a:p>
      </dsp:txBody>
      <dsp:txXfrm>
        <a:off x="2008703" y="2856784"/>
        <a:ext cx="3652188" cy="2191312"/>
      </dsp:txXfrm>
    </dsp:sp>
    <dsp:sp modelId="{1210DE47-FBD6-4060-8653-738E324DAE8F}">
      <dsp:nvSpPr>
        <dsp:cNvPr id="0" name=""/>
        <dsp:cNvSpPr/>
      </dsp:nvSpPr>
      <dsp:spPr>
        <a:xfrm>
          <a:off x="6026110" y="2856784"/>
          <a:ext cx="3652188" cy="2191312"/>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it-IT" sz="1600" kern="1200"/>
            <a:t>Introdotto un nuovo strumento per la contestualizzazione del Framework sotto forma di prototipi di contestualizzazione che permette di definire dei template applicabili in fase di contestualizzazione per integrare più facilmente nella stessa concetti legati a normative, regolamenti o best practice</a:t>
          </a:r>
        </a:p>
      </dsp:txBody>
      <dsp:txXfrm>
        <a:off x="6026110" y="2856784"/>
        <a:ext cx="3652188" cy="219131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14024135-93D9-48A1-999B-327E151C2C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05FED6-75D2-4373-AD90-80F995839BC6}" type="slidenum">
              <a:rPr lang="it-IT" sz="900">
                <a:latin typeface="Arial" panose="020B0604020202020204" pitchFamily="34" charset="0"/>
                <a:cs typeface="Arial" panose="020B0604020202020204" pitchFamily="34" charset="0"/>
              </a:rPr>
              <a:t>‹N›</a:t>
            </a:fld>
            <a:endParaRPr lang="it-IT" sz="1000" dirty="0">
              <a:latin typeface="Arial" panose="020B0604020202020204" pitchFamily="34" charset="0"/>
              <a:cs typeface="Arial" panose="020B0604020202020204" pitchFamily="34" charset="0"/>
            </a:endParaRPr>
          </a:p>
        </p:txBody>
      </p:sp>
      <p:sp>
        <p:nvSpPr>
          <p:cNvPr id="6" name="Segnaposto data 5">
            <a:extLst>
              <a:ext uri="{FF2B5EF4-FFF2-40B4-BE49-F238E27FC236}">
                <a16:creationId xmlns:a16="http://schemas.microsoft.com/office/drawing/2014/main" id="{D560F9D0-BAC5-42A3-946D-523846CFA6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63C0-C575-4308-84DA-A48E882C4A4C}" type="datetimeFigureOut">
              <a:rPr lang="it-IT" sz="900">
                <a:latin typeface="Arial" panose="020B0604020202020204" pitchFamily="34" charset="0"/>
                <a:cs typeface="Arial" panose="020B0604020202020204" pitchFamily="34" charset="0"/>
              </a:rPr>
              <a:t>05/12/2019</a:t>
            </a:fld>
            <a:endParaRPr lang="it-IT" sz="1000" dirty="0">
              <a:latin typeface="Arial" panose="020B0604020202020204" pitchFamily="34" charset="0"/>
              <a:cs typeface="Arial" panose="020B0604020202020204" pitchFamily="34" charset="0"/>
            </a:endParaRPr>
          </a:p>
        </p:txBody>
      </p:sp>
      <p:sp>
        <p:nvSpPr>
          <p:cNvPr id="7" name="Segnaposto piè di pagina 6">
            <a:extLst>
              <a:ext uri="{FF2B5EF4-FFF2-40B4-BE49-F238E27FC236}">
                <a16:creationId xmlns:a16="http://schemas.microsoft.com/office/drawing/2014/main" id="{8C7B8CB3-F6AF-41BE-9093-444C5E2D8D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it-IT" sz="900" dirty="0">
                <a:latin typeface="Arial" panose="020B0604020202020204" pitchFamily="34" charset="0"/>
                <a:cs typeface="Arial" panose="020B0604020202020204" pitchFamily="34" charset="0"/>
              </a:rPr>
              <a:t>www.wpc2019.it</a:t>
            </a:r>
          </a:p>
        </p:txBody>
      </p:sp>
      <p:sp>
        <p:nvSpPr>
          <p:cNvPr id="8" name="Segnaposto intestazione 7">
            <a:extLst>
              <a:ext uri="{FF2B5EF4-FFF2-40B4-BE49-F238E27FC236}">
                <a16:creationId xmlns:a16="http://schemas.microsoft.com/office/drawing/2014/main" id="{D9F337C7-4FFF-4B55-BC4A-1EE5A02AD1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it-IT" sz="900" dirty="0">
                <a:latin typeface="Arial" panose="020B0604020202020204" pitchFamily="34" charset="0"/>
                <a:cs typeface="Arial" panose="020B0604020202020204" pitchFamily="34" charset="0"/>
              </a:rPr>
              <a:t>WPC2019</a:t>
            </a:r>
          </a:p>
        </p:txBody>
      </p:sp>
    </p:spTree>
    <p:extLst>
      <p:ext uri="{BB962C8B-B14F-4D97-AF65-F5344CB8AC3E}">
        <p14:creationId xmlns:p14="http://schemas.microsoft.com/office/powerpoint/2010/main" val="8598052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it-IT" dirty="0"/>
              <a:t>WPC2019</a:t>
            </a:r>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75155-3A06-40EE-AA1A-6BFD0DD7E898}" type="datetimeFigureOut">
              <a:rPr lang="it-IT" smtClean="0"/>
              <a:t>05/12/2019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it-IT" dirty="0"/>
              <a:t>www.wpc2019.it</a:t>
            </a: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089FE-6C0D-4D4D-9DB7-A685F8EA12CA}" type="slidenum">
              <a:rPr lang="it-IT" smtClean="0"/>
              <a:t>‹N›</a:t>
            </a:fld>
            <a:endParaRPr lang="it-IT"/>
          </a:p>
        </p:txBody>
      </p:sp>
    </p:spTree>
    <p:extLst>
      <p:ext uri="{BB962C8B-B14F-4D97-AF65-F5344CB8AC3E}">
        <p14:creationId xmlns:p14="http://schemas.microsoft.com/office/powerpoint/2010/main" val="3894319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gid.gov.it/sites/default/files/repository_files/regole_tecniche/regole_tecniche_colloquio_e_scambio_dati_piattaforme_e-procurement.pdf"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ist.gov/cyberframework"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enter_for_Internet_Securit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62089FE-6C0D-4D4D-9DB7-A685F8EA12CA}" type="slidenum">
              <a:rPr lang="it-IT" smtClean="0"/>
              <a:t>10</a:t>
            </a:fld>
            <a:endParaRPr lang="it-IT"/>
          </a:p>
        </p:txBody>
      </p:sp>
    </p:spTree>
    <p:extLst>
      <p:ext uri="{BB962C8B-B14F-4D97-AF65-F5344CB8AC3E}">
        <p14:creationId xmlns:p14="http://schemas.microsoft.com/office/powerpoint/2010/main" val="2986017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hlinkClick r:id="rId3"/>
              </a:rPr>
              <a:t>https://www.agid.gov.it/sites/default/files/repository_files/regole_tecniche/regole_tecniche_colloquio_e_scambio_dati_piattaforme_e-procurement.pdf</a:t>
            </a:r>
            <a:endParaRPr lang="it-IT" sz="1200" b="1" i="0" kern="1200" dirty="0">
              <a:solidFill>
                <a:schemeClr val="tx1"/>
              </a:solidFill>
              <a:effectLst/>
              <a:latin typeface="+mn-lt"/>
              <a:ea typeface="+mn-ea"/>
              <a:cs typeface="+mn-cs"/>
            </a:endParaRPr>
          </a:p>
          <a:p>
            <a:endParaRPr lang="it-IT" sz="1200" b="1" i="0" kern="1200" dirty="0">
              <a:solidFill>
                <a:schemeClr val="tx1"/>
              </a:solidFill>
              <a:effectLst/>
              <a:latin typeface="+mn-lt"/>
              <a:ea typeface="+mn-ea"/>
              <a:cs typeface="+mn-cs"/>
            </a:endParaRPr>
          </a:p>
          <a:p>
            <a:r>
              <a:rPr lang="it-IT" sz="1200" b="1" i="0" kern="1200" dirty="0">
                <a:solidFill>
                  <a:schemeClr val="tx1"/>
                </a:solidFill>
                <a:effectLst/>
                <a:latin typeface="+mn-lt"/>
                <a:ea typeface="+mn-ea"/>
                <a:cs typeface="+mn-cs"/>
              </a:rPr>
              <a:t>il modello Cloud della PA</a:t>
            </a:r>
            <a:r>
              <a:rPr lang="it-IT"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it-IT" sz="1200" b="0" i="0" kern="1200" dirty="0">
                <a:solidFill>
                  <a:schemeClr val="tx1"/>
                </a:solidFill>
                <a:effectLst/>
                <a:latin typeface="+mn-lt"/>
                <a:ea typeface="+mn-ea"/>
                <a:cs typeface="+mn-cs"/>
              </a:rPr>
              <a:t>modello strategico che si compone di infrastrutture e servizi qualificati da </a:t>
            </a:r>
            <a:r>
              <a:rPr lang="it-IT" sz="1200" b="0" i="0" kern="1200" dirty="0" err="1">
                <a:solidFill>
                  <a:schemeClr val="tx1"/>
                </a:solidFill>
                <a:effectLst/>
                <a:latin typeface="+mn-lt"/>
                <a:ea typeface="+mn-ea"/>
                <a:cs typeface="+mn-cs"/>
              </a:rPr>
              <a:t>AgID</a:t>
            </a:r>
            <a:r>
              <a:rPr lang="it-IT" sz="1200" b="0" i="0" kern="1200" dirty="0">
                <a:solidFill>
                  <a:schemeClr val="tx1"/>
                </a:solidFill>
                <a:effectLst/>
                <a:latin typeface="+mn-lt"/>
                <a:ea typeface="+mn-ea"/>
                <a:cs typeface="+mn-cs"/>
              </a:rPr>
              <a:t> sulla base di un insieme di requisiti volti a garantire elevati standard di qualità per la PA;</a:t>
            </a:r>
          </a:p>
          <a:p>
            <a:pPr marL="0" indent="0">
              <a:buFont typeface="Arial" panose="020B0604020202020204" pitchFamily="34" charset="0"/>
              <a:buNone/>
            </a:pPr>
            <a:endParaRPr lang="it-IT" sz="1200" b="1" i="0" kern="1200" dirty="0">
              <a:solidFill>
                <a:schemeClr val="tx1"/>
              </a:solidFill>
              <a:effectLst/>
              <a:latin typeface="+mn-lt"/>
              <a:ea typeface="+mn-ea"/>
              <a:cs typeface="+mn-cs"/>
            </a:endParaRPr>
          </a:p>
          <a:p>
            <a:pPr marL="0" indent="0">
              <a:buFont typeface="Arial" panose="020B0604020202020204" pitchFamily="34" charset="0"/>
              <a:buNone/>
            </a:pPr>
            <a:r>
              <a:rPr lang="it-IT" sz="1200" b="1" i="0" kern="1200" dirty="0">
                <a:solidFill>
                  <a:schemeClr val="tx1"/>
                </a:solidFill>
                <a:effectLst/>
                <a:latin typeface="+mn-lt"/>
                <a:ea typeface="+mn-ea"/>
                <a:cs typeface="+mn-cs"/>
              </a:rPr>
              <a:t>Censimento del patrimonio ICT </a:t>
            </a:r>
          </a:p>
          <a:p>
            <a:pPr marL="171450" indent="-171450">
              <a:buFont typeface="Arial" panose="020B0604020202020204" pitchFamily="34" charset="0"/>
              <a:buChar char="•"/>
            </a:pPr>
            <a:r>
              <a:rPr lang="it-IT" sz="1200" b="0" i="0" kern="1200" dirty="0">
                <a:solidFill>
                  <a:schemeClr val="tx1"/>
                </a:solidFill>
                <a:effectLst/>
                <a:latin typeface="+mn-lt"/>
                <a:ea typeface="+mn-ea"/>
                <a:cs typeface="+mn-cs"/>
              </a:rPr>
              <a:t>Circolare n.1 del 14 giugno 2019 - Censimento del patrimonio ICT delle Pubbliche Amministrazioni e classificazione delle infrastrutture idonee all’uso da parte dei Poli Strategici Nazionali</a:t>
            </a:r>
          </a:p>
          <a:p>
            <a:pPr marL="171450" indent="-171450">
              <a:buFont typeface="Arial" panose="020B0604020202020204" pitchFamily="34" charset="0"/>
              <a:buChar char="•"/>
            </a:pPr>
            <a:r>
              <a:rPr lang="it-IT" sz="1200" b="0" i="0" kern="1200" dirty="0">
                <a:solidFill>
                  <a:schemeClr val="tx1"/>
                </a:solidFill>
                <a:effectLst/>
                <a:latin typeface="+mn-lt"/>
                <a:ea typeface="+mn-ea"/>
                <a:cs typeface="+mn-cs"/>
              </a:rPr>
              <a:t>Datacenter classificati in Gruppo A e Gruppo B </a:t>
            </a:r>
            <a:r>
              <a:rPr lang="it-IT" b="1" dirty="0"/>
              <a:t>con carenze strutturali e/o organizzative</a:t>
            </a:r>
            <a:endParaRPr lang="it-IT"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it-IT"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noProof="0" dirty="0" err="1">
                <a:solidFill>
                  <a:schemeClr val="tx1"/>
                </a:solidFill>
                <a:effectLst/>
                <a:latin typeface="+mn-lt"/>
                <a:ea typeface="+mn-ea"/>
                <a:cs typeface="+mn-cs"/>
              </a:rPr>
              <a:t>Linee</a:t>
            </a:r>
            <a:r>
              <a:rPr lang="en-US" sz="1200" b="1" i="0" kern="1200" noProof="0" dirty="0">
                <a:solidFill>
                  <a:schemeClr val="tx1"/>
                </a:solidFill>
                <a:effectLst/>
                <a:latin typeface="+mn-lt"/>
                <a:ea typeface="+mn-ea"/>
                <a:cs typeface="+mn-cs"/>
              </a:rPr>
              <a:t> </a:t>
            </a:r>
            <a:r>
              <a:rPr lang="en-US" sz="1200" b="1" i="0" kern="1200" noProof="0" dirty="0" err="1">
                <a:solidFill>
                  <a:schemeClr val="tx1"/>
                </a:solidFill>
                <a:effectLst/>
                <a:latin typeface="+mn-lt"/>
                <a:ea typeface="+mn-ea"/>
                <a:cs typeface="+mn-cs"/>
              </a:rPr>
              <a:t>Guida</a:t>
            </a:r>
            <a:r>
              <a:rPr lang="en-US" sz="1200" b="1" i="0" kern="1200" noProof="0" dirty="0">
                <a:solidFill>
                  <a:schemeClr val="tx1"/>
                </a:solidFill>
                <a:effectLst/>
                <a:latin typeface="+mn-lt"/>
                <a:ea typeface="+mn-ea"/>
                <a:cs typeface="+mn-cs"/>
              </a:rPr>
              <a:t> </a:t>
            </a:r>
            <a:r>
              <a:rPr lang="en-US" sz="1200" b="1" i="0" kern="1200" noProof="0" dirty="0" err="1">
                <a:solidFill>
                  <a:schemeClr val="tx1"/>
                </a:solidFill>
                <a:effectLst/>
                <a:latin typeface="+mn-lt"/>
                <a:ea typeface="+mn-ea"/>
                <a:cs typeface="+mn-cs"/>
              </a:rPr>
              <a:t>Modello</a:t>
            </a:r>
            <a:r>
              <a:rPr lang="en-US" sz="1200" b="1" i="0" kern="1200" noProof="0" dirty="0">
                <a:solidFill>
                  <a:schemeClr val="tx1"/>
                </a:solidFill>
                <a:effectLst/>
                <a:latin typeface="+mn-lt"/>
                <a:ea typeface="+mn-ea"/>
                <a:cs typeface="+mn-cs"/>
              </a:rPr>
              <a:t> </a:t>
            </a:r>
            <a:r>
              <a:rPr lang="en-US" sz="1200" b="1" i="0" kern="1200" noProof="0" dirty="0" err="1">
                <a:solidFill>
                  <a:schemeClr val="tx1"/>
                </a:solidFill>
                <a:effectLst/>
                <a:latin typeface="+mn-lt"/>
                <a:ea typeface="+mn-ea"/>
                <a:cs typeface="+mn-cs"/>
              </a:rPr>
              <a:t>Interoperabilità</a:t>
            </a:r>
            <a:endParaRPr lang="en-US" sz="1200" b="1" i="0" kern="1200" noProof="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b="0" i="0" kern="1200" dirty="0">
                <a:solidFill>
                  <a:schemeClr val="tx1"/>
                </a:solidFill>
                <a:effectLst/>
                <a:latin typeface="+mn-lt"/>
                <a:ea typeface="+mn-ea"/>
                <a:cs typeface="+mn-cs"/>
              </a:rPr>
              <a:t>Si riferiscono allo </a:t>
            </a:r>
            <a:r>
              <a:rPr lang="it-IT" sz="1200" b="0" i="0" kern="1200" dirty="0" err="1">
                <a:solidFill>
                  <a:schemeClr val="tx1"/>
                </a:solidFill>
                <a:effectLst/>
                <a:latin typeface="+mn-lt"/>
                <a:ea typeface="+mn-ea"/>
                <a:cs typeface="+mn-cs"/>
              </a:rPr>
              <a:t>European</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Interoperability</a:t>
            </a:r>
            <a:r>
              <a:rPr lang="it-IT" sz="1200" b="0" i="0" kern="1200" dirty="0">
                <a:solidFill>
                  <a:schemeClr val="tx1"/>
                </a:solidFill>
                <a:effectLst/>
                <a:latin typeface="+mn-lt"/>
                <a:ea typeface="+mn-ea"/>
                <a:cs typeface="+mn-cs"/>
              </a:rPr>
              <a:t> Framework (EIF)  fornisce orientamenti alle PA Europee su come operare le iniziative relative al tema dell’interoperabilità;</a:t>
            </a:r>
          </a:p>
          <a:p>
            <a:r>
              <a:rPr lang="it-IT" sz="1200" b="0" i="0" kern="1200" dirty="0">
                <a:solidFill>
                  <a:schemeClr val="tx1"/>
                </a:solidFill>
                <a:effectLst/>
                <a:latin typeface="+mn-lt"/>
                <a:ea typeface="+mn-ea"/>
                <a:cs typeface="+mn-cs"/>
              </a:rPr>
              <a:t>L’ambito di applicazione dell’EIF comprende tre tipi di interazioni:</a:t>
            </a:r>
          </a:p>
          <a:p>
            <a:pPr marL="171450" indent="-171450">
              <a:buFont typeface="Arial" panose="020B0604020202020204" pitchFamily="34" charset="0"/>
              <a:buChar char="•"/>
            </a:pPr>
            <a:r>
              <a:rPr lang="it-IT" sz="1200" b="1" i="0" kern="1200" dirty="0">
                <a:solidFill>
                  <a:schemeClr val="tx1"/>
                </a:solidFill>
                <a:effectLst/>
                <a:latin typeface="+mn-lt"/>
                <a:ea typeface="+mn-ea"/>
                <a:cs typeface="+mn-cs"/>
              </a:rPr>
              <a:t>A2A (</a:t>
            </a:r>
            <a:r>
              <a:rPr lang="it-IT" sz="1200" b="1" i="1" kern="1200" dirty="0">
                <a:solidFill>
                  <a:schemeClr val="tx1"/>
                </a:solidFill>
                <a:effectLst/>
                <a:latin typeface="+mn-lt"/>
                <a:ea typeface="+mn-ea"/>
                <a:cs typeface="+mn-cs"/>
              </a:rPr>
              <a:t>amministrazione-amministrazione</a:t>
            </a:r>
            <a:r>
              <a:rPr lang="it-IT" sz="1200" b="1" i="0" kern="1200" dirty="0">
                <a:solidFill>
                  <a:schemeClr val="tx1"/>
                </a:solidFill>
                <a:effectLst/>
                <a:latin typeface="+mn-lt"/>
                <a:ea typeface="+mn-ea"/>
                <a:cs typeface="+mn-cs"/>
              </a:rPr>
              <a:t>), ossia le interazioni tra PA;</a:t>
            </a:r>
          </a:p>
          <a:p>
            <a:pPr marL="171450" indent="-171450">
              <a:buFont typeface="Arial" panose="020B0604020202020204" pitchFamily="34" charset="0"/>
              <a:buChar char="•"/>
            </a:pPr>
            <a:r>
              <a:rPr lang="it-IT" sz="1200" b="1" i="0" kern="1200" dirty="0">
                <a:solidFill>
                  <a:schemeClr val="tx1"/>
                </a:solidFill>
                <a:effectLst/>
                <a:latin typeface="+mn-lt"/>
                <a:ea typeface="+mn-ea"/>
                <a:cs typeface="+mn-cs"/>
              </a:rPr>
              <a:t>A2B (</a:t>
            </a:r>
            <a:r>
              <a:rPr lang="it-IT" sz="1200" b="1" i="1" kern="1200" dirty="0">
                <a:solidFill>
                  <a:schemeClr val="tx1"/>
                </a:solidFill>
                <a:effectLst/>
                <a:latin typeface="+mn-lt"/>
                <a:ea typeface="+mn-ea"/>
                <a:cs typeface="+mn-cs"/>
              </a:rPr>
              <a:t>amministrazione-impresa</a:t>
            </a:r>
            <a:r>
              <a:rPr lang="it-IT" sz="1200" b="1" i="0" kern="1200" dirty="0">
                <a:solidFill>
                  <a:schemeClr val="tx1"/>
                </a:solidFill>
                <a:effectLst/>
                <a:latin typeface="+mn-lt"/>
                <a:ea typeface="+mn-ea"/>
                <a:cs typeface="+mn-cs"/>
              </a:rPr>
              <a:t>), ossia le interazioni tra le PA e le imprese;</a:t>
            </a:r>
          </a:p>
          <a:p>
            <a:pPr marL="171450" indent="-171450">
              <a:buFont typeface="Arial" panose="020B0604020202020204" pitchFamily="34" charset="0"/>
              <a:buChar char="•"/>
            </a:pPr>
            <a:r>
              <a:rPr lang="it-IT" sz="1200" b="1" i="0" kern="1200" dirty="0">
                <a:solidFill>
                  <a:schemeClr val="tx1"/>
                </a:solidFill>
                <a:effectLst/>
                <a:latin typeface="+mn-lt"/>
                <a:ea typeface="+mn-ea"/>
                <a:cs typeface="+mn-cs"/>
              </a:rPr>
              <a:t>A2C (</a:t>
            </a:r>
            <a:r>
              <a:rPr lang="it-IT" sz="1200" b="1" i="1" kern="1200" dirty="0">
                <a:solidFill>
                  <a:schemeClr val="tx1"/>
                </a:solidFill>
                <a:effectLst/>
                <a:latin typeface="+mn-lt"/>
                <a:ea typeface="+mn-ea"/>
                <a:cs typeface="+mn-cs"/>
              </a:rPr>
              <a:t>amministrazione-cittadino</a:t>
            </a:r>
            <a:r>
              <a:rPr lang="it-IT" sz="1200" b="1" i="0" kern="1200" dirty="0">
                <a:solidFill>
                  <a:schemeClr val="tx1"/>
                </a:solidFill>
                <a:effectLst/>
                <a:latin typeface="+mn-lt"/>
                <a:ea typeface="+mn-ea"/>
                <a:cs typeface="+mn-cs"/>
              </a:rPr>
              <a:t>), ossia le comunicazioni tra le PA e i cittadini.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dirty="0"/>
          </a:p>
          <a:p>
            <a:r>
              <a:rPr lang="it-IT" sz="1200" b="1" i="0" kern="1200" dirty="0">
                <a:solidFill>
                  <a:schemeClr val="tx1"/>
                </a:solidFill>
                <a:effectLst/>
                <a:latin typeface="+mn-lt"/>
                <a:ea typeface="+mn-ea"/>
                <a:cs typeface="+mn-cs"/>
              </a:rPr>
              <a:t>Il Piano Triennale ICT 2019-2021  </a:t>
            </a:r>
          </a:p>
          <a:p>
            <a:pPr marL="171450" indent="-171450">
              <a:buFont typeface="Arial" panose="020B0604020202020204" pitchFamily="34" charset="0"/>
              <a:buChar char="•"/>
            </a:pPr>
            <a:r>
              <a:rPr lang="it-IT" sz="1200" b="0" i="0" kern="1200" dirty="0">
                <a:solidFill>
                  <a:schemeClr val="tx1"/>
                </a:solidFill>
                <a:effectLst/>
                <a:latin typeface="+mn-lt"/>
                <a:ea typeface="+mn-ea"/>
                <a:cs typeface="+mn-cs"/>
              </a:rPr>
              <a:t>novità il recepimento delle ultime modifiche introdotte del Codice dell’Amministrazione Digitale (CAD) e delle recenti direttive e regolamenti europei sull’innovazione digitale;</a:t>
            </a:r>
          </a:p>
          <a:p>
            <a:pPr marL="171450" indent="-171450">
              <a:buFont typeface="Arial" panose="020B0604020202020204" pitchFamily="34" charset="0"/>
              <a:buChar char="•"/>
            </a:pPr>
            <a:r>
              <a:rPr lang="it-IT" sz="1200" b="0" i="0" kern="1200" dirty="0">
                <a:solidFill>
                  <a:schemeClr val="tx1"/>
                </a:solidFill>
                <a:effectLst/>
                <a:latin typeface="+mn-lt"/>
                <a:ea typeface="+mn-ea"/>
                <a:cs typeface="+mn-cs"/>
              </a:rPr>
              <a:t>il rafforzamento del paradigma Cloud della PA con l’applicazione del principio </a:t>
            </a:r>
            <a:r>
              <a:rPr lang="it-IT" sz="1200" b="0" i="1" kern="1200" dirty="0">
                <a:solidFill>
                  <a:schemeClr val="tx1"/>
                </a:solidFill>
                <a:effectLst/>
                <a:latin typeface="+mn-lt"/>
                <a:ea typeface="+mn-ea"/>
                <a:cs typeface="+mn-cs"/>
              </a:rPr>
              <a:t>cloud first</a:t>
            </a:r>
            <a:r>
              <a:rPr lang="it-IT"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it-IT" sz="1200" b="0" i="0" kern="1200" dirty="0">
                <a:solidFill>
                  <a:schemeClr val="tx1"/>
                </a:solidFill>
                <a:effectLst/>
                <a:latin typeface="+mn-lt"/>
                <a:ea typeface="+mn-ea"/>
                <a:cs typeface="+mn-cs"/>
              </a:rPr>
              <a:t>la definizione di Modelli e strumenti per l’innovazione per la PA con un’attenzione ai temi dell’</a:t>
            </a:r>
            <a:r>
              <a:rPr lang="it-IT" sz="1200" b="0" i="1" kern="1200" dirty="0">
                <a:solidFill>
                  <a:schemeClr val="tx1"/>
                </a:solidFill>
                <a:effectLst/>
                <a:latin typeface="+mn-lt"/>
                <a:ea typeface="+mn-ea"/>
                <a:cs typeface="+mn-cs"/>
              </a:rPr>
              <a:t>open </a:t>
            </a:r>
            <a:r>
              <a:rPr lang="it-IT" sz="1200" b="0" i="1" kern="1200" dirty="0" err="1">
                <a:solidFill>
                  <a:schemeClr val="tx1"/>
                </a:solidFill>
                <a:effectLst/>
                <a:latin typeface="+mn-lt"/>
                <a:ea typeface="+mn-ea"/>
                <a:cs typeface="+mn-cs"/>
              </a:rPr>
              <a:t>innovation</a:t>
            </a:r>
            <a:r>
              <a:rPr lang="it-IT" sz="1200" b="0" i="1" kern="1200" dirty="0">
                <a:solidFill>
                  <a:schemeClr val="tx1"/>
                </a:solidFill>
                <a:effectLst/>
                <a:latin typeface="+mn-lt"/>
                <a:ea typeface="+mn-ea"/>
                <a:cs typeface="+mn-cs"/>
              </a:rPr>
              <a:t>, </a:t>
            </a:r>
            <a:r>
              <a:rPr lang="it-IT" sz="1200" b="0" i="1" kern="1200" dirty="0" err="1">
                <a:solidFill>
                  <a:schemeClr val="tx1"/>
                </a:solidFill>
                <a:effectLst/>
                <a:latin typeface="+mn-lt"/>
                <a:ea typeface="+mn-ea"/>
                <a:cs typeface="+mn-cs"/>
              </a:rPr>
              <a:t>dell'innovation</a:t>
            </a:r>
            <a:r>
              <a:rPr lang="it-IT" sz="1200" b="0" i="1" kern="1200" dirty="0">
                <a:solidFill>
                  <a:schemeClr val="tx1"/>
                </a:solidFill>
                <a:effectLst/>
                <a:latin typeface="+mn-lt"/>
                <a:ea typeface="+mn-ea"/>
                <a:cs typeface="+mn-cs"/>
              </a:rPr>
              <a:t> procurement </a:t>
            </a:r>
            <a:r>
              <a:rPr lang="it-IT" sz="1200" b="0" i="0" kern="1200" dirty="0">
                <a:solidFill>
                  <a:schemeClr val="tx1"/>
                </a:solidFill>
                <a:effectLst/>
                <a:latin typeface="+mn-lt"/>
                <a:ea typeface="+mn-ea"/>
                <a:cs typeface="+mn-cs"/>
              </a:rPr>
              <a:t>e al paradigma </a:t>
            </a:r>
            <a:r>
              <a:rPr lang="it-IT" sz="1200" b="0" i="1" kern="1200" dirty="0">
                <a:solidFill>
                  <a:schemeClr val="tx1"/>
                </a:solidFill>
                <a:effectLst/>
                <a:latin typeface="+mn-lt"/>
                <a:ea typeface="+mn-ea"/>
                <a:cs typeface="+mn-cs"/>
              </a:rPr>
              <a:t>smart </a:t>
            </a:r>
            <a:r>
              <a:rPr lang="it-IT" sz="1200" b="0" i="1" kern="1200" dirty="0" err="1">
                <a:solidFill>
                  <a:schemeClr val="tx1"/>
                </a:solidFill>
                <a:effectLst/>
                <a:latin typeface="+mn-lt"/>
                <a:ea typeface="+mn-ea"/>
                <a:cs typeface="+mn-cs"/>
              </a:rPr>
              <a:t>landscape</a:t>
            </a:r>
            <a:r>
              <a:rPr lang="it-IT" sz="12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it-IT"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200" b="1" i="0" u="none" strike="noStrike" kern="0" cap="none" spc="0" normalizeH="0" baseline="0" noProof="0" dirty="0">
                <a:ln>
                  <a:noFill/>
                </a:ln>
                <a:solidFill>
                  <a:srgbClr val="FFFFFF"/>
                </a:solidFill>
                <a:effectLst/>
                <a:uLnTx/>
                <a:uFillTx/>
                <a:latin typeface="Segoe UI Light"/>
              </a:rPr>
              <a:t>Framework Nazionale per la Cybersecurity e la Data </a:t>
            </a:r>
            <a:r>
              <a:rPr kumimoji="0" lang="it-IT" sz="1200" b="1" i="0" u="none" strike="noStrike" kern="0" cap="none" spc="0" normalizeH="0" baseline="0" noProof="0" dirty="0" err="1">
                <a:ln>
                  <a:noFill/>
                </a:ln>
                <a:solidFill>
                  <a:srgbClr val="FFFFFF"/>
                </a:solidFill>
                <a:effectLst/>
                <a:uLnTx/>
                <a:uFillTx/>
                <a:latin typeface="Segoe UI Light"/>
              </a:rPr>
              <a:t>Protection</a:t>
            </a:r>
            <a:endParaRPr kumimoji="0" lang="en-US" sz="1200" b="1" i="0" u="none" strike="noStrike" kern="0" cap="none" spc="0" normalizeH="0" baseline="0" noProof="0" dirty="0">
              <a:ln>
                <a:noFill/>
              </a:ln>
              <a:solidFill>
                <a:srgbClr val="FFFFFF"/>
              </a:solidFill>
              <a:effectLst/>
              <a:uLnTx/>
              <a:uFillTx/>
              <a:latin typeface="Segoe UI Light"/>
            </a:endParaRPr>
          </a:p>
          <a:p>
            <a:pPr marL="0" indent="0">
              <a:buFont typeface="Arial" panose="020B0604020202020204" pitchFamily="34" charset="0"/>
              <a:buNone/>
            </a:pPr>
            <a:r>
              <a:rPr lang="it-IT" sz="1200" b="0" i="0" kern="1200" dirty="0">
                <a:solidFill>
                  <a:schemeClr val="tx1"/>
                </a:solidFill>
                <a:effectLst/>
                <a:latin typeface="+mn-lt"/>
                <a:ea typeface="+mn-ea"/>
                <a:cs typeface="+mn-cs"/>
              </a:rPr>
              <a:t>ispirato al </a:t>
            </a:r>
            <a:r>
              <a:rPr lang="it-IT" sz="1200" b="0" i="0" u="none" strike="noStrike" kern="1200" dirty="0">
                <a:solidFill>
                  <a:schemeClr val="tx1"/>
                </a:solidFill>
                <a:effectLst/>
                <a:latin typeface="+mn-lt"/>
                <a:ea typeface="+mn-ea"/>
                <a:cs typeface="+mn-cs"/>
                <a:hlinkClick r:id="rId4"/>
              </a:rPr>
              <a:t>Cybersecurity Framework</a:t>
            </a:r>
            <a:r>
              <a:rPr lang="it-IT" sz="1200" b="0" i="0" kern="1200" dirty="0">
                <a:solidFill>
                  <a:schemeClr val="tx1"/>
                </a:solidFill>
                <a:effectLst/>
                <a:latin typeface="+mn-lt"/>
                <a:ea typeface="+mn-ea"/>
                <a:cs typeface="+mn-cs"/>
              </a:rPr>
              <a:t> ideato dal NIST</a:t>
            </a:r>
          </a:p>
        </p:txBody>
      </p:sp>
      <p:sp>
        <p:nvSpPr>
          <p:cNvPr id="4" name="Segnaposto numero diapositiva 3"/>
          <p:cNvSpPr>
            <a:spLocks noGrp="1"/>
          </p:cNvSpPr>
          <p:nvPr>
            <p:ph type="sldNum" sz="quarter" idx="5"/>
          </p:nvPr>
        </p:nvSpPr>
        <p:spPr/>
        <p:txBody>
          <a:bodyPr/>
          <a:lstStyle/>
          <a:p>
            <a:fld id="{062089FE-6C0D-4D4D-9DB7-A685F8EA12CA}" type="slidenum">
              <a:rPr lang="it-IT" smtClean="0"/>
              <a:t>11</a:t>
            </a:fld>
            <a:endParaRPr lang="it-IT"/>
          </a:p>
        </p:txBody>
      </p:sp>
    </p:spTree>
    <p:extLst>
      <p:ext uri="{BB962C8B-B14F-4D97-AF65-F5344CB8AC3E}">
        <p14:creationId xmlns:p14="http://schemas.microsoft.com/office/powerpoint/2010/main" val="310799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Primo </a:t>
            </a:r>
            <a:r>
              <a:rPr lang="en-US" sz="1200" b="0" i="0" kern="1200" dirty="0" err="1">
                <a:solidFill>
                  <a:schemeClr val="tx1"/>
                </a:solidFill>
                <a:effectLst/>
                <a:latin typeface="+mn-lt"/>
                <a:ea typeface="+mn-ea"/>
                <a:cs typeface="+mn-cs"/>
              </a:rPr>
              <a:t>progetto</a:t>
            </a:r>
            <a:r>
              <a:rPr lang="en-US" sz="1200" b="0" i="0" kern="1200" dirty="0">
                <a:solidFill>
                  <a:schemeClr val="tx1"/>
                </a:solidFill>
                <a:effectLst/>
                <a:latin typeface="+mn-lt"/>
                <a:ea typeface="+mn-ea"/>
                <a:cs typeface="+mn-cs"/>
              </a:rPr>
              <a:t> 2008 </a:t>
            </a:r>
            <a:r>
              <a:rPr lang="en-US" sz="1200" b="0" i="0" kern="1200" dirty="0" err="1">
                <a:solidFill>
                  <a:schemeClr val="tx1"/>
                </a:solidFill>
                <a:effectLst/>
                <a:latin typeface="+mn-lt"/>
                <a:ea typeface="+mn-ea"/>
                <a:cs typeface="+mn-cs"/>
              </a:rPr>
              <a:t>Inizialmente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curato</a:t>
            </a:r>
            <a:r>
              <a:rPr lang="en-US" sz="1200" b="0" i="0" kern="1200" dirty="0">
                <a:solidFill>
                  <a:schemeClr val="tx1"/>
                </a:solidFill>
                <a:effectLst/>
                <a:latin typeface="+mn-lt"/>
                <a:ea typeface="+mn-ea"/>
                <a:cs typeface="+mn-cs"/>
              </a:rPr>
              <a:t> da </a:t>
            </a:r>
            <a:r>
              <a:rPr lang="en-US" sz="1200" b="1" i="0" kern="1200" dirty="0">
                <a:solidFill>
                  <a:schemeClr val="tx1"/>
                </a:solidFill>
                <a:effectLst/>
                <a:latin typeface="+mn-lt"/>
                <a:ea typeface="+mn-ea"/>
                <a:cs typeface="+mn-cs"/>
              </a:rPr>
              <a:t>SANS</a:t>
            </a:r>
            <a:r>
              <a:rPr lang="en-US"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Trasferita</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competenza</a:t>
            </a:r>
            <a:r>
              <a:rPr lang="en-US" sz="1200" b="0" i="0" kern="1200" dirty="0">
                <a:solidFill>
                  <a:schemeClr val="tx1"/>
                </a:solidFill>
                <a:effectLst/>
                <a:latin typeface="+mn-lt"/>
                <a:ea typeface="+mn-ea"/>
                <a:cs typeface="+mn-cs"/>
              </a:rPr>
              <a:t> al Council on Cyber Security (CCS) in 2013</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 </a:t>
            </a:r>
            <a:r>
              <a:rPr lang="en-US" sz="1200" b="0" i="0" kern="1200" dirty="0" err="1">
                <a:solidFill>
                  <a:schemeClr val="tx1"/>
                </a:solidFill>
                <a:effectLst/>
                <a:latin typeface="+mn-lt"/>
                <a:ea typeface="+mn-ea"/>
                <a:cs typeface="+mn-cs"/>
              </a:rPr>
              <a:t>successivamente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trasferita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ancora</a:t>
            </a:r>
            <a:r>
              <a:rPr lang="en-US" sz="1200" b="0" i="0" kern="1200" dirty="0">
                <a:solidFill>
                  <a:schemeClr val="tx1"/>
                </a:solidFill>
                <a:effectLst/>
                <a:latin typeface="+mn-lt"/>
                <a:ea typeface="+mn-ea"/>
                <a:cs typeface="+mn-cs"/>
              </a:rPr>
              <a:t> al  </a:t>
            </a:r>
            <a:r>
              <a:rPr lang="en-US" sz="1200" b="0" i="0" u="none" strike="noStrike" kern="1200" dirty="0">
                <a:solidFill>
                  <a:schemeClr val="tx1"/>
                </a:solidFill>
                <a:effectLst/>
                <a:latin typeface="+mn-lt"/>
                <a:ea typeface="+mn-ea"/>
                <a:cs typeface="+mn-cs"/>
                <a:hlinkClick r:id="rId3" tooltip="Center for Internet Security"/>
              </a:rPr>
              <a:t>Center for Internet Security</a:t>
            </a:r>
            <a:r>
              <a:rPr lang="en-US" sz="1200" b="0" i="0" kern="1200" dirty="0">
                <a:solidFill>
                  <a:schemeClr val="tx1"/>
                </a:solidFill>
                <a:effectLst/>
                <a:latin typeface="+mn-lt"/>
                <a:ea typeface="+mn-ea"/>
                <a:cs typeface="+mn-cs"/>
              </a:rPr>
              <a:t> (CIS) in 2015</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SANS Institute</a:t>
            </a:r>
            <a:r>
              <a:rPr lang="en-US" sz="1200" b="0" i="0" kern="1200" dirty="0">
                <a:solidFill>
                  <a:schemeClr val="tx1"/>
                </a:solidFill>
                <a:effectLst/>
                <a:latin typeface="+mn-lt"/>
                <a:ea typeface="+mn-ea"/>
                <a:cs typeface="+mn-cs"/>
              </a:rPr>
              <a:t> (officially the </a:t>
            </a:r>
            <a:r>
              <a:rPr lang="en-US" sz="1200" b="1" i="0" kern="1200" dirty="0" err="1">
                <a:solidFill>
                  <a:schemeClr val="tx1"/>
                </a:solidFill>
                <a:effectLst/>
                <a:latin typeface="+mn-lt"/>
                <a:ea typeface="+mn-ea"/>
                <a:cs typeface="+mn-cs"/>
              </a:rPr>
              <a:t>Escal</a:t>
            </a:r>
            <a:r>
              <a:rPr lang="en-US" sz="1200" b="1" i="0" kern="1200" dirty="0">
                <a:solidFill>
                  <a:schemeClr val="tx1"/>
                </a:solidFill>
                <a:effectLst/>
                <a:latin typeface="+mn-lt"/>
                <a:ea typeface="+mn-ea"/>
                <a:cs typeface="+mn-cs"/>
              </a:rPr>
              <a:t> Institute of Advanced Technologies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Organizzazione</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fini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Lucro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in Italia I </a:t>
            </a:r>
            <a:r>
              <a:rPr lang="en-US" sz="1200" b="0" i="0" kern="1200" dirty="0" err="1">
                <a:solidFill>
                  <a:schemeClr val="tx1"/>
                </a:solidFill>
                <a:effectLst/>
                <a:latin typeface="+mn-lt"/>
                <a:ea typeface="+mn-ea"/>
                <a:cs typeface="+mn-cs"/>
              </a:rPr>
              <a:t>controlli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declinati</a:t>
            </a:r>
            <a:r>
              <a:rPr lang="en-US" sz="1200" b="0" i="0" kern="1200" dirty="0">
                <a:solidFill>
                  <a:schemeClr val="tx1"/>
                </a:solidFill>
                <a:effectLst/>
                <a:latin typeface="+mn-lt"/>
                <a:ea typeface="+mn-ea"/>
                <a:cs typeface="+mn-cs"/>
              </a:rPr>
              <a:t> con </a:t>
            </a:r>
            <a:r>
              <a:rPr lang="en-US" sz="1200" b="1" i="0" kern="1200" dirty="0">
                <a:solidFill>
                  <a:schemeClr val="tx1"/>
                </a:solidFill>
                <a:effectLst/>
                <a:latin typeface="+mn-lt"/>
                <a:ea typeface="+mn-ea"/>
                <a:cs typeface="+mn-cs"/>
              </a:rPr>
              <a:t>ABSC </a:t>
            </a:r>
            <a:r>
              <a:rPr lang="en-US" sz="1200" b="1" i="0" kern="1200" dirty="0" err="1">
                <a:solidFill>
                  <a:schemeClr val="tx1"/>
                </a:solidFill>
                <a:effectLst/>
                <a:latin typeface="+mn-lt"/>
                <a:ea typeface="+mn-ea"/>
                <a:cs typeface="+mn-cs"/>
              </a:rPr>
              <a:t>Agid</a:t>
            </a:r>
            <a:r>
              <a:rPr lang="en-US" sz="1200" b="1" i="0" kern="1200" dirty="0">
                <a:solidFill>
                  <a:schemeClr val="tx1"/>
                </a:solidFill>
                <a:effectLst/>
                <a:latin typeface="+mn-lt"/>
                <a:ea typeface="+mn-ea"/>
                <a:cs typeface="+mn-cs"/>
              </a:rPr>
              <a:t> Base Security Controls</a:t>
            </a:r>
          </a:p>
          <a:p>
            <a:endParaRPr lang="it-IT" dirty="0"/>
          </a:p>
        </p:txBody>
      </p:sp>
      <p:sp>
        <p:nvSpPr>
          <p:cNvPr id="4" name="Segnaposto numero diapositiva 3"/>
          <p:cNvSpPr>
            <a:spLocks noGrp="1"/>
          </p:cNvSpPr>
          <p:nvPr>
            <p:ph type="sldNum" sz="quarter" idx="5"/>
          </p:nvPr>
        </p:nvSpPr>
        <p:spPr/>
        <p:txBody>
          <a:bodyPr/>
          <a:lstStyle/>
          <a:p>
            <a:fld id="{062089FE-6C0D-4D4D-9DB7-A685F8EA12CA}" type="slidenum">
              <a:rPr lang="it-IT" smtClean="0"/>
              <a:t>26</a:t>
            </a:fld>
            <a:endParaRPr lang="it-IT"/>
          </a:p>
        </p:txBody>
      </p:sp>
    </p:spTree>
    <p:extLst>
      <p:ext uri="{BB962C8B-B14F-4D97-AF65-F5344CB8AC3E}">
        <p14:creationId xmlns:p14="http://schemas.microsoft.com/office/powerpoint/2010/main" val="154711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Data Execution Prevention (DEP)</a:t>
            </a:r>
          </a:p>
          <a:p>
            <a:r>
              <a:rPr lang="en-US" dirty="0"/>
              <a:t>Address Space Layout Randomization (ASLR)</a:t>
            </a:r>
            <a:endParaRPr lang="it-IT" dirty="0"/>
          </a:p>
        </p:txBody>
      </p:sp>
      <p:sp>
        <p:nvSpPr>
          <p:cNvPr id="4" name="Segnaposto numero diapositiva 3"/>
          <p:cNvSpPr>
            <a:spLocks noGrp="1"/>
          </p:cNvSpPr>
          <p:nvPr>
            <p:ph type="sldNum" sz="quarter" idx="5"/>
          </p:nvPr>
        </p:nvSpPr>
        <p:spPr/>
        <p:txBody>
          <a:bodyPr/>
          <a:lstStyle/>
          <a:p>
            <a:fld id="{062089FE-6C0D-4D4D-9DB7-A685F8EA12CA}" type="slidenum">
              <a:rPr lang="it-IT" smtClean="0"/>
              <a:t>36</a:t>
            </a:fld>
            <a:endParaRPr lang="it-IT"/>
          </a:p>
        </p:txBody>
      </p:sp>
    </p:spTree>
    <p:extLst>
      <p:ext uri="{BB962C8B-B14F-4D97-AF65-F5344CB8AC3E}">
        <p14:creationId xmlns:p14="http://schemas.microsoft.com/office/powerpoint/2010/main" val="2665224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62089FE-6C0D-4D4D-9DB7-A685F8EA12CA}" type="slidenum">
              <a:rPr lang="it-IT" smtClean="0"/>
              <a:t>37</a:t>
            </a:fld>
            <a:endParaRPr lang="it-IT"/>
          </a:p>
        </p:txBody>
      </p:sp>
    </p:spTree>
    <p:extLst>
      <p:ext uri="{BB962C8B-B14F-4D97-AF65-F5344CB8AC3E}">
        <p14:creationId xmlns:p14="http://schemas.microsoft.com/office/powerpoint/2010/main" val="4156340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62089FE-6C0D-4D4D-9DB7-A685F8EA12CA}" type="slidenum">
              <a:rPr lang="it-IT" smtClean="0"/>
              <a:t>38</a:t>
            </a:fld>
            <a:endParaRPr lang="it-IT"/>
          </a:p>
        </p:txBody>
      </p:sp>
    </p:spTree>
    <p:extLst>
      <p:ext uri="{BB962C8B-B14F-4D97-AF65-F5344CB8AC3E}">
        <p14:creationId xmlns:p14="http://schemas.microsoft.com/office/powerpoint/2010/main" val="2844124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62089FE-6C0D-4D4D-9DB7-A685F8EA12CA}" type="slidenum">
              <a:rPr lang="it-IT" smtClean="0"/>
              <a:t>39</a:t>
            </a:fld>
            <a:endParaRPr lang="it-IT"/>
          </a:p>
        </p:txBody>
      </p:sp>
    </p:spTree>
    <p:extLst>
      <p:ext uri="{BB962C8B-B14F-4D97-AF65-F5344CB8AC3E}">
        <p14:creationId xmlns:p14="http://schemas.microsoft.com/office/powerpoint/2010/main" val="2952205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singola organizzazione è interessata solamente ad un sottoinsieme delle stesse</a:t>
            </a:r>
          </a:p>
        </p:txBody>
      </p:sp>
      <p:sp>
        <p:nvSpPr>
          <p:cNvPr id="4" name="Segnaposto numero diapositiva 3"/>
          <p:cNvSpPr>
            <a:spLocks noGrp="1"/>
          </p:cNvSpPr>
          <p:nvPr>
            <p:ph type="sldNum" sz="quarter" idx="10"/>
          </p:nvPr>
        </p:nvSpPr>
        <p:spPr/>
        <p:txBody>
          <a:bodyPr/>
          <a:lstStyle/>
          <a:p>
            <a:fld id="{062089FE-6C0D-4D4D-9DB7-A685F8EA12CA}" type="slidenum">
              <a:rPr lang="it-IT" smtClean="0"/>
              <a:t>42</a:t>
            </a:fld>
            <a:endParaRPr lang="it-IT"/>
          </a:p>
        </p:txBody>
      </p:sp>
    </p:spTree>
    <p:extLst>
      <p:ext uri="{BB962C8B-B14F-4D97-AF65-F5344CB8AC3E}">
        <p14:creationId xmlns:p14="http://schemas.microsoft.com/office/powerpoint/2010/main" val="36442401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a:t>Fare clic per modificare lo stile del titolo</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D87FA01-D144-49A6-B546-E1A5F31D8EB7}" type="datetime1">
              <a:rPr lang="it-IT" smtClean="0"/>
              <a:t>05/12/2019</a:t>
            </a:fld>
            <a:endParaRPr lang="it-IT"/>
          </a:p>
        </p:txBody>
      </p:sp>
      <p:sp>
        <p:nvSpPr>
          <p:cNvPr id="5" name="Footer Placeholder 4"/>
          <p:cNvSpPr>
            <a:spLocks noGrp="1"/>
          </p:cNvSpPr>
          <p:nvPr>
            <p:ph type="ftr" sz="quarter" idx="11"/>
          </p:nvPr>
        </p:nvSpPr>
        <p:spPr/>
        <p:txBody>
          <a:bodyPr/>
          <a:lstStyle/>
          <a:p>
            <a:r>
              <a:rPr lang="en-US"/>
              <a:t>www.wpc2019.it</a:t>
            </a:r>
            <a:endParaRPr lang="it-IT"/>
          </a:p>
        </p:txBody>
      </p:sp>
      <p:sp>
        <p:nvSpPr>
          <p:cNvPr id="6" name="Slide Number Placeholder 5"/>
          <p:cNvSpPr>
            <a:spLocks noGrp="1"/>
          </p:cNvSpPr>
          <p:nvPr>
            <p:ph type="sldNum" sz="quarter" idx="12"/>
          </p:nvPr>
        </p:nvSpPr>
        <p:spPr/>
        <p:txBody>
          <a:bodyPr/>
          <a:lstStyle/>
          <a:p>
            <a:fld id="{004AA2EB-F965-4FFF-89E7-5760454771E5}" type="slidenum">
              <a:rPr lang="it-IT" smtClean="0"/>
              <a:t>‹N›</a:t>
            </a:fld>
            <a:endParaRPr lang="it-IT"/>
          </a:p>
        </p:txBody>
      </p:sp>
      <p:pic>
        <p:nvPicPr>
          <p:cNvPr id="13" name="Immagine 12" descr="Immagine che contiene disegnando&#10;&#10;Descrizione generata automaticamente">
            <a:extLst>
              <a:ext uri="{FF2B5EF4-FFF2-40B4-BE49-F238E27FC236}">
                <a16:creationId xmlns:a16="http://schemas.microsoft.com/office/drawing/2014/main" id="{2B9EE5D8-E484-49C4-B36C-A55E7580AD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2440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2499F87-6CCE-4A09-81CE-903DF8768F67}" type="datetime1">
              <a:rPr lang="it-IT" smtClean="0"/>
              <a:t>05/12/2019</a:t>
            </a:fld>
            <a:endParaRPr lang="it-IT"/>
          </a:p>
        </p:txBody>
      </p:sp>
      <p:sp>
        <p:nvSpPr>
          <p:cNvPr id="8" name="Footer Placeholder 7"/>
          <p:cNvSpPr>
            <a:spLocks noGrp="1"/>
          </p:cNvSpPr>
          <p:nvPr>
            <p:ph type="ftr" sz="quarter" idx="11"/>
          </p:nvPr>
        </p:nvSpPr>
        <p:spPr/>
        <p:txBody>
          <a:bodyPr/>
          <a:lstStyle/>
          <a:p>
            <a:r>
              <a:rPr lang="en-US"/>
              <a:t>www.wpc2019.it</a:t>
            </a:r>
            <a:endParaRPr lang="en-US" dirty="0"/>
          </a:p>
        </p:txBody>
      </p:sp>
      <p:sp>
        <p:nvSpPr>
          <p:cNvPr id="9" name="Slide Number Placeholder 8"/>
          <p:cNvSpPr>
            <a:spLocks noGrp="1"/>
          </p:cNvSpPr>
          <p:nvPr>
            <p:ph type="sldNum" sz="quarter" idx="12"/>
          </p:nvPr>
        </p:nvSpPr>
        <p:spPr/>
        <p:txBody>
          <a:bodyPr/>
          <a:lstStyle/>
          <a:p>
            <a:fld id="{004AA2EB-F965-4FFF-89E7-5760454771E5}" type="slidenum">
              <a:rPr lang="it-IT" smtClean="0"/>
              <a:t>‹N›</a:t>
            </a:fld>
            <a:endParaRPr lang="it-IT"/>
          </a:p>
        </p:txBody>
      </p:sp>
      <p:pic>
        <p:nvPicPr>
          <p:cNvPr id="10" name="Immagine 9">
            <a:extLst>
              <a:ext uri="{FF2B5EF4-FFF2-40B4-BE49-F238E27FC236}">
                <a16:creationId xmlns:a16="http://schemas.microsoft.com/office/drawing/2014/main" id="{9B1026D4-25BF-4F8B-9A1B-D0828B0A0A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1" name="Immagine 10">
            <a:extLst>
              <a:ext uri="{FF2B5EF4-FFF2-40B4-BE49-F238E27FC236}">
                <a16:creationId xmlns:a16="http://schemas.microsoft.com/office/drawing/2014/main" id="{D5690D29-0682-4FCC-AEFA-9F18BCE39F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3918317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3AA995C-6038-4249-9B66-E2B926FC3731}" type="datetime1">
              <a:rPr lang="it-IT" smtClean="0"/>
              <a:t>05/12/2019</a:t>
            </a:fld>
            <a:endParaRPr lang="it-IT"/>
          </a:p>
        </p:txBody>
      </p:sp>
      <p:sp>
        <p:nvSpPr>
          <p:cNvPr id="8" name="Footer Placeholder 7"/>
          <p:cNvSpPr>
            <a:spLocks noGrp="1"/>
          </p:cNvSpPr>
          <p:nvPr>
            <p:ph type="ftr" sz="quarter" idx="11"/>
          </p:nvPr>
        </p:nvSpPr>
        <p:spPr/>
        <p:txBody>
          <a:bodyPr/>
          <a:lstStyle/>
          <a:p>
            <a:r>
              <a:rPr lang="en-US"/>
              <a:t>www.wpc2019.it</a:t>
            </a:r>
            <a:endParaRPr lang="en-US" dirty="0"/>
          </a:p>
        </p:txBody>
      </p:sp>
      <p:sp>
        <p:nvSpPr>
          <p:cNvPr id="9" name="Slide Number Placeholder 8"/>
          <p:cNvSpPr>
            <a:spLocks noGrp="1"/>
          </p:cNvSpPr>
          <p:nvPr>
            <p:ph type="sldNum" sz="quarter" idx="12"/>
          </p:nvPr>
        </p:nvSpPr>
        <p:spPr/>
        <p:txBody>
          <a:bodyPr/>
          <a:lstStyle/>
          <a:p>
            <a:fld id="{004AA2EB-F965-4FFF-89E7-5760454771E5}" type="slidenum">
              <a:rPr lang="it-IT" smtClean="0"/>
              <a:t>‹N›</a:t>
            </a:fld>
            <a:endParaRPr lang="it-IT"/>
          </a:p>
        </p:txBody>
      </p:sp>
      <p:pic>
        <p:nvPicPr>
          <p:cNvPr id="10" name="Immagine 9">
            <a:extLst>
              <a:ext uri="{FF2B5EF4-FFF2-40B4-BE49-F238E27FC236}">
                <a16:creationId xmlns:a16="http://schemas.microsoft.com/office/drawing/2014/main" id="{2D8BE49F-BADE-48F8-B75A-68AF70FDBA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1" name="Immagine 10">
            <a:extLst>
              <a:ext uri="{FF2B5EF4-FFF2-40B4-BE49-F238E27FC236}">
                <a16:creationId xmlns:a16="http://schemas.microsoft.com/office/drawing/2014/main" id="{8D9EF950-1A97-4591-8610-00C48ACA23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4086358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7521BFF-93F8-4C07-874D-FC7F40FC0455}" type="datetime1">
              <a:rPr lang="it-IT" smtClean="0"/>
              <a:t>05/12/2019</a:t>
            </a:fld>
            <a:endParaRPr lang="it-IT"/>
          </a:p>
        </p:txBody>
      </p:sp>
      <p:sp>
        <p:nvSpPr>
          <p:cNvPr id="5" name="Footer Placeholder 4"/>
          <p:cNvSpPr>
            <a:spLocks noGrp="1"/>
          </p:cNvSpPr>
          <p:nvPr>
            <p:ph type="ftr" sz="quarter" idx="11"/>
          </p:nvPr>
        </p:nvSpPr>
        <p:spPr/>
        <p:txBody>
          <a:bodyPr/>
          <a:lstStyle/>
          <a:p>
            <a:r>
              <a:rPr lang="en-US"/>
              <a:t>www.wpc2019.it</a:t>
            </a:r>
            <a:endParaRPr lang="en-US" dirty="0"/>
          </a:p>
        </p:txBody>
      </p:sp>
      <p:sp>
        <p:nvSpPr>
          <p:cNvPr id="6" name="Slide Number Placeholder 5"/>
          <p:cNvSpPr>
            <a:spLocks noGrp="1"/>
          </p:cNvSpPr>
          <p:nvPr>
            <p:ph type="sldNum" sz="quarter" idx="12"/>
          </p:nvPr>
        </p:nvSpPr>
        <p:spPr/>
        <p:txBody>
          <a:bodyPr/>
          <a:lstStyle/>
          <a:p>
            <a:fld id="{004AA2EB-F965-4FFF-89E7-5760454771E5}" type="slidenum">
              <a:rPr lang="it-IT" smtClean="0"/>
              <a:t>‹N›</a:t>
            </a:fld>
            <a:endParaRPr lang="it-IT"/>
          </a:p>
        </p:txBody>
      </p:sp>
      <p:pic>
        <p:nvPicPr>
          <p:cNvPr id="7" name="Immagine 6">
            <a:extLst>
              <a:ext uri="{FF2B5EF4-FFF2-40B4-BE49-F238E27FC236}">
                <a16:creationId xmlns:a16="http://schemas.microsoft.com/office/drawing/2014/main" id="{AEAF51C5-3B75-41AB-8E54-3E210A8FB6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pic>
        <p:nvPicPr>
          <p:cNvPr id="9" name="Immagine 8">
            <a:extLst>
              <a:ext uri="{FF2B5EF4-FFF2-40B4-BE49-F238E27FC236}">
                <a16:creationId xmlns:a16="http://schemas.microsoft.com/office/drawing/2014/main" id="{101D43C3-29C3-42B8-9103-09E6AA9E2F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sp>
        <p:nvSpPr>
          <p:cNvPr id="10" name="Titolo 9">
            <a:extLst>
              <a:ext uri="{FF2B5EF4-FFF2-40B4-BE49-F238E27FC236}">
                <a16:creationId xmlns:a16="http://schemas.microsoft.com/office/drawing/2014/main" id="{7FD2A7FF-2AD3-41BE-9BC7-E49508766875}"/>
              </a:ext>
            </a:extLst>
          </p:cNvPr>
          <p:cNvSpPr>
            <a:spLocks noGrp="1"/>
          </p:cNvSpPr>
          <p:nvPr>
            <p:ph type="title"/>
          </p:nvPr>
        </p:nvSpPr>
        <p:spPr/>
        <p:txBody>
          <a:bodyPr/>
          <a:lstStyle/>
          <a:p>
            <a:r>
              <a:rPr lang="it-IT"/>
              <a:t>Fare clic per modificare lo stile del titolo</a:t>
            </a:r>
          </a:p>
        </p:txBody>
      </p:sp>
    </p:spTree>
    <p:extLst>
      <p:ext uri="{BB962C8B-B14F-4D97-AF65-F5344CB8AC3E}">
        <p14:creationId xmlns:p14="http://schemas.microsoft.com/office/powerpoint/2010/main" val="108210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a:t>Fare clic per modificare lo stile del titolo</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93E8EE0A-5D0F-4157-9013-BF574B1C8182}" type="datetime1">
              <a:rPr lang="it-IT" smtClean="0"/>
              <a:t>05/12/2019</a:t>
            </a:fld>
            <a:endParaRPr lang="it-IT"/>
          </a:p>
        </p:txBody>
      </p:sp>
      <p:sp>
        <p:nvSpPr>
          <p:cNvPr id="5" name="Footer Placeholder 4"/>
          <p:cNvSpPr>
            <a:spLocks noGrp="1"/>
          </p:cNvSpPr>
          <p:nvPr>
            <p:ph type="ftr" sz="quarter" idx="11"/>
          </p:nvPr>
        </p:nvSpPr>
        <p:spPr/>
        <p:txBody>
          <a:bodyPr/>
          <a:lstStyle/>
          <a:p>
            <a:r>
              <a:rPr lang="en-US"/>
              <a:t>www.wpc2019.it</a:t>
            </a:r>
            <a:endParaRPr lang="en-US" dirty="0"/>
          </a:p>
        </p:txBody>
      </p:sp>
      <p:sp>
        <p:nvSpPr>
          <p:cNvPr id="6" name="Slide Number Placeholder 5"/>
          <p:cNvSpPr>
            <a:spLocks noGrp="1"/>
          </p:cNvSpPr>
          <p:nvPr>
            <p:ph type="sldNum" sz="quarter" idx="12"/>
          </p:nvPr>
        </p:nvSpPr>
        <p:spPr/>
        <p:txBody>
          <a:bodyPr/>
          <a:lstStyle/>
          <a:p>
            <a:fld id="{004AA2EB-F965-4FFF-89E7-5760454771E5}" type="slidenum">
              <a:rPr lang="it-IT" smtClean="0"/>
              <a:t>‹N›</a:t>
            </a:fld>
            <a:endParaRPr lang="it-IT"/>
          </a:p>
        </p:txBody>
      </p:sp>
      <p:pic>
        <p:nvPicPr>
          <p:cNvPr id="7" name="Immagine 6">
            <a:extLst>
              <a:ext uri="{FF2B5EF4-FFF2-40B4-BE49-F238E27FC236}">
                <a16:creationId xmlns:a16="http://schemas.microsoft.com/office/drawing/2014/main" id="{CFA6ABC3-FD3E-44AB-8291-F48E3CDCE7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8" name="Immagine 7">
            <a:extLst>
              <a:ext uri="{FF2B5EF4-FFF2-40B4-BE49-F238E27FC236}">
                <a16:creationId xmlns:a16="http://schemas.microsoft.com/office/drawing/2014/main" id="{1AC59301-96A9-4F98-BCB0-3086072F25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2494336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7"/>
          <p:cNvSpPr>
            <a:spLocks noGrp="1"/>
          </p:cNvSpPr>
          <p:nvPr>
            <p:ph type="dt" sz="half" idx="10"/>
          </p:nvPr>
        </p:nvSpPr>
        <p:spPr/>
        <p:txBody>
          <a:bodyPr/>
          <a:lstStyle/>
          <a:p>
            <a:fld id="{C265F90C-E2A3-4050-8DA7-3EC2280DFA02}" type="datetime1">
              <a:rPr lang="it-IT" smtClean="0"/>
              <a:t>05/12/2019</a:t>
            </a:fld>
            <a:endParaRPr lang="it-IT"/>
          </a:p>
        </p:txBody>
      </p:sp>
      <p:sp>
        <p:nvSpPr>
          <p:cNvPr id="9" name="Footer Placeholder 8"/>
          <p:cNvSpPr>
            <a:spLocks noGrp="1"/>
          </p:cNvSpPr>
          <p:nvPr>
            <p:ph type="ftr" sz="quarter" idx="11"/>
          </p:nvPr>
        </p:nvSpPr>
        <p:spPr/>
        <p:txBody>
          <a:bodyPr/>
          <a:lstStyle/>
          <a:p>
            <a:r>
              <a:rPr lang="en-US"/>
              <a:t>www.wpc2019.it</a:t>
            </a:r>
            <a:endParaRPr lang="it-IT" dirty="0"/>
          </a:p>
        </p:txBody>
      </p:sp>
      <p:sp>
        <p:nvSpPr>
          <p:cNvPr id="10" name="Slide Number Placeholder 9"/>
          <p:cNvSpPr>
            <a:spLocks noGrp="1"/>
          </p:cNvSpPr>
          <p:nvPr>
            <p:ph type="sldNum" sz="quarter" idx="12"/>
          </p:nvPr>
        </p:nvSpPr>
        <p:spPr/>
        <p:txBody>
          <a:bodyPr/>
          <a:lstStyle/>
          <a:p>
            <a:fld id="{004AA2EB-F965-4FFF-89E7-5760454771E5}" type="slidenum">
              <a:rPr lang="it-IT" smtClean="0"/>
              <a:t>‹N›</a:t>
            </a:fld>
            <a:endParaRPr lang="it-IT"/>
          </a:p>
        </p:txBody>
      </p:sp>
      <p:pic>
        <p:nvPicPr>
          <p:cNvPr id="11" name="Immagine 10">
            <a:extLst>
              <a:ext uri="{FF2B5EF4-FFF2-40B4-BE49-F238E27FC236}">
                <a16:creationId xmlns:a16="http://schemas.microsoft.com/office/drawing/2014/main" id="{1EF260EC-3432-40B1-A2B4-F33E859D51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2" name="Immagine 11">
            <a:extLst>
              <a:ext uri="{FF2B5EF4-FFF2-40B4-BE49-F238E27FC236}">
                <a16:creationId xmlns:a16="http://schemas.microsoft.com/office/drawing/2014/main" id="{421A80D2-0327-4525-9AC0-32F19A8EA4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73796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 name="Date Placeholder 1"/>
          <p:cNvSpPr>
            <a:spLocks noGrp="1"/>
          </p:cNvSpPr>
          <p:nvPr>
            <p:ph type="dt" sz="half" idx="10"/>
          </p:nvPr>
        </p:nvSpPr>
        <p:spPr/>
        <p:txBody>
          <a:bodyPr/>
          <a:lstStyle/>
          <a:p>
            <a:fld id="{0F7FD34D-6B01-4E6F-94E0-84171C639E72}" type="datetime1">
              <a:rPr lang="it-IT" smtClean="0"/>
              <a:t>05/12/2019</a:t>
            </a:fld>
            <a:endParaRPr lang="it-IT"/>
          </a:p>
        </p:txBody>
      </p:sp>
      <p:sp>
        <p:nvSpPr>
          <p:cNvPr id="11" name="Footer Placeholder 10"/>
          <p:cNvSpPr>
            <a:spLocks noGrp="1"/>
          </p:cNvSpPr>
          <p:nvPr>
            <p:ph type="ftr" sz="quarter" idx="11"/>
          </p:nvPr>
        </p:nvSpPr>
        <p:spPr/>
        <p:txBody>
          <a:bodyPr/>
          <a:lstStyle/>
          <a:p>
            <a:r>
              <a:rPr lang="en-US"/>
              <a:t>www.wpc2019.it</a:t>
            </a:r>
            <a:endParaRPr lang="en-US" dirty="0"/>
          </a:p>
        </p:txBody>
      </p:sp>
      <p:sp>
        <p:nvSpPr>
          <p:cNvPr id="12" name="Slide Number Placeholder 11"/>
          <p:cNvSpPr>
            <a:spLocks noGrp="1"/>
          </p:cNvSpPr>
          <p:nvPr>
            <p:ph type="sldNum" sz="quarter" idx="12"/>
          </p:nvPr>
        </p:nvSpPr>
        <p:spPr/>
        <p:txBody>
          <a:bodyPr/>
          <a:lstStyle/>
          <a:p>
            <a:fld id="{004AA2EB-F965-4FFF-89E7-5760454771E5}" type="slidenum">
              <a:rPr lang="it-IT" smtClean="0"/>
              <a:t>‹N›</a:t>
            </a:fld>
            <a:endParaRPr lang="it-IT"/>
          </a:p>
        </p:txBody>
      </p:sp>
      <p:pic>
        <p:nvPicPr>
          <p:cNvPr id="13" name="Immagine 12">
            <a:extLst>
              <a:ext uri="{FF2B5EF4-FFF2-40B4-BE49-F238E27FC236}">
                <a16:creationId xmlns:a16="http://schemas.microsoft.com/office/drawing/2014/main" id="{01734837-0EED-41AA-BEE6-CB5A15DEF2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4" name="Immagine 13">
            <a:extLst>
              <a:ext uri="{FF2B5EF4-FFF2-40B4-BE49-F238E27FC236}">
                <a16:creationId xmlns:a16="http://schemas.microsoft.com/office/drawing/2014/main" id="{5D0C6D40-BDEF-46C4-A7EE-41E683F41E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127288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a:t>
            </a:r>
            <a:endParaRPr lang="en-US" dirty="0"/>
          </a:p>
        </p:txBody>
      </p:sp>
      <p:sp>
        <p:nvSpPr>
          <p:cNvPr id="2" name="Date Placeholder 1"/>
          <p:cNvSpPr>
            <a:spLocks noGrp="1"/>
          </p:cNvSpPr>
          <p:nvPr>
            <p:ph type="dt" sz="half" idx="10"/>
          </p:nvPr>
        </p:nvSpPr>
        <p:spPr/>
        <p:txBody>
          <a:bodyPr/>
          <a:lstStyle/>
          <a:p>
            <a:fld id="{0BCE76FA-DCD3-4771-8761-C63D83CBBCB2}" type="datetime1">
              <a:rPr lang="it-IT" smtClean="0"/>
              <a:t>05/12/2019</a:t>
            </a:fld>
            <a:endParaRPr lang="it-IT"/>
          </a:p>
        </p:txBody>
      </p:sp>
      <p:sp>
        <p:nvSpPr>
          <p:cNvPr id="7" name="Footer Placeholder 6"/>
          <p:cNvSpPr>
            <a:spLocks noGrp="1"/>
          </p:cNvSpPr>
          <p:nvPr>
            <p:ph type="ftr" sz="quarter" idx="11"/>
          </p:nvPr>
        </p:nvSpPr>
        <p:spPr/>
        <p:txBody>
          <a:bodyPr/>
          <a:lstStyle/>
          <a:p>
            <a:r>
              <a:rPr lang="en-US"/>
              <a:t>www.wpc2019.it</a:t>
            </a:r>
            <a:endParaRPr lang="en-US" dirty="0"/>
          </a:p>
        </p:txBody>
      </p:sp>
      <p:sp>
        <p:nvSpPr>
          <p:cNvPr id="8" name="Slide Number Placeholder 7"/>
          <p:cNvSpPr>
            <a:spLocks noGrp="1"/>
          </p:cNvSpPr>
          <p:nvPr>
            <p:ph type="sldNum" sz="quarter" idx="12"/>
          </p:nvPr>
        </p:nvSpPr>
        <p:spPr/>
        <p:txBody>
          <a:bodyPr/>
          <a:lstStyle/>
          <a:p>
            <a:fld id="{004AA2EB-F965-4FFF-89E7-5760454771E5}" type="slidenum">
              <a:rPr lang="it-IT" smtClean="0"/>
              <a:t>‹N›</a:t>
            </a:fld>
            <a:endParaRPr lang="it-IT"/>
          </a:p>
        </p:txBody>
      </p:sp>
      <p:pic>
        <p:nvPicPr>
          <p:cNvPr id="9" name="Immagine 8">
            <a:extLst>
              <a:ext uri="{FF2B5EF4-FFF2-40B4-BE49-F238E27FC236}">
                <a16:creationId xmlns:a16="http://schemas.microsoft.com/office/drawing/2014/main" id="{7F1862BA-3643-477C-8701-F7D6644C15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0" name="Immagine 9">
            <a:extLst>
              <a:ext uri="{FF2B5EF4-FFF2-40B4-BE49-F238E27FC236}">
                <a16:creationId xmlns:a16="http://schemas.microsoft.com/office/drawing/2014/main" id="{51855F3A-21D7-49FC-A5AE-583B4D6014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2920086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B1E8B17-F54A-4317-AD3F-FE8CFB83EE6F}" type="datetime1">
              <a:rPr lang="it-IT" smtClean="0"/>
              <a:t>05/12/2019</a:t>
            </a:fld>
            <a:endParaRPr lang="it-IT"/>
          </a:p>
        </p:txBody>
      </p:sp>
      <p:sp>
        <p:nvSpPr>
          <p:cNvPr id="6" name="Footer Placeholder 5"/>
          <p:cNvSpPr>
            <a:spLocks noGrp="1"/>
          </p:cNvSpPr>
          <p:nvPr>
            <p:ph type="ftr" sz="quarter" idx="11"/>
          </p:nvPr>
        </p:nvSpPr>
        <p:spPr/>
        <p:txBody>
          <a:bodyPr/>
          <a:lstStyle/>
          <a:p>
            <a:r>
              <a:rPr lang="en-US"/>
              <a:t>www.wpc2019.it</a:t>
            </a:r>
            <a:endParaRPr lang="en-US" dirty="0"/>
          </a:p>
        </p:txBody>
      </p:sp>
      <p:sp>
        <p:nvSpPr>
          <p:cNvPr id="7" name="Slide Number Placeholder 6"/>
          <p:cNvSpPr>
            <a:spLocks noGrp="1"/>
          </p:cNvSpPr>
          <p:nvPr>
            <p:ph type="sldNum" sz="quarter" idx="12"/>
          </p:nvPr>
        </p:nvSpPr>
        <p:spPr/>
        <p:txBody>
          <a:bodyPr/>
          <a:lstStyle/>
          <a:p>
            <a:fld id="{004AA2EB-F965-4FFF-89E7-5760454771E5}" type="slidenum">
              <a:rPr lang="it-IT" smtClean="0"/>
              <a:t>‹N›</a:t>
            </a:fld>
            <a:endParaRPr lang="it-IT"/>
          </a:p>
        </p:txBody>
      </p:sp>
    </p:spTree>
    <p:extLst>
      <p:ext uri="{BB962C8B-B14F-4D97-AF65-F5344CB8AC3E}">
        <p14:creationId xmlns:p14="http://schemas.microsoft.com/office/powerpoint/2010/main" val="809276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a:t>Fare clic per modificare lo stile del titolo</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8" name="Date Placeholder 7"/>
          <p:cNvSpPr>
            <a:spLocks noGrp="1"/>
          </p:cNvSpPr>
          <p:nvPr>
            <p:ph type="dt" sz="half" idx="10"/>
          </p:nvPr>
        </p:nvSpPr>
        <p:spPr/>
        <p:txBody>
          <a:bodyPr/>
          <a:lstStyle/>
          <a:p>
            <a:fld id="{C72E18A6-F45E-4D08-8BE5-AB18AB10B1B7}" type="datetime1">
              <a:rPr lang="it-IT" smtClean="0"/>
              <a:t>05/12/2019</a:t>
            </a:fld>
            <a:endParaRPr lang="it-IT"/>
          </a:p>
        </p:txBody>
      </p:sp>
      <p:sp>
        <p:nvSpPr>
          <p:cNvPr id="9" name="Footer Placeholder 8"/>
          <p:cNvSpPr>
            <a:spLocks noGrp="1"/>
          </p:cNvSpPr>
          <p:nvPr>
            <p:ph type="ftr" sz="quarter" idx="11"/>
          </p:nvPr>
        </p:nvSpPr>
        <p:spPr/>
        <p:txBody>
          <a:bodyPr/>
          <a:lstStyle/>
          <a:p>
            <a:r>
              <a:rPr lang="en-US"/>
              <a:t>www.wpc2019.it</a:t>
            </a:r>
            <a:endParaRPr lang="en-US" dirty="0"/>
          </a:p>
        </p:txBody>
      </p:sp>
      <p:sp>
        <p:nvSpPr>
          <p:cNvPr id="10" name="Slide Number Placeholder 9"/>
          <p:cNvSpPr>
            <a:spLocks noGrp="1"/>
          </p:cNvSpPr>
          <p:nvPr>
            <p:ph type="sldNum" sz="quarter" idx="12"/>
          </p:nvPr>
        </p:nvSpPr>
        <p:spPr/>
        <p:txBody>
          <a:bodyPr/>
          <a:lstStyle/>
          <a:p>
            <a:fld id="{004AA2EB-F965-4FFF-89E7-5760454771E5}" type="slidenum">
              <a:rPr lang="it-IT" smtClean="0"/>
              <a:t>‹N›</a:t>
            </a:fld>
            <a:endParaRPr lang="it-IT"/>
          </a:p>
        </p:txBody>
      </p:sp>
      <p:pic>
        <p:nvPicPr>
          <p:cNvPr id="11" name="Immagine 10">
            <a:extLst>
              <a:ext uri="{FF2B5EF4-FFF2-40B4-BE49-F238E27FC236}">
                <a16:creationId xmlns:a16="http://schemas.microsoft.com/office/drawing/2014/main" id="{3FF463D7-04BD-4A98-9D3E-D921C4BDDE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2" name="Immagine 11">
            <a:extLst>
              <a:ext uri="{FF2B5EF4-FFF2-40B4-BE49-F238E27FC236}">
                <a16:creationId xmlns:a16="http://schemas.microsoft.com/office/drawing/2014/main" id="{8DA32BE5-3689-4D8F-A019-D226D41BD0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4252269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8" name="Date Placeholder 7"/>
          <p:cNvSpPr>
            <a:spLocks noGrp="1"/>
          </p:cNvSpPr>
          <p:nvPr>
            <p:ph type="dt" sz="half" idx="10"/>
          </p:nvPr>
        </p:nvSpPr>
        <p:spPr/>
        <p:txBody>
          <a:bodyPr/>
          <a:lstStyle/>
          <a:p>
            <a:fld id="{0ACDCD17-166F-4FA5-814B-C7459BC64EE0}" type="datetime1">
              <a:rPr lang="it-IT" smtClean="0"/>
              <a:t>05/12/2019</a:t>
            </a:fld>
            <a:endParaRPr lang="it-IT"/>
          </a:p>
        </p:txBody>
      </p:sp>
      <p:sp>
        <p:nvSpPr>
          <p:cNvPr id="9" name="Footer Placeholder 8"/>
          <p:cNvSpPr>
            <a:spLocks noGrp="1"/>
          </p:cNvSpPr>
          <p:nvPr>
            <p:ph type="ftr" sz="quarter" idx="11"/>
          </p:nvPr>
        </p:nvSpPr>
        <p:spPr>
          <a:xfrm>
            <a:off x="3499101" y="6356350"/>
            <a:ext cx="5911517" cy="365125"/>
          </a:xfrm>
        </p:spPr>
        <p:txBody>
          <a:bodyPr/>
          <a:lstStyle/>
          <a:p>
            <a:r>
              <a:rPr lang="en-US"/>
              <a:t>www.wpc2019.it</a:t>
            </a:r>
            <a:endParaRPr lang="en-US" dirty="0"/>
          </a:p>
        </p:txBody>
      </p:sp>
      <p:sp>
        <p:nvSpPr>
          <p:cNvPr id="10" name="Slide Number Placeholder 9"/>
          <p:cNvSpPr>
            <a:spLocks noGrp="1"/>
          </p:cNvSpPr>
          <p:nvPr>
            <p:ph type="sldNum" sz="quarter" idx="12"/>
          </p:nvPr>
        </p:nvSpPr>
        <p:spPr/>
        <p:txBody>
          <a:bodyPr/>
          <a:lstStyle/>
          <a:p>
            <a:fld id="{004AA2EB-F965-4FFF-89E7-5760454771E5}" type="slidenum">
              <a:rPr lang="it-IT" smtClean="0"/>
              <a:t>‹N›</a:t>
            </a:fld>
            <a:endParaRPr lang="it-IT"/>
          </a:p>
        </p:txBody>
      </p:sp>
      <p:pic>
        <p:nvPicPr>
          <p:cNvPr id="11" name="Immagine 10">
            <a:extLst>
              <a:ext uri="{FF2B5EF4-FFF2-40B4-BE49-F238E27FC236}">
                <a16:creationId xmlns:a16="http://schemas.microsoft.com/office/drawing/2014/main" id="{E8CBA327-A076-4D7B-A2AA-3361DB6BCC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2" name="Immagine 11">
            <a:extLst>
              <a:ext uri="{FF2B5EF4-FFF2-40B4-BE49-F238E27FC236}">
                <a16:creationId xmlns:a16="http://schemas.microsoft.com/office/drawing/2014/main" id="{16F40A7C-520D-4D1D-9BB1-A90ABC2A66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889653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3443590" cy="608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977A4E6-DF1B-41EE-9CF7-35DC26879315}" type="datetime1">
              <a:rPr lang="it-IT" smtClean="0"/>
              <a:t>05/12/2019</a:t>
            </a:fld>
            <a:endParaRPr lang="it-IT"/>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www.wpc2019.it</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04AA2EB-F965-4FFF-89E7-5760454771E5}" type="slidenum">
              <a:rPr lang="it-IT" smtClean="0"/>
              <a:t>‹N›</a:t>
            </a:fld>
            <a:endParaRPr lang="it-IT"/>
          </a:p>
        </p:txBody>
      </p:sp>
      <p:pic>
        <p:nvPicPr>
          <p:cNvPr id="9" name="Immagine 8">
            <a:extLst>
              <a:ext uri="{FF2B5EF4-FFF2-40B4-BE49-F238E27FC236}">
                <a16:creationId xmlns:a16="http://schemas.microsoft.com/office/drawing/2014/main" id="{5EFB3817-86CF-4BA2-BD5F-FA147AEAEEF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spTree>
    <p:extLst>
      <p:ext uri="{BB962C8B-B14F-4D97-AF65-F5344CB8AC3E}">
        <p14:creationId xmlns:p14="http://schemas.microsoft.com/office/powerpoint/2010/main" val="38999799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blog.quantum.com/backup-administrators-the-1-advice-to-deal-with-gdpr-and-the-right-of-erasure" TargetMode="External"/><Relationship Id="rId2" Type="http://schemas.openxmlformats.org/officeDocument/2006/relationships/hyperlink" Target="https://www.garanteprivacy.it/temi/diritto-all-oblio" TargetMode="Externa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www.cybersecurity360.it/legal/privacy-dati-personali/backup-e-diritto-alloblio-alla-luce-del-gdp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hyperlink" Target="https://www.cybersecurityframework.it/" TargetMode="External"/><Relationship Id="rId2"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tool.cybersecurityframework.it/" TargetMode="Externa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enisa.europa.eu/topics/nis-directive/nis-visualtool" TargetMode="Externa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csirt-ita.it/nis.html" TargetMode="Externa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ur-lex.europa.eu/legal-content/IT/TXT/PDF/?uri=CELEX:32018R0151&amp;from=IT" TargetMode="External"/><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hyperlink" Target="https://www.csirt-ita.it/nis.html"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www.cert-pa.it/notizie/il-cert-pa-avvia-la-fase-pilota-della-piattaforma-nazionale-per-il-contrasto-agli-attacchi-informatici/"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www.enisa.europa.eu/topics/standards" TargetMode="External"/><Relationship Id="rId2" Type="http://schemas.openxmlformats.org/officeDocument/2006/relationships/hyperlink" Target="https://eur-lex.europa.eu/legal-content/IT/TXT/PDF/?uri=CELEX:32019R0881&amp;from=IT"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hyperlink" Target="https://www.linkedin.com/company/overnet-solutions" TargetMode="External"/><Relationship Id="rId13" Type="http://schemas.openxmlformats.org/officeDocument/2006/relationships/image" Target="../media/image60.jpg"/><Relationship Id="rId3" Type="http://schemas.openxmlformats.org/officeDocument/2006/relationships/hyperlink" Target="http://www.overneteducation.it/" TargetMode="External"/><Relationship Id="rId7" Type="http://schemas.openxmlformats.org/officeDocument/2006/relationships/image" Target="../media/image56.jpeg"/><Relationship Id="rId12" Type="http://schemas.openxmlformats.org/officeDocument/2006/relationships/image" Target="../media/image59.jpg"/><Relationship Id="rId2" Type="http://schemas.openxmlformats.org/officeDocument/2006/relationships/hyperlink" Target="mailto:Info@OverNetEducation.it" TargetMode="External"/><Relationship Id="rId1" Type="http://schemas.openxmlformats.org/officeDocument/2006/relationships/slideLayout" Target="../slideLayouts/slideLayout2.xml"/><Relationship Id="rId6" Type="http://schemas.openxmlformats.org/officeDocument/2006/relationships/hyperlink" Target="https://twitter.com/OverNetE" TargetMode="External"/><Relationship Id="rId11" Type="http://schemas.openxmlformats.org/officeDocument/2006/relationships/image" Target="../media/image58.jpeg"/><Relationship Id="rId5" Type="http://schemas.openxmlformats.org/officeDocument/2006/relationships/image" Target="../media/image55.png"/><Relationship Id="rId10" Type="http://schemas.openxmlformats.org/officeDocument/2006/relationships/hyperlink" Target="https://www.facebook.com/OverNetEducation" TargetMode="External"/><Relationship Id="rId4" Type="http://schemas.openxmlformats.org/officeDocument/2006/relationships/hyperlink" Target="http://www.wpc-overneteducation.it/" TargetMode="External"/><Relationship Id="rId9" Type="http://schemas.openxmlformats.org/officeDocument/2006/relationships/image" Target="../media/image57.png"/><Relationship Id="rId14" Type="http://schemas.openxmlformats.org/officeDocument/2006/relationships/image" Target="../media/image61.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652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10</a:t>
            </a:fld>
            <a:endParaRPr lang="it-IT"/>
          </a:p>
        </p:txBody>
      </p:sp>
      <p:sp>
        <p:nvSpPr>
          <p:cNvPr id="13" name="Rettangolo 12">
            <a:extLst>
              <a:ext uri="{FF2B5EF4-FFF2-40B4-BE49-F238E27FC236}">
                <a16:creationId xmlns:a16="http://schemas.microsoft.com/office/drawing/2014/main" id="{222371BA-2D8C-44C5-AC13-B622FDD865F1}"/>
              </a:ext>
            </a:extLst>
          </p:cNvPr>
          <p:cNvSpPr/>
          <p:nvPr/>
        </p:nvSpPr>
        <p:spPr>
          <a:xfrm>
            <a:off x="336000" y="1162516"/>
            <a:ext cx="11520000" cy="1169551"/>
          </a:xfrm>
          <a:prstGeom prst="rect">
            <a:avLst/>
          </a:prstGeom>
          <a:solidFill>
            <a:srgbClr val="002060"/>
          </a:solidFill>
        </p:spPr>
        <p:txBody>
          <a:bodyPr wrap="square" lIns="72000" rIns="72000" anchor="ctr" anchorCtr="0">
            <a:spAutoFit/>
          </a:bodyPr>
          <a:lstStyle/>
          <a:p>
            <a:pPr defTabSz="914400">
              <a:defRPr/>
            </a:pPr>
            <a:r>
              <a:rPr lang="it-IT" sz="1400" b="1" kern="0" dirty="0">
                <a:solidFill>
                  <a:srgbClr val="FFFFFF"/>
                </a:solidFill>
                <a:latin typeface="Segoe UI Light"/>
              </a:rPr>
              <a:t>Analisi basata su oltre </a:t>
            </a:r>
            <a:r>
              <a:rPr lang="it-IT" sz="1400" b="1" kern="0" dirty="0">
                <a:solidFill>
                  <a:srgbClr val="FFC000"/>
                </a:solidFill>
                <a:latin typeface="Segoe UI Light"/>
              </a:rPr>
              <a:t>40 milioni di eventi di sicurezza</a:t>
            </a:r>
            <a:r>
              <a:rPr lang="it-IT" sz="1400" b="1" kern="0" dirty="0">
                <a:solidFill>
                  <a:srgbClr val="FFFFFF"/>
                </a:solidFill>
                <a:latin typeface="Segoe UI Light"/>
              </a:rPr>
              <a:t> (+14% rispetto al 2017) da cui emergono:</a:t>
            </a:r>
          </a:p>
          <a:p>
            <a:pPr marL="285750" indent="-285750" defTabSz="914400">
              <a:buFont typeface="Arial" panose="020B0604020202020204" pitchFamily="34" charset="0"/>
              <a:buChar char="•"/>
              <a:defRPr/>
            </a:pPr>
            <a:r>
              <a:rPr lang="it-IT" sz="1400" b="1" kern="0" dirty="0">
                <a:solidFill>
                  <a:prstClr val="white"/>
                </a:solidFill>
                <a:latin typeface="Segoe UI Light"/>
              </a:rPr>
              <a:t>Evoluzione dei </a:t>
            </a:r>
            <a:r>
              <a:rPr lang="it-IT" sz="1400" b="1" kern="0" dirty="0">
                <a:solidFill>
                  <a:srgbClr val="F7C94E"/>
                </a:solidFill>
                <a:latin typeface="Segoe UI Light"/>
              </a:rPr>
              <a:t>Malware e Botnet</a:t>
            </a:r>
            <a:r>
              <a:rPr lang="it-IT" sz="1400" b="1" kern="0" dirty="0">
                <a:solidFill>
                  <a:prstClr val="white"/>
                </a:solidFill>
                <a:latin typeface="Segoe UI Light"/>
              </a:rPr>
              <a:t> con diffusione massiva di nuovi malware, sono state individuate 212 famiglie di malware (+10% rispetto al 2017)</a:t>
            </a:r>
          </a:p>
          <a:p>
            <a:pPr marL="285750" indent="-285750" defTabSz="914400">
              <a:buFont typeface="Arial" panose="020B0604020202020204" pitchFamily="34" charset="0"/>
              <a:buChar char="•"/>
              <a:defRPr/>
            </a:pPr>
            <a:r>
              <a:rPr lang="it-IT" sz="1400" b="1" kern="0" dirty="0">
                <a:solidFill>
                  <a:prstClr val="white"/>
                </a:solidFill>
                <a:latin typeface="Segoe UI Light"/>
              </a:rPr>
              <a:t>Tra i principali attacchi si confermano quelli di tipo «</a:t>
            </a:r>
            <a:r>
              <a:rPr lang="it-IT" sz="1400" b="1" kern="0" dirty="0">
                <a:solidFill>
                  <a:srgbClr val="FFC000"/>
                </a:solidFill>
                <a:latin typeface="Segoe UI Light"/>
              </a:rPr>
              <a:t>ransomware</a:t>
            </a:r>
            <a:r>
              <a:rPr lang="it-IT" sz="1400" b="1" kern="0" dirty="0">
                <a:solidFill>
                  <a:prstClr val="white"/>
                </a:solidFill>
                <a:latin typeface="Segoe UI Light"/>
              </a:rPr>
              <a:t>» (</a:t>
            </a:r>
            <a:r>
              <a:rPr lang="it-IT" sz="1400" b="1" kern="0" dirty="0" err="1">
                <a:solidFill>
                  <a:prstClr val="white"/>
                </a:solidFill>
                <a:latin typeface="Segoe UI Light"/>
              </a:rPr>
              <a:t>Wannacry</a:t>
            </a:r>
            <a:r>
              <a:rPr lang="it-IT" sz="1400" b="1" kern="0" dirty="0">
                <a:solidFill>
                  <a:prstClr val="white"/>
                </a:solidFill>
                <a:latin typeface="Segoe UI Light"/>
              </a:rPr>
              <a:t> seguito da </a:t>
            </a:r>
            <a:r>
              <a:rPr lang="it-IT" sz="1400" b="1" kern="0" dirty="0" err="1">
                <a:solidFill>
                  <a:prstClr val="white"/>
                </a:solidFill>
                <a:latin typeface="Segoe UI Light"/>
              </a:rPr>
              <a:t>Gozi</a:t>
            </a:r>
            <a:r>
              <a:rPr lang="it-IT" sz="1400" b="1" kern="0" dirty="0">
                <a:solidFill>
                  <a:prstClr val="white"/>
                </a:solidFill>
                <a:latin typeface="Segoe UI Light"/>
              </a:rPr>
              <a:t> e </a:t>
            </a:r>
            <a:r>
              <a:rPr lang="it-IT" sz="1400" b="1" kern="0" dirty="0" err="1">
                <a:solidFill>
                  <a:prstClr val="white"/>
                </a:solidFill>
                <a:latin typeface="Segoe UI Light"/>
              </a:rPr>
              <a:t>Ramnit</a:t>
            </a:r>
            <a:r>
              <a:rPr lang="it-IT" sz="1400" b="1" kern="0" dirty="0">
                <a:solidFill>
                  <a:prstClr val="white"/>
                </a:solidFill>
                <a:latin typeface="Segoe UI Light"/>
              </a:rPr>
              <a:t>) e «</a:t>
            </a:r>
            <a:r>
              <a:rPr lang="it-IT" sz="1400" b="1" kern="0" dirty="0" err="1">
                <a:solidFill>
                  <a:srgbClr val="F7C94E"/>
                </a:solidFill>
                <a:latin typeface="Segoe UI Light"/>
              </a:rPr>
              <a:t>miners</a:t>
            </a:r>
            <a:r>
              <a:rPr lang="it-IT" sz="1400" b="1" kern="0" dirty="0">
                <a:solidFill>
                  <a:prstClr val="white"/>
                </a:solidFill>
                <a:latin typeface="Segoe UI Light"/>
              </a:rPr>
              <a:t>» (infezioni di tipo </a:t>
            </a:r>
            <a:r>
              <a:rPr lang="it-IT" sz="1400" b="1" kern="0" dirty="0" err="1">
                <a:solidFill>
                  <a:prstClr val="white"/>
                </a:solidFill>
                <a:latin typeface="Segoe UI Light"/>
              </a:rPr>
              <a:t>crypto-jacking</a:t>
            </a:r>
            <a:r>
              <a:rPr lang="it-IT" sz="1400" b="1" kern="0" dirty="0">
                <a:solidFill>
                  <a:prstClr val="white"/>
                </a:solidFill>
                <a:latin typeface="Segoe UI Light"/>
              </a:rPr>
              <a:t>)</a:t>
            </a:r>
          </a:p>
          <a:p>
            <a:pPr marL="285750" indent="-285750" defTabSz="914400">
              <a:buFont typeface="Arial" panose="020B0604020202020204" pitchFamily="34" charset="0"/>
              <a:buChar char="•"/>
              <a:defRPr/>
            </a:pPr>
            <a:r>
              <a:rPr lang="it-IT" sz="1400" b="1" kern="0" dirty="0">
                <a:solidFill>
                  <a:prstClr val="white"/>
                </a:solidFill>
                <a:latin typeface="Segoe UI Light"/>
              </a:rPr>
              <a:t>Trend di crescita degli attacchi di tipo «</a:t>
            </a:r>
            <a:r>
              <a:rPr lang="it-IT" sz="1400" b="1" kern="0" dirty="0">
                <a:solidFill>
                  <a:srgbClr val="F7C94E"/>
                </a:solidFill>
                <a:latin typeface="Segoe UI Light"/>
              </a:rPr>
              <a:t>APT</a:t>
            </a:r>
            <a:r>
              <a:rPr lang="it-IT" sz="1400" b="1" kern="0" dirty="0">
                <a:solidFill>
                  <a:prstClr val="white"/>
                </a:solidFill>
                <a:latin typeface="Segoe UI Light"/>
              </a:rPr>
              <a:t>» (Advanced </a:t>
            </a:r>
            <a:r>
              <a:rPr lang="it-IT" sz="1400" b="1" kern="0" dirty="0" err="1">
                <a:solidFill>
                  <a:prstClr val="white"/>
                </a:solidFill>
                <a:latin typeface="Segoe UI Light"/>
              </a:rPr>
              <a:t>Persistent</a:t>
            </a:r>
            <a:r>
              <a:rPr lang="it-IT" sz="1400" b="1" kern="0" dirty="0">
                <a:solidFill>
                  <a:prstClr val="white"/>
                </a:solidFill>
                <a:latin typeface="Segoe UI Light"/>
              </a:rPr>
              <a:t> </a:t>
            </a:r>
            <a:r>
              <a:rPr lang="it-IT" sz="1400" b="1" kern="0" dirty="0" err="1">
                <a:solidFill>
                  <a:prstClr val="white"/>
                </a:solidFill>
                <a:latin typeface="Segoe UI Light"/>
              </a:rPr>
              <a:t>Threat</a:t>
            </a:r>
            <a:r>
              <a:rPr lang="it-IT" sz="1400" b="1" kern="0" dirty="0">
                <a:solidFill>
                  <a:prstClr val="white"/>
                </a:solidFill>
                <a:latin typeface="Segoe UI Light"/>
              </a:rPr>
              <a:t>) mirati a soggetti specifici che utilizzano tecniche di </a:t>
            </a:r>
            <a:r>
              <a:rPr lang="it-IT" sz="1400" b="1" kern="0" dirty="0" err="1">
                <a:solidFill>
                  <a:prstClr val="white"/>
                </a:solidFill>
                <a:latin typeface="Segoe UI Light"/>
              </a:rPr>
              <a:t>spear</a:t>
            </a:r>
            <a:r>
              <a:rPr lang="it-IT" sz="1400" b="1" kern="0" dirty="0">
                <a:solidFill>
                  <a:prstClr val="white"/>
                </a:solidFill>
                <a:latin typeface="Segoe UI Light"/>
              </a:rPr>
              <a:t> phishing</a:t>
            </a:r>
          </a:p>
          <a:p>
            <a:pPr marL="285750" indent="-285750" defTabSz="914400">
              <a:buFont typeface="Arial" panose="020B0604020202020204" pitchFamily="34" charset="0"/>
              <a:buChar char="•"/>
              <a:defRPr/>
            </a:pPr>
            <a:r>
              <a:rPr lang="it-IT" sz="1400" b="1" kern="0" dirty="0">
                <a:solidFill>
                  <a:prstClr val="white"/>
                </a:solidFill>
                <a:latin typeface="Segoe UI Light"/>
              </a:rPr>
              <a:t>19% di </a:t>
            </a:r>
            <a:r>
              <a:rPr lang="it-IT" sz="1400" b="1" kern="0" dirty="0">
                <a:solidFill>
                  <a:srgbClr val="F7C94E"/>
                </a:solidFill>
                <a:latin typeface="Segoe UI Light"/>
              </a:rPr>
              <a:t>software malevoli non </a:t>
            </a:r>
            <a:r>
              <a:rPr lang="it-IT" sz="1400" b="1" kern="0">
                <a:solidFill>
                  <a:srgbClr val="F7C94E"/>
                </a:solidFill>
                <a:latin typeface="Segoe UI Light"/>
              </a:rPr>
              <a:t>ancora catalogati</a:t>
            </a:r>
            <a:r>
              <a:rPr lang="it-IT" sz="1400" b="1" kern="0">
                <a:solidFill>
                  <a:prstClr val="white"/>
                </a:solidFill>
                <a:latin typeface="Segoe UI Light"/>
              </a:rPr>
              <a:t> </a:t>
            </a:r>
            <a:r>
              <a:rPr lang="it-IT" sz="1400" b="1" kern="0" dirty="0">
                <a:solidFill>
                  <a:prstClr val="white"/>
                </a:solidFill>
                <a:latin typeface="Segoe UI Light"/>
              </a:rPr>
              <a:t>e di cui non si conoscono tutti i dettagli (+11% rispetto al 2017) </a:t>
            </a:r>
          </a:p>
        </p:txBody>
      </p:sp>
      <p:sp>
        <p:nvSpPr>
          <p:cNvPr id="14" name="CasellaDiTesto 13">
            <a:extLst>
              <a:ext uri="{FF2B5EF4-FFF2-40B4-BE49-F238E27FC236}">
                <a16:creationId xmlns:a16="http://schemas.microsoft.com/office/drawing/2014/main" id="{2765F9DD-5200-4048-A27D-A7F873A65C38}"/>
              </a:ext>
            </a:extLst>
          </p:cNvPr>
          <p:cNvSpPr txBox="1"/>
          <p:nvPr/>
        </p:nvSpPr>
        <p:spPr>
          <a:xfrm>
            <a:off x="336000" y="2470411"/>
            <a:ext cx="5400000" cy="3980085"/>
          </a:xfrm>
          <a:prstGeom prst="rect">
            <a:avLst/>
          </a:prstGeom>
          <a:solidFill>
            <a:sysClr val="window" lastClr="FFFFFF"/>
          </a:solidFill>
          <a:ln>
            <a:solidFill>
              <a:srgbClr val="00133A"/>
            </a:solidFill>
          </a:ln>
          <a:effectLst/>
        </p:spPr>
        <p:txBody>
          <a:bodyPr vert="horz" wrap="none" lIns="91440" tIns="0" rIns="91440" bIns="0" rtlCol="0" anchor="t" anchorCtr="0">
            <a:normAutofit/>
            <a:scene3d>
              <a:camera prst="orthographicFront"/>
              <a:lightRig rig="threePt" dir="t">
                <a:rot lat="0" lon="0" rev="4800000"/>
              </a:lightRig>
            </a:scene3d>
            <a:sp3d prstMaterial="matte">
              <a:bevelT w="50800" h="10160"/>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00133A"/>
                </a:solidFill>
                <a:effectLst/>
                <a:uLnTx/>
                <a:uFillTx/>
                <a:latin typeface="Segoe UI Light"/>
              </a:rPr>
              <a:t>Target di possibili attacchi </a:t>
            </a:r>
            <a:r>
              <a:rPr kumimoji="0" lang="it-IT" sz="1600" b="1" i="0" u="none" strike="noStrike" kern="0" cap="none" spc="0" normalizeH="0" baseline="0" noProof="0" dirty="0" err="1">
                <a:ln>
                  <a:noFill/>
                </a:ln>
                <a:solidFill>
                  <a:srgbClr val="00133A"/>
                </a:solidFill>
                <a:effectLst/>
                <a:uLnTx/>
                <a:uFillTx/>
                <a:latin typeface="Segoe UI Light"/>
              </a:rPr>
              <a:t>DDoS</a:t>
            </a:r>
            <a:r>
              <a:rPr kumimoji="0" lang="it-IT" sz="1600" b="1" i="0" u="none" strike="noStrike" kern="0" cap="none" spc="0" normalizeH="0" baseline="0" noProof="0" dirty="0">
                <a:ln>
                  <a:noFill/>
                </a:ln>
                <a:solidFill>
                  <a:srgbClr val="00133A"/>
                </a:solidFill>
                <a:effectLst/>
                <a:uLnTx/>
                <a:uFillTx/>
                <a:latin typeface="Segoe UI Light"/>
              </a:rPr>
              <a:t> del 2018</a:t>
            </a:r>
          </a:p>
        </p:txBody>
      </p:sp>
      <p:sp>
        <p:nvSpPr>
          <p:cNvPr id="15" name="Rettangolo 14">
            <a:extLst>
              <a:ext uri="{FF2B5EF4-FFF2-40B4-BE49-F238E27FC236}">
                <a16:creationId xmlns:a16="http://schemas.microsoft.com/office/drawing/2014/main" id="{2B3E3E2E-FE69-4FA4-A1E5-5E6A9492FB60}"/>
              </a:ext>
            </a:extLst>
          </p:cNvPr>
          <p:cNvSpPr/>
          <p:nvPr/>
        </p:nvSpPr>
        <p:spPr>
          <a:xfrm>
            <a:off x="336000" y="6018288"/>
            <a:ext cx="5400000" cy="430887"/>
          </a:xfrm>
          <a:prstGeom prst="rect">
            <a:avLst/>
          </a:prstGeom>
        </p:spPr>
        <p:txBody>
          <a:bodyPr wrap="square">
            <a:spAutoFit/>
          </a:bodyPr>
          <a:lstStyle/>
          <a:p>
            <a:pPr defTabSz="914400"/>
            <a:r>
              <a:rPr lang="it-IT" sz="1100" i="1" dirty="0">
                <a:solidFill>
                  <a:srgbClr val="00133A"/>
                </a:solidFill>
                <a:latin typeface="Segoe UI Light"/>
              </a:rPr>
              <a:t>Il 95% degli attacchi è durato meno di 3 ore, il 2% oltre le 24 ore</a:t>
            </a:r>
            <a:br>
              <a:rPr lang="it-IT" sz="1100" i="1" dirty="0">
                <a:solidFill>
                  <a:srgbClr val="00133A"/>
                </a:solidFill>
                <a:latin typeface="Segoe UI Light"/>
              </a:rPr>
            </a:br>
            <a:r>
              <a:rPr lang="it-IT" sz="1100" i="1" dirty="0">
                <a:solidFill>
                  <a:srgbClr val="00133A"/>
                </a:solidFill>
                <a:latin typeface="Segoe UI Light"/>
              </a:rPr>
              <a:t>(+3% rispetto al 2017 degli attacchi di breve durata) </a:t>
            </a:r>
          </a:p>
        </p:txBody>
      </p:sp>
      <p:sp>
        <p:nvSpPr>
          <p:cNvPr id="16" name="CasellaDiTesto 15">
            <a:extLst>
              <a:ext uri="{FF2B5EF4-FFF2-40B4-BE49-F238E27FC236}">
                <a16:creationId xmlns:a16="http://schemas.microsoft.com/office/drawing/2014/main" id="{64D32DDD-0C15-4394-8C5A-9E33E2365F7A}"/>
              </a:ext>
            </a:extLst>
          </p:cNvPr>
          <p:cNvSpPr txBox="1"/>
          <p:nvPr/>
        </p:nvSpPr>
        <p:spPr>
          <a:xfrm>
            <a:off x="6456000" y="2470410"/>
            <a:ext cx="5400000" cy="3978769"/>
          </a:xfrm>
          <a:prstGeom prst="rect">
            <a:avLst/>
          </a:prstGeom>
          <a:solidFill>
            <a:sysClr val="window" lastClr="FFFFFF"/>
          </a:solidFill>
          <a:ln>
            <a:solidFill>
              <a:srgbClr val="00133A"/>
            </a:solidFill>
          </a:ln>
          <a:effectLst/>
        </p:spPr>
        <p:txBody>
          <a:bodyPr vert="horz" wrap="none" lIns="91440" tIns="0" rIns="91440" bIns="0" rtlCol="0" anchor="t" anchorCtr="0">
            <a:normAutofit/>
            <a:scene3d>
              <a:camera prst="orthographicFront"/>
              <a:lightRig rig="threePt" dir="t">
                <a:rot lat="0" lon="0" rev="4800000"/>
              </a:lightRig>
            </a:scene3d>
            <a:sp3d prstMaterial="matte">
              <a:bevelT w="50800" h="10160"/>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00133A"/>
                </a:solidFill>
                <a:effectLst/>
                <a:uLnTx/>
                <a:uFillTx/>
                <a:latin typeface="Segoe UI Light"/>
              </a:rPr>
              <a:t>IP classificati come fonte di e-mail SPAM</a:t>
            </a:r>
          </a:p>
        </p:txBody>
      </p:sp>
      <p:sp>
        <p:nvSpPr>
          <p:cNvPr id="17" name="Rettangolo 16">
            <a:extLst>
              <a:ext uri="{FF2B5EF4-FFF2-40B4-BE49-F238E27FC236}">
                <a16:creationId xmlns:a16="http://schemas.microsoft.com/office/drawing/2014/main" id="{9EB077CA-A659-4A36-8FA4-ED423D0A42DC}"/>
              </a:ext>
            </a:extLst>
          </p:cNvPr>
          <p:cNvSpPr/>
          <p:nvPr/>
        </p:nvSpPr>
        <p:spPr>
          <a:xfrm>
            <a:off x="6456000" y="6187569"/>
            <a:ext cx="5348796" cy="261610"/>
          </a:xfrm>
          <a:prstGeom prst="rect">
            <a:avLst/>
          </a:prstGeom>
        </p:spPr>
        <p:txBody>
          <a:bodyPr wrap="square">
            <a:spAutoFit/>
          </a:bodyPr>
          <a:lstStyle/>
          <a:p>
            <a:pPr defTabSz="914400"/>
            <a:r>
              <a:rPr lang="it-IT" sz="1100" i="1" dirty="0">
                <a:solidFill>
                  <a:srgbClr val="00133A"/>
                </a:solidFill>
                <a:latin typeface="Segoe UI Light"/>
              </a:rPr>
              <a:t>10.500 IP sono stati inseriti almeno una volta in </a:t>
            </a:r>
            <a:r>
              <a:rPr lang="it-IT" sz="1100" i="1" dirty="0" err="1">
                <a:solidFill>
                  <a:srgbClr val="00133A"/>
                </a:solidFill>
                <a:latin typeface="Segoe UI Light"/>
              </a:rPr>
              <a:t>blacklist</a:t>
            </a:r>
            <a:r>
              <a:rPr lang="it-IT" sz="1100" i="1" dirty="0">
                <a:solidFill>
                  <a:srgbClr val="00133A"/>
                </a:solidFill>
                <a:latin typeface="Segoe UI Light"/>
              </a:rPr>
              <a:t> nel 2018 (-73,75% rispetto al 2017)</a:t>
            </a:r>
          </a:p>
        </p:txBody>
      </p:sp>
      <p:pic>
        <p:nvPicPr>
          <p:cNvPr id="18" name="Immagine 17">
            <a:extLst>
              <a:ext uri="{FF2B5EF4-FFF2-40B4-BE49-F238E27FC236}">
                <a16:creationId xmlns:a16="http://schemas.microsoft.com/office/drawing/2014/main" id="{D0AC253C-1BBE-4FC9-81B3-D03EDCEF3DEA}"/>
              </a:ext>
            </a:extLst>
          </p:cNvPr>
          <p:cNvPicPr>
            <a:picLocks noChangeAspect="1"/>
          </p:cNvPicPr>
          <p:nvPr/>
        </p:nvPicPr>
        <p:blipFill>
          <a:blip r:embed="rId3"/>
          <a:stretch>
            <a:fillRect/>
          </a:stretch>
        </p:blipFill>
        <p:spPr>
          <a:xfrm>
            <a:off x="6484398" y="2773664"/>
            <a:ext cx="5292000" cy="3372257"/>
          </a:xfrm>
          <a:prstGeom prst="rect">
            <a:avLst/>
          </a:prstGeom>
        </p:spPr>
      </p:pic>
      <p:pic>
        <p:nvPicPr>
          <p:cNvPr id="19" name="Immagine 18">
            <a:extLst>
              <a:ext uri="{FF2B5EF4-FFF2-40B4-BE49-F238E27FC236}">
                <a16:creationId xmlns:a16="http://schemas.microsoft.com/office/drawing/2014/main" id="{E5948928-9820-4127-93B3-C6E66D1456A7}"/>
              </a:ext>
            </a:extLst>
          </p:cNvPr>
          <p:cNvPicPr>
            <a:picLocks noChangeAspect="1"/>
          </p:cNvPicPr>
          <p:nvPr/>
        </p:nvPicPr>
        <p:blipFill>
          <a:blip r:embed="rId4"/>
          <a:stretch>
            <a:fillRect/>
          </a:stretch>
        </p:blipFill>
        <p:spPr>
          <a:xfrm>
            <a:off x="462000" y="2877954"/>
            <a:ext cx="5148000" cy="3163678"/>
          </a:xfrm>
          <a:prstGeom prst="rect">
            <a:avLst/>
          </a:prstGeom>
        </p:spPr>
      </p:pic>
      <p:sp>
        <p:nvSpPr>
          <p:cNvPr id="20" name="Rettangolo 19">
            <a:extLst>
              <a:ext uri="{FF2B5EF4-FFF2-40B4-BE49-F238E27FC236}">
                <a16:creationId xmlns:a16="http://schemas.microsoft.com/office/drawing/2014/main" id="{6C7A1379-980C-4538-98E1-267577726583}"/>
              </a:ext>
            </a:extLst>
          </p:cNvPr>
          <p:cNvSpPr/>
          <p:nvPr/>
        </p:nvSpPr>
        <p:spPr bwMode="ltGray">
          <a:xfrm flipV="1">
            <a:off x="4695357" y="5587414"/>
            <a:ext cx="828000" cy="396000"/>
          </a:xfrm>
          <a:prstGeom prst="rect">
            <a:avLst/>
          </a:prstGeom>
          <a:noFill/>
          <a:ln w="25400" cap="flat" cmpd="sng" algn="ctr">
            <a:solidFill>
              <a:srgbClr val="C00000"/>
            </a:solidFill>
            <a:prstDash val="solid"/>
          </a:ln>
          <a:effectLst/>
        </p:spPr>
        <p:txBody>
          <a:bodyPr rtlCol="0" anchor="ctr"/>
          <a:lstStyle/>
          <a:p>
            <a:pPr algn="ctr" defTabSz="914400"/>
            <a:endParaRPr lang="it-IT" kern="0">
              <a:solidFill>
                <a:prstClr val="white"/>
              </a:solidFill>
              <a:latin typeface="Segoe UI Light"/>
            </a:endParaRPr>
          </a:p>
        </p:txBody>
      </p:sp>
      <p:sp>
        <p:nvSpPr>
          <p:cNvPr id="21" name="Rettangolo 20">
            <a:extLst>
              <a:ext uri="{FF2B5EF4-FFF2-40B4-BE49-F238E27FC236}">
                <a16:creationId xmlns:a16="http://schemas.microsoft.com/office/drawing/2014/main" id="{98B2B9F7-CD72-4551-9D32-9C8312B55BAC}"/>
              </a:ext>
            </a:extLst>
          </p:cNvPr>
          <p:cNvSpPr/>
          <p:nvPr/>
        </p:nvSpPr>
        <p:spPr bwMode="ltGray">
          <a:xfrm rot="2675535">
            <a:off x="6781766" y="5413445"/>
            <a:ext cx="180000" cy="576000"/>
          </a:xfrm>
          <a:prstGeom prst="rect">
            <a:avLst/>
          </a:prstGeom>
          <a:noFill/>
          <a:ln w="25400" cap="flat" cmpd="sng" algn="ctr">
            <a:solidFill>
              <a:srgbClr val="C00000"/>
            </a:solidFill>
            <a:prstDash val="solid"/>
          </a:ln>
          <a:effectLst/>
        </p:spPr>
        <p:txBody>
          <a:bodyPr rtlCol="0" anchor="ctr"/>
          <a:lstStyle/>
          <a:p>
            <a:pPr algn="ctr" defTabSz="914400"/>
            <a:endParaRPr lang="it-IT" kern="0">
              <a:solidFill>
                <a:prstClr val="white"/>
              </a:solidFill>
              <a:latin typeface="Segoe UI Light"/>
            </a:endParaRPr>
          </a:p>
        </p:txBody>
      </p:sp>
      <p:sp>
        <p:nvSpPr>
          <p:cNvPr id="22" name="Titolo 1">
            <a:extLst>
              <a:ext uri="{FF2B5EF4-FFF2-40B4-BE49-F238E27FC236}">
                <a16:creationId xmlns:a16="http://schemas.microsoft.com/office/drawing/2014/main" id="{6CBA74EE-BC21-44FE-B923-01F05913878D}"/>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Analisi Fastweb 2018</a:t>
            </a:r>
          </a:p>
        </p:txBody>
      </p:sp>
    </p:spTree>
    <p:extLst>
      <p:ext uri="{BB962C8B-B14F-4D97-AF65-F5344CB8AC3E}">
        <p14:creationId xmlns:p14="http://schemas.microsoft.com/office/powerpoint/2010/main" val="3755134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11</a:t>
            </a:fld>
            <a:endParaRPr lang="it-IT"/>
          </a:p>
        </p:txBody>
      </p:sp>
      <p:grpSp>
        <p:nvGrpSpPr>
          <p:cNvPr id="4" name="Gruppo 3">
            <a:extLst>
              <a:ext uri="{FF2B5EF4-FFF2-40B4-BE49-F238E27FC236}">
                <a16:creationId xmlns:a16="http://schemas.microsoft.com/office/drawing/2014/main" id="{D6A4C764-8C75-4920-A544-735052A26157}"/>
              </a:ext>
            </a:extLst>
          </p:cNvPr>
          <p:cNvGrpSpPr/>
          <p:nvPr/>
        </p:nvGrpSpPr>
        <p:grpSpPr>
          <a:xfrm>
            <a:off x="6867940" y="899902"/>
            <a:ext cx="4988060" cy="1986366"/>
            <a:chOff x="5597395" y="1003014"/>
            <a:chExt cx="5184576" cy="2091536"/>
          </a:xfrm>
        </p:grpSpPr>
        <p:sp>
          <p:nvSpPr>
            <p:cNvPr id="5" name="TextBox 100">
              <a:extLst>
                <a:ext uri="{FF2B5EF4-FFF2-40B4-BE49-F238E27FC236}">
                  <a16:creationId xmlns:a16="http://schemas.microsoft.com/office/drawing/2014/main" id="{F35C9688-2297-4889-88BA-2DBD38F29102}"/>
                </a:ext>
              </a:extLst>
            </p:cNvPr>
            <p:cNvSpPr txBox="1"/>
            <p:nvPr/>
          </p:nvSpPr>
          <p:spPr>
            <a:xfrm>
              <a:off x="5597395" y="1003014"/>
              <a:ext cx="5184575" cy="453069"/>
            </a:xfrm>
            <a:prstGeom prst="rect">
              <a:avLst/>
            </a:prstGeom>
            <a:solidFill>
              <a:srgbClr val="00133A"/>
            </a:solidFill>
          </p:spPr>
          <p:txBody>
            <a:bodyPr wrap="square" lIns="179238" tIns="89619" rIns="179238" bIns="89619"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Light"/>
                </a:rPr>
                <a:t>CAD (D. </a:t>
              </a:r>
              <a:r>
                <a:rPr kumimoji="0" lang="en-US" sz="1800" b="1" i="0" u="none" strike="noStrike" kern="0" cap="none" spc="0" normalizeH="0" baseline="0" noProof="0" dirty="0" err="1">
                  <a:ln>
                    <a:noFill/>
                  </a:ln>
                  <a:solidFill>
                    <a:srgbClr val="FFFFFF"/>
                  </a:solidFill>
                  <a:effectLst/>
                  <a:uLnTx/>
                  <a:uFillTx/>
                  <a:latin typeface="Segoe UI Light"/>
                </a:rPr>
                <a:t>Lgs</a:t>
              </a:r>
              <a:r>
                <a:rPr kumimoji="0" lang="en-US" sz="1800" b="1" i="0" u="none" strike="noStrike" kern="0" cap="none" spc="0" normalizeH="0" baseline="0" noProof="0" dirty="0">
                  <a:ln>
                    <a:noFill/>
                  </a:ln>
                  <a:solidFill>
                    <a:srgbClr val="FFFFFF"/>
                  </a:solidFill>
                  <a:effectLst/>
                  <a:uLnTx/>
                  <a:uFillTx/>
                  <a:latin typeface="Segoe UI Light"/>
                </a:rPr>
                <a:t>. 82/2005) v2018-09-28</a:t>
              </a:r>
            </a:p>
          </p:txBody>
        </p:sp>
        <p:sp>
          <p:nvSpPr>
            <p:cNvPr id="6" name="Rectangle 32">
              <a:extLst>
                <a:ext uri="{FF2B5EF4-FFF2-40B4-BE49-F238E27FC236}">
                  <a16:creationId xmlns:a16="http://schemas.microsoft.com/office/drawing/2014/main" id="{CD37457B-84A3-407A-B7BB-A67D6B3CCE29}"/>
                </a:ext>
              </a:extLst>
            </p:cNvPr>
            <p:cNvSpPr>
              <a:spLocks noChangeArrowheads="1"/>
            </p:cNvSpPr>
            <p:nvPr/>
          </p:nvSpPr>
          <p:spPr bwMode="auto">
            <a:xfrm>
              <a:off x="5597395" y="1388779"/>
              <a:ext cx="5184576" cy="1705771"/>
            </a:xfrm>
            <a:prstGeom prst="rect">
              <a:avLst/>
            </a:prstGeom>
            <a:solidFill>
              <a:sysClr val="window" lastClr="FFFFFF">
                <a:lumMod val="50000"/>
              </a:sysClr>
            </a:solidFill>
            <a:ln w="9525" algn="ctr">
              <a:noFill/>
              <a:miter lim="800000"/>
              <a:headEnd/>
              <a:tailEnd/>
            </a:ln>
          </p:spPr>
          <p:txBody>
            <a:bodyPr lIns="179238" tIns="143391" rIns="179238" bIns="143391" anchor="ctr" anchorCtr="0"/>
            <a:lstStyle/>
            <a:p>
              <a:pPr lvl="0" defTabSz="912631">
                <a:lnSpc>
                  <a:spcPct val="90000"/>
                </a:lnSpc>
                <a:buClr>
                  <a:srgbClr val="00133A"/>
                </a:buClr>
                <a:defRPr/>
              </a:pPr>
              <a:r>
                <a:rPr lang="it-IT" kern="0" dirty="0">
                  <a:solidFill>
                    <a:srgbClr val="FFFFFF"/>
                  </a:solidFill>
                  <a:latin typeface="Segoe UI Light"/>
                </a:rPr>
                <a:t>Organizza le norme riguardanti l'informatizzazione della PA nei rapporti con i cittadini e le imprese</a:t>
              </a:r>
            </a:p>
            <a:p>
              <a:pPr lvl="0" defTabSz="912631">
                <a:lnSpc>
                  <a:spcPct val="90000"/>
                </a:lnSpc>
                <a:buClr>
                  <a:srgbClr val="00133A"/>
                </a:buClr>
                <a:defRPr/>
              </a:pPr>
              <a:r>
                <a:rPr lang="it-IT" kern="0" dirty="0">
                  <a:solidFill>
                    <a:srgbClr val="FFFFFF"/>
                  </a:solidFill>
                  <a:latin typeface="Segoe UI Light"/>
                </a:rPr>
                <a:t>L’art.71 prescrive che l’</a:t>
              </a:r>
              <a:r>
                <a:rPr lang="it-IT" kern="0" dirty="0" err="1">
                  <a:solidFill>
                    <a:srgbClr val="FFFFFF"/>
                  </a:solidFill>
                  <a:latin typeface="Segoe UI Light"/>
                </a:rPr>
                <a:t>AgID</a:t>
              </a:r>
              <a:r>
                <a:rPr lang="it-IT" kern="0" dirty="0">
                  <a:solidFill>
                    <a:srgbClr val="FFFFFF"/>
                  </a:solidFill>
                  <a:latin typeface="Segoe UI Light"/>
                </a:rPr>
                <a:t> emani regole tecniche per lo sviluppo di servizi interoperabili verso cittadini, professionisti  ed imprese</a:t>
              </a:r>
              <a:endParaRPr kumimoji="0" lang="en-US" sz="1800" b="0" i="0" u="none" strike="noStrike" kern="0" cap="none" spc="0" normalizeH="0" baseline="0" noProof="0" dirty="0">
                <a:ln>
                  <a:noFill/>
                </a:ln>
                <a:solidFill>
                  <a:srgbClr val="FFFFFF"/>
                </a:solidFill>
                <a:effectLst/>
                <a:uLnTx/>
                <a:uFillTx/>
                <a:latin typeface="Segoe UI Light"/>
              </a:endParaRPr>
            </a:p>
          </p:txBody>
        </p:sp>
      </p:grpSp>
      <p:grpSp>
        <p:nvGrpSpPr>
          <p:cNvPr id="7" name="Gruppo 6">
            <a:extLst>
              <a:ext uri="{FF2B5EF4-FFF2-40B4-BE49-F238E27FC236}">
                <a16:creationId xmlns:a16="http://schemas.microsoft.com/office/drawing/2014/main" id="{64D13634-BF5F-469A-83DF-3152C7E767CD}"/>
              </a:ext>
            </a:extLst>
          </p:cNvPr>
          <p:cNvGrpSpPr/>
          <p:nvPr/>
        </p:nvGrpSpPr>
        <p:grpSpPr>
          <a:xfrm>
            <a:off x="206790" y="899902"/>
            <a:ext cx="6531940" cy="1986367"/>
            <a:chOff x="5597395" y="1003014"/>
            <a:chExt cx="5184576" cy="2091537"/>
          </a:xfrm>
        </p:grpSpPr>
        <p:sp>
          <p:nvSpPr>
            <p:cNvPr id="8" name="TextBox 100">
              <a:extLst>
                <a:ext uri="{FF2B5EF4-FFF2-40B4-BE49-F238E27FC236}">
                  <a16:creationId xmlns:a16="http://schemas.microsoft.com/office/drawing/2014/main" id="{9990183D-5496-45CA-8C10-D4E2A058FD29}"/>
                </a:ext>
              </a:extLst>
            </p:cNvPr>
            <p:cNvSpPr txBox="1"/>
            <p:nvPr/>
          </p:nvSpPr>
          <p:spPr>
            <a:xfrm>
              <a:off x="5597395" y="1003014"/>
              <a:ext cx="5184575" cy="453069"/>
            </a:xfrm>
            <a:prstGeom prst="rect">
              <a:avLst/>
            </a:prstGeom>
            <a:solidFill>
              <a:srgbClr val="00133A"/>
            </a:solidFill>
          </p:spPr>
          <p:txBody>
            <a:bodyPr wrap="square" lIns="179238" tIns="89619" rIns="179238" bIns="89619"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it-IT" sz="1800" b="1" i="0" u="none" strike="noStrike" kern="0" cap="none" spc="0" normalizeH="0" baseline="0" noProof="0" dirty="0">
                  <a:ln>
                    <a:noFill/>
                  </a:ln>
                  <a:solidFill>
                    <a:srgbClr val="FFFFFF"/>
                  </a:solidFill>
                  <a:effectLst/>
                  <a:uLnTx/>
                  <a:uFillTx/>
                  <a:latin typeface="Segoe UI Light"/>
                </a:rPr>
                <a:t>Piano Triennale per l'informatica nella Pubblica Amministrazione</a:t>
              </a:r>
              <a:endParaRPr kumimoji="0" lang="en-US" sz="1800" b="1" i="0" u="none" strike="noStrike" kern="0" cap="none" spc="0" normalizeH="0" baseline="0" noProof="0" dirty="0">
                <a:ln>
                  <a:noFill/>
                </a:ln>
                <a:solidFill>
                  <a:srgbClr val="FFFFFF"/>
                </a:solidFill>
                <a:effectLst/>
                <a:uLnTx/>
                <a:uFillTx/>
                <a:latin typeface="Segoe UI Light"/>
              </a:endParaRPr>
            </a:p>
          </p:txBody>
        </p:sp>
        <p:sp>
          <p:nvSpPr>
            <p:cNvPr id="9" name="Rectangle 32">
              <a:extLst>
                <a:ext uri="{FF2B5EF4-FFF2-40B4-BE49-F238E27FC236}">
                  <a16:creationId xmlns:a16="http://schemas.microsoft.com/office/drawing/2014/main" id="{CBE524FA-0DF3-4182-A335-9A3A6E4B3A14}"/>
                </a:ext>
              </a:extLst>
            </p:cNvPr>
            <p:cNvSpPr>
              <a:spLocks noChangeArrowheads="1"/>
            </p:cNvSpPr>
            <p:nvPr/>
          </p:nvSpPr>
          <p:spPr bwMode="auto">
            <a:xfrm>
              <a:off x="5597395" y="1388779"/>
              <a:ext cx="5184576" cy="1705772"/>
            </a:xfrm>
            <a:prstGeom prst="rect">
              <a:avLst/>
            </a:prstGeom>
            <a:solidFill>
              <a:sysClr val="window" lastClr="FFFFFF">
                <a:lumMod val="50000"/>
              </a:sysClr>
            </a:solidFill>
            <a:ln w="9525" algn="ctr">
              <a:noFill/>
              <a:miter lim="800000"/>
              <a:headEnd/>
              <a:tailEnd/>
            </a:ln>
          </p:spPr>
          <p:txBody>
            <a:bodyPr lIns="179238" tIns="143391" rIns="179238" bIns="143391" anchor="ctr" anchorCtr="0"/>
            <a:lstStyle/>
            <a:p>
              <a:pPr marL="285750" marR="0" lvl="0" indent="-285750" defTabSz="912631" eaLnBrk="1" fontAlgn="auto" latinLnBrk="0" hangingPunct="1">
                <a:lnSpc>
                  <a:spcPct val="90000"/>
                </a:lnSpc>
                <a:spcBef>
                  <a:spcPts val="0"/>
                </a:spcBef>
                <a:spcAft>
                  <a:spcPts val="0"/>
                </a:spcAft>
                <a:buClr>
                  <a:srgbClr val="00133A"/>
                </a:buClr>
                <a:buSzTx/>
                <a:buFont typeface="Arial" panose="020B0604020202020204" pitchFamily="34" charset="0"/>
                <a:buChar char="•"/>
                <a:tabLst/>
                <a:defRPr/>
              </a:pPr>
              <a:r>
                <a:rPr kumimoji="0" lang="it-IT" sz="1800" b="0" i="0" u="none" strike="noStrike" kern="0" cap="none" spc="0" normalizeH="0" baseline="0" noProof="0" dirty="0">
                  <a:ln>
                    <a:noFill/>
                  </a:ln>
                  <a:solidFill>
                    <a:srgbClr val="FFFFFF"/>
                  </a:solidFill>
                  <a:effectLst/>
                  <a:uLnTx/>
                  <a:uFillTx/>
                  <a:latin typeface="Segoe UI Light"/>
                </a:rPr>
                <a:t>Il modello di Cloud della PA</a:t>
              </a:r>
            </a:p>
            <a:p>
              <a:pPr marL="285750" marR="0" lvl="0" indent="-285750" defTabSz="912631" eaLnBrk="1" fontAlgn="auto" latinLnBrk="0" hangingPunct="1">
                <a:lnSpc>
                  <a:spcPct val="90000"/>
                </a:lnSpc>
                <a:spcBef>
                  <a:spcPts val="0"/>
                </a:spcBef>
                <a:spcAft>
                  <a:spcPts val="0"/>
                </a:spcAft>
                <a:buClr>
                  <a:srgbClr val="00133A"/>
                </a:buClr>
                <a:buSzTx/>
                <a:buFont typeface="Arial" panose="020B0604020202020204" pitchFamily="34" charset="0"/>
                <a:buChar char="•"/>
                <a:tabLst/>
                <a:defRPr/>
              </a:pPr>
              <a:r>
                <a:rPr kumimoji="0" lang="en-US" sz="1800" b="0" i="0" u="none" strike="noStrike" kern="0" cap="none" spc="0" normalizeH="0" baseline="0" noProof="0" dirty="0" err="1">
                  <a:ln>
                    <a:noFill/>
                  </a:ln>
                  <a:solidFill>
                    <a:srgbClr val="FFFFFF"/>
                  </a:solidFill>
                  <a:effectLst/>
                  <a:uLnTx/>
                  <a:uFillTx/>
                  <a:latin typeface="Segoe UI Light"/>
                </a:rPr>
                <a:t>Censimento</a:t>
              </a:r>
              <a:r>
                <a:rPr kumimoji="0" lang="en-US" sz="1800" b="0" i="0" u="none" strike="noStrike" kern="0" cap="none" spc="0" normalizeH="0" baseline="0" noProof="0" dirty="0">
                  <a:ln>
                    <a:noFill/>
                  </a:ln>
                  <a:solidFill>
                    <a:srgbClr val="FFFFFF"/>
                  </a:solidFill>
                  <a:effectLst/>
                  <a:uLnTx/>
                  <a:uFillTx/>
                  <a:latin typeface="Segoe UI Light"/>
                </a:rPr>
                <a:t> ICT</a:t>
              </a:r>
            </a:p>
            <a:p>
              <a:pPr marL="285750" marR="0" lvl="0" indent="-285750" defTabSz="912631" eaLnBrk="1" fontAlgn="auto" latinLnBrk="0" hangingPunct="1">
                <a:lnSpc>
                  <a:spcPct val="90000"/>
                </a:lnSpc>
                <a:spcBef>
                  <a:spcPts val="0"/>
                </a:spcBef>
                <a:spcAft>
                  <a:spcPts val="0"/>
                </a:spcAft>
                <a:buClr>
                  <a:srgbClr val="00133A"/>
                </a:buClr>
                <a:buSzTx/>
                <a:buFont typeface="Arial" panose="020B0604020202020204" pitchFamily="34" charset="0"/>
                <a:buChar char="•"/>
                <a:tabLst/>
                <a:defRPr/>
              </a:pPr>
              <a:r>
                <a:rPr kumimoji="0" lang="en-US" sz="1800" b="0" i="0" u="none" strike="noStrike" kern="0" cap="none" spc="0" normalizeH="0" baseline="0" noProof="0" dirty="0" err="1">
                  <a:ln>
                    <a:noFill/>
                  </a:ln>
                  <a:solidFill>
                    <a:srgbClr val="FFFFFF"/>
                  </a:solidFill>
                  <a:effectLst/>
                  <a:uLnTx/>
                  <a:uFillTx/>
                  <a:latin typeface="Segoe UI Light"/>
                </a:rPr>
                <a:t>Linee</a:t>
              </a:r>
              <a:r>
                <a:rPr kumimoji="0" lang="en-US" sz="1800" b="0" i="0" u="none" strike="noStrike" kern="0" cap="none" spc="0" normalizeH="0" baseline="0" noProof="0" dirty="0">
                  <a:ln>
                    <a:noFill/>
                  </a:ln>
                  <a:solidFill>
                    <a:srgbClr val="FFFFFF"/>
                  </a:solidFill>
                  <a:effectLst/>
                  <a:uLnTx/>
                  <a:uFillTx/>
                  <a:latin typeface="Segoe UI Light"/>
                </a:rPr>
                <a:t> </a:t>
              </a:r>
              <a:r>
                <a:rPr kumimoji="0" lang="en-US" sz="1800" b="0" i="0" u="none" strike="noStrike" kern="0" cap="none" spc="0" normalizeH="0" baseline="0" noProof="0" dirty="0" err="1">
                  <a:ln>
                    <a:noFill/>
                  </a:ln>
                  <a:solidFill>
                    <a:srgbClr val="FFFFFF"/>
                  </a:solidFill>
                  <a:effectLst/>
                  <a:uLnTx/>
                  <a:uFillTx/>
                  <a:latin typeface="Segoe UI Light"/>
                </a:rPr>
                <a:t>Guida</a:t>
              </a:r>
              <a:r>
                <a:rPr kumimoji="0" lang="en-US" sz="1800" b="0" i="0" u="none" strike="noStrike" kern="0" cap="none" spc="0" normalizeH="0" baseline="0" noProof="0" dirty="0">
                  <a:ln>
                    <a:noFill/>
                  </a:ln>
                  <a:solidFill>
                    <a:srgbClr val="FFFFFF"/>
                  </a:solidFill>
                  <a:effectLst/>
                  <a:uLnTx/>
                  <a:uFillTx/>
                  <a:latin typeface="Segoe UI Light"/>
                </a:rPr>
                <a:t> </a:t>
              </a:r>
              <a:r>
                <a:rPr kumimoji="0" lang="en-US" sz="1800" b="0" i="0" u="none" strike="noStrike" kern="0" cap="none" spc="0" normalizeH="0" baseline="0" noProof="0" dirty="0" err="1">
                  <a:ln>
                    <a:noFill/>
                  </a:ln>
                  <a:solidFill>
                    <a:srgbClr val="FFFFFF"/>
                  </a:solidFill>
                  <a:effectLst/>
                  <a:uLnTx/>
                  <a:uFillTx/>
                  <a:latin typeface="Segoe UI Light"/>
                </a:rPr>
                <a:t>Modello</a:t>
              </a:r>
              <a:r>
                <a:rPr kumimoji="0" lang="en-US" sz="1800" b="0" i="0" u="none" strike="noStrike" kern="0" cap="none" spc="0" normalizeH="0" baseline="0" noProof="0" dirty="0">
                  <a:ln>
                    <a:noFill/>
                  </a:ln>
                  <a:solidFill>
                    <a:srgbClr val="FFFFFF"/>
                  </a:solidFill>
                  <a:effectLst/>
                  <a:uLnTx/>
                  <a:uFillTx/>
                  <a:latin typeface="Segoe UI Light"/>
                </a:rPr>
                <a:t> </a:t>
              </a:r>
              <a:r>
                <a:rPr kumimoji="0" lang="en-US" sz="1800" b="0" i="0" u="none" strike="noStrike" kern="0" cap="none" spc="0" normalizeH="0" baseline="0" noProof="0" dirty="0" err="1">
                  <a:ln>
                    <a:noFill/>
                  </a:ln>
                  <a:solidFill>
                    <a:srgbClr val="FFFFFF"/>
                  </a:solidFill>
                  <a:effectLst/>
                  <a:uLnTx/>
                  <a:uFillTx/>
                  <a:latin typeface="Segoe UI Light"/>
                </a:rPr>
                <a:t>Interoperabilità</a:t>
              </a:r>
              <a:endParaRPr kumimoji="0" lang="en-US" sz="1800" b="0" i="0" u="none" strike="noStrike" kern="0" cap="none" spc="0" normalizeH="0" baseline="0" noProof="0" dirty="0">
                <a:ln>
                  <a:noFill/>
                </a:ln>
                <a:solidFill>
                  <a:srgbClr val="FFFFFF"/>
                </a:solidFill>
                <a:effectLst/>
                <a:uLnTx/>
                <a:uFillTx/>
                <a:latin typeface="Segoe UI Light"/>
              </a:endParaRPr>
            </a:p>
            <a:p>
              <a:pPr marL="285750" marR="0" lvl="0" indent="-285750" defTabSz="912631" eaLnBrk="1" fontAlgn="auto" latinLnBrk="0" hangingPunct="1">
                <a:lnSpc>
                  <a:spcPct val="90000"/>
                </a:lnSpc>
                <a:spcBef>
                  <a:spcPts val="0"/>
                </a:spcBef>
                <a:spcAft>
                  <a:spcPts val="0"/>
                </a:spcAft>
                <a:buClr>
                  <a:srgbClr val="00133A"/>
                </a:buClr>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Segoe UI Light"/>
                </a:rPr>
                <a:t>Piano </a:t>
              </a:r>
              <a:r>
                <a:rPr kumimoji="0" lang="en-US" sz="1800" b="0" i="0" u="none" strike="noStrike" kern="0" cap="none" spc="0" normalizeH="0" baseline="0" noProof="0" dirty="0" err="1">
                  <a:ln>
                    <a:noFill/>
                  </a:ln>
                  <a:solidFill>
                    <a:srgbClr val="FFFFFF"/>
                  </a:solidFill>
                  <a:effectLst/>
                  <a:uLnTx/>
                  <a:uFillTx/>
                  <a:latin typeface="Segoe UI Light"/>
                </a:rPr>
                <a:t>triennale</a:t>
              </a:r>
              <a:r>
                <a:rPr kumimoji="0" lang="en-US" sz="1800" b="0" i="0" u="none" strike="noStrike" kern="0" cap="none" spc="0" normalizeH="0" baseline="0" noProof="0" dirty="0">
                  <a:ln>
                    <a:noFill/>
                  </a:ln>
                  <a:solidFill>
                    <a:srgbClr val="FFFFFF"/>
                  </a:solidFill>
                  <a:effectLst/>
                  <a:uLnTx/>
                  <a:uFillTx/>
                  <a:latin typeface="Segoe UI Light"/>
                </a:rPr>
                <a:t> ICT</a:t>
              </a:r>
            </a:p>
            <a:p>
              <a:pPr marL="285750" marR="0" lvl="0" indent="-285750" defTabSz="912631" eaLnBrk="1" fontAlgn="auto" latinLnBrk="0" hangingPunct="1">
                <a:lnSpc>
                  <a:spcPct val="90000"/>
                </a:lnSpc>
                <a:spcBef>
                  <a:spcPts val="0"/>
                </a:spcBef>
                <a:spcAft>
                  <a:spcPts val="0"/>
                </a:spcAft>
                <a:buClr>
                  <a:srgbClr val="00133A"/>
                </a:buClr>
                <a:buSzTx/>
                <a:buFont typeface="Arial" panose="020B0604020202020204" pitchFamily="34" charset="0"/>
                <a:buChar char="•"/>
                <a:tabLst/>
                <a:defRPr/>
              </a:pPr>
              <a:r>
                <a:rPr kumimoji="0" lang="en-US" sz="1800" b="0" i="0" u="none" strike="noStrike" kern="0" cap="none" spc="0" normalizeH="0" baseline="0" noProof="0" dirty="0" err="1">
                  <a:ln>
                    <a:noFill/>
                  </a:ln>
                  <a:solidFill>
                    <a:srgbClr val="FFFFFF"/>
                  </a:solidFill>
                  <a:effectLst/>
                  <a:uLnTx/>
                  <a:uFillTx/>
                  <a:latin typeface="Segoe UI Light"/>
                </a:rPr>
                <a:t>Codice</a:t>
              </a:r>
              <a:r>
                <a:rPr kumimoji="0" lang="en-US" sz="1800" b="0" i="0" u="none" strike="noStrike" kern="0" cap="none" spc="0" normalizeH="0" baseline="0" noProof="0" dirty="0">
                  <a:ln>
                    <a:noFill/>
                  </a:ln>
                  <a:solidFill>
                    <a:srgbClr val="FFFFFF"/>
                  </a:solidFill>
                  <a:effectLst/>
                  <a:uLnTx/>
                  <a:uFillTx/>
                  <a:latin typeface="Segoe UI Light"/>
                </a:rPr>
                <a:t> </a:t>
              </a:r>
              <a:r>
                <a:rPr kumimoji="0" lang="en-US" sz="1800" b="0" i="0" u="none" strike="noStrike" kern="0" cap="none" spc="0" normalizeH="0" baseline="0" noProof="0" dirty="0" err="1">
                  <a:ln>
                    <a:noFill/>
                  </a:ln>
                  <a:solidFill>
                    <a:srgbClr val="FFFFFF"/>
                  </a:solidFill>
                  <a:effectLst/>
                  <a:uLnTx/>
                  <a:uFillTx/>
                  <a:latin typeface="Segoe UI Light"/>
                </a:rPr>
                <a:t>dell'amministrazione</a:t>
              </a:r>
              <a:r>
                <a:rPr kumimoji="0" lang="en-US" sz="1800" b="0" i="0" u="none" strike="noStrike" kern="0" cap="none" spc="0" normalizeH="0" baseline="0" noProof="0" dirty="0">
                  <a:ln>
                    <a:noFill/>
                  </a:ln>
                  <a:solidFill>
                    <a:srgbClr val="FFFFFF"/>
                  </a:solidFill>
                  <a:effectLst/>
                  <a:uLnTx/>
                  <a:uFillTx/>
                  <a:latin typeface="Segoe UI Light"/>
                </a:rPr>
                <a:t> </a:t>
              </a:r>
              <a:r>
                <a:rPr kumimoji="0" lang="en-US" sz="1800" b="0" i="0" u="none" strike="noStrike" kern="0" cap="none" spc="0" normalizeH="0" baseline="0" noProof="0" dirty="0" err="1">
                  <a:ln>
                    <a:noFill/>
                  </a:ln>
                  <a:solidFill>
                    <a:srgbClr val="FFFFFF"/>
                  </a:solidFill>
                  <a:effectLst/>
                  <a:uLnTx/>
                  <a:uFillTx/>
                  <a:latin typeface="Segoe UI Light"/>
                </a:rPr>
                <a:t>digitale</a:t>
              </a:r>
              <a:r>
                <a:rPr kumimoji="0" lang="en-US" sz="1800" b="0" i="0" u="none" strike="noStrike" kern="0" cap="none" spc="0" normalizeH="0" baseline="0" noProof="0" dirty="0">
                  <a:ln>
                    <a:noFill/>
                  </a:ln>
                  <a:solidFill>
                    <a:srgbClr val="FFFFFF"/>
                  </a:solidFill>
                  <a:effectLst/>
                  <a:uLnTx/>
                  <a:uFillTx/>
                  <a:latin typeface="Segoe UI Light"/>
                </a:rPr>
                <a:t> (CAD)</a:t>
              </a:r>
            </a:p>
          </p:txBody>
        </p:sp>
      </p:grpSp>
      <p:grpSp>
        <p:nvGrpSpPr>
          <p:cNvPr id="10" name="Gruppo 9">
            <a:extLst>
              <a:ext uri="{FF2B5EF4-FFF2-40B4-BE49-F238E27FC236}">
                <a16:creationId xmlns:a16="http://schemas.microsoft.com/office/drawing/2014/main" id="{B41B6799-60A0-41BD-B695-838C0208E828}"/>
              </a:ext>
            </a:extLst>
          </p:cNvPr>
          <p:cNvGrpSpPr/>
          <p:nvPr/>
        </p:nvGrpSpPr>
        <p:grpSpPr>
          <a:xfrm>
            <a:off x="206789" y="3153931"/>
            <a:ext cx="6531939" cy="1556080"/>
            <a:chOff x="5597395" y="1003014"/>
            <a:chExt cx="5184576" cy="1638468"/>
          </a:xfrm>
        </p:grpSpPr>
        <p:sp>
          <p:nvSpPr>
            <p:cNvPr id="11" name="TextBox 100">
              <a:extLst>
                <a:ext uri="{FF2B5EF4-FFF2-40B4-BE49-F238E27FC236}">
                  <a16:creationId xmlns:a16="http://schemas.microsoft.com/office/drawing/2014/main" id="{A0337776-F3AB-4518-AE5B-91821F11F687}"/>
                </a:ext>
              </a:extLst>
            </p:cNvPr>
            <p:cNvSpPr txBox="1"/>
            <p:nvPr/>
          </p:nvSpPr>
          <p:spPr>
            <a:xfrm>
              <a:off x="5597395" y="1003014"/>
              <a:ext cx="5184575" cy="715567"/>
            </a:xfrm>
            <a:prstGeom prst="rect">
              <a:avLst/>
            </a:prstGeom>
            <a:solidFill>
              <a:srgbClr val="00133A"/>
            </a:solidFill>
          </p:spPr>
          <p:txBody>
            <a:bodyPr wrap="square" lIns="179238" tIns="89619" rIns="179238" bIns="89619"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it-IT" sz="1800" b="1" i="0" u="none" strike="noStrike" kern="0" cap="none" spc="0" normalizeH="0" baseline="0" noProof="0" dirty="0">
                  <a:ln>
                    <a:noFill/>
                  </a:ln>
                  <a:solidFill>
                    <a:srgbClr val="FFFFFF"/>
                  </a:solidFill>
                  <a:effectLst/>
                  <a:uLnTx/>
                  <a:uFillTx/>
                  <a:latin typeface="Segoe UI Light"/>
                </a:rPr>
                <a:t>Framework Nazionale per la Cybersecurity e la Data </a:t>
              </a:r>
              <a:r>
                <a:rPr kumimoji="0" lang="it-IT" sz="1800" b="1" i="0" u="none" strike="noStrike" kern="0" cap="none" spc="0" normalizeH="0" baseline="0" noProof="0" dirty="0" err="1">
                  <a:ln>
                    <a:noFill/>
                  </a:ln>
                  <a:solidFill>
                    <a:srgbClr val="FFFFFF"/>
                  </a:solidFill>
                  <a:effectLst/>
                  <a:uLnTx/>
                  <a:uFillTx/>
                  <a:latin typeface="Segoe UI Light"/>
                </a:rPr>
                <a:t>Protection</a:t>
              </a:r>
              <a:endParaRPr kumimoji="0" lang="en-US" sz="1800" b="1" i="0" u="none" strike="noStrike" kern="0" cap="none" spc="0" normalizeH="0" baseline="0" noProof="0" dirty="0">
                <a:ln>
                  <a:noFill/>
                </a:ln>
                <a:solidFill>
                  <a:srgbClr val="FFFFFF"/>
                </a:solidFill>
                <a:effectLst/>
                <a:uLnTx/>
                <a:uFillTx/>
                <a:latin typeface="Segoe UI Light"/>
              </a:endParaRPr>
            </a:p>
          </p:txBody>
        </p:sp>
        <p:sp>
          <p:nvSpPr>
            <p:cNvPr id="12" name="Rectangle 32">
              <a:extLst>
                <a:ext uri="{FF2B5EF4-FFF2-40B4-BE49-F238E27FC236}">
                  <a16:creationId xmlns:a16="http://schemas.microsoft.com/office/drawing/2014/main" id="{12528768-25C4-470E-B275-BC5BBBF3ABFB}"/>
                </a:ext>
              </a:extLst>
            </p:cNvPr>
            <p:cNvSpPr>
              <a:spLocks noChangeArrowheads="1"/>
            </p:cNvSpPr>
            <p:nvPr/>
          </p:nvSpPr>
          <p:spPr bwMode="auto">
            <a:xfrm>
              <a:off x="5597395" y="1388780"/>
              <a:ext cx="5184576" cy="1252702"/>
            </a:xfrm>
            <a:prstGeom prst="rect">
              <a:avLst/>
            </a:prstGeom>
            <a:solidFill>
              <a:sysClr val="window" lastClr="FFFFFF">
                <a:lumMod val="50000"/>
              </a:sysClr>
            </a:solidFill>
            <a:ln w="9525" algn="ctr">
              <a:noFill/>
              <a:miter lim="800000"/>
              <a:headEnd/>
              <a:tailEnd/>
            </a:ln>
          </p:spPr>
          <p:txBody>
            <a:bodyPr lIns="179238" tIns="143391" rIns="179238" bIns="143391" anchor="ctr" anchorCtr="0"/>
            <a:lstStyle/>
            <a:p>
              <a:pPr marL="0" marR="0" lvl="0" indent="0" defTabSz="912631" eaLnBrk="1" fontAlgn="auto" latinLnBrk="0" hangingPunct="1">
                <a:lnSpc>
                  <a:spcPct val="90000"/>
                </a:lnSpc>
                <a:spcBef>
                  <a:spcPts val="0"/>
                </a:spcBef>
                <a:spcAft>
                  <a:spcPts val="0"/>
                </a:spcAft>
                <a:buClr>
                  <a:srgbClr val="00133A"/>
                </a:buClr>
                <a:buSzTx/>
                <a:buFontTx/>
                <a:buNone/>
                <a:tabLst/>
                <a:defRPr/>
              </a:pPr>
              <a:r>
                <a:rPr kumimoji="0" lang="it-IT" sz="1800" b="0" i="0" u="none" strike="noStrike" kern="0" cap="none" spc="0" normalizeH="0" baseline="0" noProof="0" dirty="0">
                  <a:ln>
                    <a:noFill/>
                  </a:ln>
                  <a:solidFill>
                    <a:srgbClr val="FFFFFF"/>
                  </a:solidFill>
                  <a:effectLst/>
                  <a:uLnTx/>
                  <a:uFillTx/>
                  <a:latin typeface="Segoe UI Light"/>
                </a:rPr>
                <a:t>Strumento di supporto alle organizzazioni che necessitano di strategie e processi volti alla protezione dei dati personali e alla sicurezza cyber</a:t>
              </a:r>
              <a:endParaRPr kumimoji="0" lang="en-US" sz="1800" b="0" i="0" u="none" strike="noStrike" kern="0" cap="none" spc="0" normalizeH="0" baseline="0" noProof="0" dirty="0">
                <a:ln>
                  <a:noFill/>
                </a:ln>
                <a:solidFill>
                  <a:srgbClr val="FFFFFF"/>
                </a:solidFill>
                <a:effectLst/>
                <a:uLnTx/>
                <a:uFillTx/>
                <a:latin typeface="Segoe UI Light"/>
              </a:endParaRPr>
            </a:p>
          </p:txBody>
        </p:sp>
      </p:grpSp>
      <p:grpSp>
        <p:nvGrpSpPr>
          <p:cNvPr id="13" name="Gruppo 12">
            <a:extLst>
              <a:ext uri="{FF2B5EF4-FFF2-40B4-BE49-F238E27FC236}">
                <a16:creationId xmlns:a16="http://schemas.microsoft.com/office/drawing/2014/main" id="{9A5A4CE3-606B-49CD-841E-82F60A828911}"/>
              </a:ext>
            </a:extLst>
          </p:cNvPr>
          <p:cNvGrpSpPr/>
          <p:nvPr/>
        </p:nvGrpSpPr>
        <p:grpSpPr>
          <a:xfrm>
            <a:off x="206788" y="4982731"/>
            <a:ext cx="11649207" cy="1319351"/>
            <a:chOff x="5597395" y="1003014"/>
            <a:chExt cx="5184576" cy="1389205"/>
          </a:xfrm>
        </p:grpSpPr>
        <p:sp>
          <p:nvSpPr>
            <p:cNvPr id="14" name="TextBox 100">
              <a:extLst>
                <a:ext uri="{FF2B5EF4-FFF2-40B4-BE49-F238E27FC236}">
                  <a16:creationId xmlns:a16="http://schemas.microsoft.com/office/drawing/2014/main" id="{3CEBBFC0-9CB1-4091-98D9-186F30DFD998}"/>
                </a:ext>
              </a:extLst>
            </p:cNvPr>
            <p:cNvSpPr txBox="1"/>
            <p:nvPr/>
          </p:nvSpPr>
          <p:spPr>
            <a:xfrm>
              <a:off x="5597395" y="1003014"/>
              <a:ext cx="5184575" cy="453069"/>
            </a:xfrm>
            <a:prstGeom prst="rect">
              <a:avLst/>
            </a:prstGeom>
            <a:solidFill>
              <a:srgbClr val="00133A"/>
            </a:solidFill>
          </p:spPr>
          <p:txBody>
            <a:bodyPr wrap="square" lIns="179238" tIns="89619" rIns="179238" bIns="89619"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it-IT" sz="1800" b="1" i="0" u="none" strike="noStrike" kern="0" cap="none" spc="0" normalizeH="0" baseline="0" noProof="0" dirty="0">
                  <a:ln>
                    <a:noFill/>
                  </a:ln>
                  <a:solidFill>
                    <a:srgbClr val="FFFFFF"/>
                  </a:solidFill>
                  <a:effectLst/>
                  <a:uLnTx/>
                  <a:uFillTx/>
                  <a:latin typeface="Segoe UI Light"/>
                </a:rPr>
                <a:t>Misure minime di sicurezza ICT per le pubbliche amministrazioni</a:t>
              </a:r>
              <a:endParaRPr kumimoji="0" lang="en-US" sz="1800" b="1" i="0" u="none" strike="noStrike" kern="0" cap="none" spc="0" normalizeH="0" baseline="0" noProof="0" dirty="0">
                <a:ln>
                  <a:noFill/>
                </a:ln>
                <a:solidFill>
                  <a:srgbClr val="FFFFFF"/>
                </a:solidFill>
                <a:effectLst/>
                <a:uLnTx/>
                <a:uFillTx/>
                <a:latin typeface="Segoe UI Light"/>
              </a:endParaRPr>
            </a:p>
          </p:txBody>
        </p:sp>
        <p:sp>
          <p:nvSpPr>
            <p:cNvPr id="15" name="Rectangle 32">
              <a:extLst>
                <a:ext uri="{FF2B5EF4-FFF2-40B4-BE49-F238E27FC236}">
                  <a16:creationId xmlns:a16="http://schemas.microsoft.com/office/drawing/2014/main" id="{2BE144E0-A6DD-4440-AE0A-E70B344C12F3}"/>
                </a:ext>
              </a:extLst>
            </p:cNvPr>
            <p:cNvSpPr>
              <a:spLocks noChangeArrowheads="1"/>
            </p:cNvSpPr>
            <p:nvPr/>
          </p:nvSpPr>
          <p:spPr bwMode="auto">
            <a:xfrm>
              <a:off x="5597395" y="1388780"/>
              <a:ext cx="5184576" cy="1003439"/>
            </a:xfrm>
            <a:prstGeom prst="rect">
              <a:avLst/>
            </a:prstGeom>
            <a:solidFill>
              <a:sysClr val="window" lastClr="FFFFFF">
                <a:lumMod val="50000"/>
              </a:sysClr>
            </a:solidFill>
            <a:ln w="9525" algn="ctr">
              <a:noFill/>
              <a:miter lim="800000"/>
              <a:headEnd/>
              <a:tailEnd/>
            </a:ln>
          </p:spPr>
          <p:txBody>
            <a:bodyPr lIns="179238" tIns="143391" rIns="179238" bIns="143391" anchor="ctr" anchorCtr="0"/>
            <a:lstStyle/>
            <a:p>
              <a:pPr marL="0" marR="0" lvl="0" indent="0" defTabSz="912631" eaLnBrk="1" fontAlgn="auto" latinLnBrk="0" hangingPunct="1">
                <a:lnSpc>
                  <a:spcPct val="90000"/>
                </a:lnSpc>
                <a:spcBef>
                  <a:spcPts val="0"/>
                </a:spcBef>
                <a:spcAft>
                  <a:spcPts val="0"/>
                </a:spcAft>
                <a:buClr>
                  <a:srgbClr val="00133A"/>
                </a:buClr>
                <a:buSzTx/>
                <a:buFontTx/>
                <a:buNone/>
                <a:tabLst/>
                <a:defRPr/>
              </a:pPr>
              <a:r>
                <a:rPr kumimoji="0" lang="it-IT" sz="1800" b="0" i="0" u="none" strike="noStrike" kern="0" cap="none" spc="0" normalizeH="0" baseline="0" noProof="0" dirty="0">
                  <a:ln>
                    <a:noFill/>
                  </a:ln>
                  <a:solidFill>
                    <a:srgbClr val="FFFFFF"/>
                  </a:solidFill>
                  <a:effectLst/>
                  <a:uLnTx/>
                  <a:uFillTx/>
                  <a:latin typeface="Segoe UI Light"/>
                </a:rPr>
                <a:t>Misure emanate dall’</a:t>
              </a:r>
              <a:r>
                <a:rPr kumimoji="0" lang="it-IT" sz="1800" b="0" i="0" u="none" strike="noStrike" kern="0" cap="none" spc="0" normalizeH="0" baseline="0" noProof="0" dirty="0" err="1">
                  <a:ln>
                    <a:noFill/>
                  </a:ln>
                  <a:solidFill>
                    <a:srgbClr val="FFFFFF"/>
                  </a:solidFill>
                  <a:effectLst/>
                  <a:uLnTx/>
                  <a:uFillTx/>
                  <a:latin typeface="Segoe UI Light"/>
                </a:rPr>
                <a:t>AgID</a:t>
              </a:r>
              <a:r>
                <a:rPr kumimoji="0" lang="it-IT" sz="1800" b="0" i="0" u="none" strike="noStrike" kern="0" cap="none" spc="0" normalizeH="0" baseline="0" noProof="0" dirty="0">
                  <a:ln>
                    <a:noFill/>
                  </a:ln>
                  <a:solidFill>
                    <a:srgbClr val="FFFFFF"/>
                  </a:solidFill>
                  <a:effectLst/>
                  <a:uLnTx/>
                  <a:uFillTx/>
                  <a:latin typeface="Segoe UI Light"/>
                </a:rPr>
                <a:t> che costituiscono un riferimento pratico per valutare e migliorare il livello di sicurezza informatica delle amministrazioni, al fine di contrastare le minacce informatiche più frequenti</a:t>
              </a:r>
              <a:endParaRPr kumimoji="0" lang="en-US" sz="1800" b="0" i="0" u="none" strike="noStrike" kern="0" cap="none" spc="0" normalizeH="0" baseline="0" noProof="0" dirty="0">
                <a:ln>
                  <a:noFill/>
                </a:ln>
                <a:solidFill>
                  <a:srgbClr val="FFFFFF"/>
                </a:solidFill>
                <a:effectLst/>
                <a:uLnTx/>
                <a:uFillTx/>
                <a:latin typeface="Segoe UI Light"/>
              </a:endParaRPr>
            </a:p>
          </p:txBody>
        </p:sp>
      </p:grpSp>
      <p:sp>
        <p:nvSpPr>
          <p:cNvPr id="16" name="Titolo 1">
            <a:extLst>
              <a:ext uri="{FF2B5EF4-FFF2-40B4-BE49-F238E27FC236}">
                <a16:creationId xmlns:a16="http://schemas.microsoft.com/office/drawing/2014/main" id="{6CBA74EE-BC21-44FE-B923-01F05913878D}"/>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Normative e linee guida ICT italiane</a:t>
            </a:r>
          </a:p>
        </p:txBody>
      </p:sp>
      <p:grpSp>
        <p:nvGrpSpPr>
          <p:cNvPr id="17" name="Gruppo 16">
            <a:extLst>
              <a:ext uri="{FF2B5EF4-FFF2-40B4-BE49-F238E27FC236}">
                <a16:creationId xmlns:a16="http://schemas.microsoft.com/office/drawing/2014/main" id="{B65C34EC-5D71-46A3-A25E-98DC4C1CC1C4}"/>
              </a:ext>
            </a:extLst>
          </p:cNvPr>
          <p:cNvGrpSpPr/>
          <p:nvPr/>
        </p:nvGrpSpPr>
        <p:grpSpPr>
          <a:xfrm>
            <a:off x="6867932" y="3153931"/>
            <a:ext cx="4988060" cy="1556081"/>
            <a:chOff x="5597395" y="1003014"/>
            <a:chExt cx="5184576" cy="2091538"/>
          </a:xfrm>
        </p:grpSpPr>
        <p:sp>
          <p:nvSpPr>
            <p:cNvPr id="18" name="TextBox 100">
              <a:extLst>
                <a:ext uri="{FF2B5EF4-FFF2-40B4-BE49-F238E27FC236}">
                  <a16:creationId xmlns:a16="http://schemas.microsoft.com/office/drawing/2014/main" id="{52BA4022-1787-4245-9ADF-73C3D471F85E}"/>
                </a:ext>
              </a:extLst>
            </p:cNvPr>
            <p:cNvSpPr txBox="1"/>
            <p:nvPr/>
          </p:nvSpPr>
          <p:spPr>
            <a:xfrm>
              <a:off x="5597395" y="1003014"/>
              <a:ext cx="5184575" cy="578351"/>
            </a:xfrm>
            <a:prstGeom prst="rect">
              <a:avLst/>
            </a:prstGeom>
            <a:solidFill>
              <a:srgbClr val="00133A"/>
            </a:solidFill>
          </p:spPr>
          <p:txBody>
            <a:bodyPr wrap="square" lIns="179238" tIns="89619" rIns="179238" bIns="89619" rtlCol="0">
              <a:spAutoFit/>
            </a:bodyPr>
            <a:lstStyle/>
            <a:p>
              <a:pPr lvl="0" defTabSz="914400">
                <a:lnSpc>
                  <a:spcPct val="90000"/>
                </a:lnSpc>
                <a:defRPr/>
              </a:pPr>
              <a:r>
                <a:rPr lang="it-IT" b="1" kern="0" dirty="0">
                  <a:solidFill>
                    <a:srgbClr val="FFFFFF"/>
                  </a:solidFill>
                  <a:latin typeface="Segoe UI Light"/>
                </a:rPr>
                <a:t>Codice dei contratti pubblici (D. Lgs. 50/2016)</a:t>
              </a:r>
              <a:endParaRPr kumimoji="0" lang="en-US" sz="1800" b="1" i="0" u="none" strike="noStrike" kern="0" cap="none" spc="0" normalizeH="0" baseline="0" noProof="0" dirty="0">
                <a:ln>
                  <a:noFill/>
                </a:ln>
                <a:solidFill>
                  <a:srgbClr val="FFFFFF"/>
                </a:solidFill>
                <a:effectLst/>
                <a:uLnTx/>
                <a:uFillTx/>
                <a:latin typeface="Segoe UI Light"/>
              </a:endParaRPr>
            </a:p>
          </p:txBody>
        </p:sp>
        <p:sp>
          <p:nvSpPr>
            <p:cNvPr id="19" name="Rectangle 32">
              <a:extLst>
                <a:ext uri="{FF2B5EF4-FFF2-40B4-BE49-F238E27FC236}">
                  <a16:creationId xmlns:a16="http://schemas.microsoft.com/office/drawing/2014/main" id="{48F00BB5-B172-412E-B7CB-C8808E94A697}"/>
                </a:ext>
              </a:extLst>
            </p:cNvPr>
            <p:cNvSpPr>
              <a:spLocks noChangeArrowheads="1"/>
            </p:cNvSpPr>
            <p:nvPr/>
          </p:nvSpPr>
          <p:spPr bwMode="auto">
            <a:xfrm>
              <a:off x="5597395" y="1495453"/>
              <a:ext cx="5184576" cy="1599099"/>
            </a:xfrm>
            <a:prstGeom prst="rect">
              <a:avLst/>
            </a:prstGeom>
            <a:solidFill>
              <a:sysClr val="window" lastClr="FFFFFF">
                <a:lumMod val="50000"/>
              </a:sysClr>
            </a:solidFill>
            <a:ln w="9525" algn="ctr">
              <a:noFill/>
              <a:miter lim="800000"/>
              <a:headEnd/>
              <a:tailEnd/>
            </a:ln>
          </p:spPr>
          <p:txBody>
            <a:bodyPr lIns="179238" tIns="143391" rIns="179238" bIns="143391" anchor="ctr" anchorCtr="0"/>
            <a:lstStyle/>
            <a:p>
              <a:pPr lvl="0" defTabSz="912631">
                <a:lnSpc>
                  <a:spcPct val="90000"/>
                </a:lnSpc>
                <a:buClr>
                  <a:srgbClr val="00133A"/>
                </a:buClr>
                <a:defRPr/>
              </a:pPr>
              <a:r>
                <a:rPr lang="it-IT" kern="0" dirty="0">
                  <a:solidFill>
                    <a:srgbClr val="FFFFFF"/>
                  </a:solidFill>
                  <a:latin typeface="Segoe UI Light"/>
                </a:rPr>
                <a:t>L’art. 58 c10 prescrive che l’</a:t>
              </a:r>
              <a:r>
                <a:rPr lang="it-IT" kern="0" dirty="0" err="1">
                  <a:solidFill>
                    <a:srgbClr val="FFFFFF"/>
                  </a:solidFill>
                  <a:latin typeface="Segoe UI Light"/>
                </a:rPr>
                <a:t>AgID</a:t>
              </a:r>
              <a:r>
                <a:rPr lang="it-IT" kern="0" dirty="0">
                  <a:solidFill>
                    <a:srgbClr val="FFFFFF"/>
                  </a:solidFill>
                  <a:latin typeface="Segoe UI Light"/>
                </a:rPr>
                <a:t> emani regole tecniche per lo scambio dati tra i sistemi telematici di acquisito e di negoziazione</a:t>
              </a:r>
              <a:br>
                <a:rPr lang="it-IT" kern="0" dirty="0">
                  <a:solidFill>
                    <a:srgbClr val="FFFFFF"/>
                  </a:solidFill>
                  <a:latin typeface="Segoe UI Light"/>
                </a:rPr>
              </a:br>
              <a:r>
                <a:rPr lang="it-IT" kern="0" dirty="0">
                  <a:solidFill>
                    <a:srgbClr val="FFFFFF"/>
                  </a:solidFill>
                  <a:latin typeface="Segoe UI Light"/>
                </a:rPr>
                <a:t>(Circolare n.3 del 6 dicembre 2016)</a:t>
              </a:r>
              <a:endParaRPr kumimoji="0" lang="en-US" sz="1800"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2612633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106DA4D-8390-48CE-AFF0-86015597BF25}"/>
              </a:ext>
            </a:extLst>
          </p:cNvPr>
          <p:cNvSpPr>
            <a:spLocks noGrp="1"/>
          </p:cNvSpPr>
          <p:nvPr>
            <p:ph type="title"/>
          </p:nvPr>
        </p:nvSpPr>
        <p:spPr/>
        <p:txBody>
          <a:bodyPr/>
          <a:lstStyle/>
          <a:p>
            <a:r>
              <a:rPr lang="it-IT" dirty="0"/>
              <a:t>Indicazioni tecniche nel GDPR</a:t>
            </a:r>
          </a:p>
        </p:txBody>
      </p:sp>
      <p:sp>
        <p:nvSpPr>
          <p:cNvPr id="5" name="Segnaposto testo 4">
            <a:extLst>
              <a:ext uri="{FF2B5EF4-FFF2-40B4-BE49-F238E27FC236}">
                <a16:creationId xmlns:a16="http://schemas.microsoft.com/office/drawing/2014/main" id="{771C129D-11B2-4829-997A-161599D4AA49}"/>
              </a:ext>
            </a:extLst>
          </p:cNvPr>
          <p:cNvSpPr>
            <a:spLocks noGrp="1"/>
          </p:cNvSpPr>
          <p:nvPr>
            <p:ph type="body" idx="1"/>
          </p:nvPr>
        </p:nvSpPr>
        <p:spPr/>
        <p:txBody>
          <a:bodyPr/>
          <a:lstStyle/>
          <a:p>
            <a:r>
              <a:rPr lang="it-IT" dirty="0"/>
              <a:t>Normative regolamenti e indicazioni tecniche</a:t>
            </a:r>
            <a:br>
              <a:rPr lang="it-IT" dirty="0"/>
            </a:br>
            <a:r>
              <a:rPr lang="it-IT" dirty="0"/>
              <a:t>per la sicurezza ICT per PA e aziende private</a:t>
            </a:r>
          </a:p>
        </p:txBody>
      </p:sp>
      <p:sp>
        <p:nvSpPr>
          <p:cNvPr id="6" name="Segnaposto piè di pagina 5">
            <a:extLst>
              <a:ext uri="{FF2B5EF4-FFF2-40B4-BE49-F238E27FC236}">
                <a16:creationId xmlns:a16="http://schemas.microsoft.com/office/drawing/2014/main" id="{7266FE12-9932-4DEF-9DDD-DEBADDE1872F}"/>
              </a:ext>
            </a:extLst>
          </p:cNvPr>
          <p:cNvSpPr>
            <a:spLocks noGrp="1"/>
          </p:cNvSpPr>
          <p:nvPr>
            <p:ph type="ftr" sz="quarter" idx="11"/>
          </p:nvPr>
        </p:nvSpPr>
        <p:spPr/>
        <p:txBody>
          <a:bodyPr/>
          <a:lstStyle/>
          <a:p>
            <a:r>
              <a:rPr lang="en-US"/>
              <a:t>www.wpc2019.it</a:t>
            </a:r>
            <a:endParaRPr lang="en-US" dirty="0"/>
          </a:p>
        </p:txBody>
      </p:sp>
      <p:sp>
        <p:nvSpPr>
          <p:cNvPr id="7" name="Segnaposto numero diapositiva 6">
            <a:extLst>
              <a:ext uri="{FF2B5EF4-FFF2-40B4-BE49-F238E27FC236}">
                <a16:creationId xmlns:a16="http://schemas.microsoft.com/office/drawing/2014/main" id="{4F1B7601-9219-42DD-8C97-5F5EA9FC198E}"/>
              </a:ext>
            </a:extLst>
          </p:cNvPr>
          <p:cNvSpPr>
            <a:spLocks noGrp="1"/>
          </p:cNvSpPr>
          <p:nvPr>
            <p:ph type="sldNum" sz="quarter" idx="12"/>
          </p:nvPr>
        </p:nvSpPr>
        <p:spPr/>
        <p:txBody>
          <a:bodyPr/>
          <a:lstStyle/>
          <a:p>
            <a:fld id="{004AA2EB-F965-4FFF-89E7-5760454771E5}" type="slidenum">
              <a:rPr lang="it-IT" smtClean="0"/>
              <a:t>12</a:t>
            </a:fld>
            <a:endParaRPr lang="it-IT"/>
          </a:p>
        </p:txBody>
      </p:sp>
    </p:spTree>
    <p:extLst>
      <p:ext uri="{BB962C8B-B14F-4D97-AF65-F5344CB8AC3E}">
        <p14:creationId xmlns:p14="http://schemas.microsoft.com/office/powerpoint/2010/main" val="535568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r>
              <a:rPr lang="en-US" dirty="0"/>
              <a:t>www.wpc2019.it</a:t>
            </a:r>
          </a:p>
        </p:txBody>
      </p:sp>
      <p:sp>
        <p:nvSpPr>
          <p:cNvPr id="5" name="Segnaposto numero diapositiva 4"/>
          <p:cNvSpPr>
            <a:spLocks noGrp="1"/>
          </p:cNvSpPr>
          <p:nvPr>
            <p:ph type="sldNum" sz="quarter" idx="12"/>
          </p:nvPr>
        </p:nvSpPr>
        <p:spPr/>
        <p:txBody>
          <a:bodyPr/>
          <a:lstStyle/>
          <a:p>
            <a:fld id="{004AA2EB-F965-4FFF-89E7-5760454771E5}" type="slidenum">
              <a:rPr lang="it-IT" smtClean="0"/>
              <a:t>13</a:t>
            </a:fld>
            <a:endParaRPr lang="it-IT"/>
          </a:p>
        </p:txBody>
      </p:sp>
      <p:sp>
        <p:nvSpPr>
          <p:cNvPr id="6" name="Titolo 1">
            <a:extLst>
              <a:ext uri="{FF2B5EF4-FFF2-40B4-BE49-F238E27FC236}">
                <a16:creationId xmlns:a16="http://schemas.microsoft.com/office/drawing/2014/main" id="{4F169EF1-7B06-4C97-85A8-D5B6411D29EE}"/>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Articolo 17 Paragrafo 1 e 2</a:t>
            </a:r>
          </a:p>
        </p:txBody>
      </p:sp>
      <p:sp>
        <p:nvSpPr>
          <p:cNvPr id="7" name="Rettangolo 6">
            <a:extLst>
              <a:ext uri="{FF2B5EF4-FFF2-40B4-BE49-F238E27FC236}">
                <a16:creationId xmlns:a16="http://schemas.microsoft.com/office/drawing/2014/main" id="{37CF1A85-B354-4E21-A4AC-E6FDA0D21669}"/>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Diritto alla cancellazione («diritto all'oblio») (C65, C66)</a:t>
            </a:r>
          </a:p>
        </p:txBody>
      </p:sp>
      <p:sp>
        <p:nvSpPr>
          <p:cNvPr id="8" name="Rettangolo 7">
            <a:extLst>
              <a:ext uri="{FF2B5EF4-FFF2-40B4-BE49-F238E27FC236}">
                <a16:creationId xmlns:a16="http://schemas.microsoft.com/office/drawing/2014/main" id="{7AB88586-7F8E-4CAB-9FB1-AA03831493EA}"/>
              </a:ext>
            </a:extLst>
          </p:cNvPr>
          <p:cNvSpPr/>
          <p:nvPr/>
        </p:nvSpPr>
        <p:spPr>
          <a:xfrm>
            <a:off x="296946" y="4646380"/>
            <a:ext cx="11519999" cy="1077218"/>
          </a:xfrm>
          <a:prstGeom prst="rect">
            <a:avLst/>
          </a:prstGeom>
          <a:solidFill>
            <a:schemeClr val="bg2"/>
          </a:solidFill>
        </p:spPr>
        <p:txBody>
          <a:bodyPr wrap="square">
            <a:spAutoFit/>
          </a:bodyPr>
          <a:lstStyle/>
          <a:p>
            <a:pPr marL="342900" indent="-342900" defTabSz="914400">
              <a:buFont typeface="+mj-lt"/>
              <a:buAutoNum type="arabicPeriod" startAt="2"/>
            </a:pPr>
            <a:r>
              <a:rPr lang="it-IT" sz="1600" b="1" dirty="0">
                <a:solidFill>
                  <a:srgbClr val="00133A"/>
                </a:solidFill>
                <a:highlight>
                  <a:srgbClr val="FFFF00"/>
                </a:highlight>
                <a:latin typeface="Segoe UI Light"/>
                <a:cs typeface="Times New Roman" panose="02020603050405020304" pitchFamily="18" charset="0"/>
              </a:rPr>
              <a:t>Il titolare del trattamento, se ha reso pubblici dati personali ed è obbligato</a:t>
            </a:r>
            <a:r>
              <a:rPr lang="it-IT" sz="1600" dirty="0">
                <a:solidFill>
                  <a:srgbClr val="00133A"/>
                </a:solidFill>
                <a:latin typeface="Segoe UI Light"/>
              </a:rPr>
              <a:t>, ai sensi del paragrafo 1, </a:t>
            </a:r>
            <a:r>
              <a:rPr lang="it-IT" sz="1600" b="1" dirty="0">
                <a:solidFill>
                  <a:srgbClr val="00133A"/>
                </a:solidFill>
                <a:highlight>
                  <a:srgbClr val="FFFF00"/>
                </a:highlight>
                <a:latin typeface="Segoe UI Light"/>
                <a:cs typeface="Times New Roman" panose="02020603050405020304" pitchFamily="18" charset="0"/>
              </a:rPr>
              <a:t>a cancellarli, tenendo conto della tecnologia disponibile e dei costi di attuazione adotta le misure ragionevoli, anche tecniche, per informare i titolari del trattamento che stanno trattando i dati personali della richiesta dell'interessato di cancellare qualsiasi link, copia o riproduzione dei suoi dati personali</a:t>
            </a:r>
            <a:r>
              <a:rPr lang="it-IT" sz="1600" dirty="0">
                <a:solidFill>
                  <a:srgbClr val="00133A"/>
                </a:solidFill>
                <a:latin typeface="Segoe UI Light"/>
              </a:rPr>
              <a:t>.</a:t>
            </a:r>
          </a:p>
        </p:txBody>
      </p:sp>
      <p:sp>
        <p:nvSpPr>
          <p:cNvPr id="9" name="Rettangolo 8">
            <a:extLst>
              <a:ext uri="{FF2B5EF4-FFF2-40B4-BE49-F238E27FC236}">
                <a16:creationId xmlns:a16="http://schemas.microsoft.com/office/drawing/2014/main" id="{6D8C60E1-8C2B-473B-82AD-016F62E264F5}"/>
              </a:ext>
            </a:extLst>
          </p:cNvPr>
          <p:cNvSpPr/>
          <p:nvPr/>
        </p:nvSpPr>
        <p:spPr>
          <a:xfrm>
            <a:off x="298098" y="1229673"/>
            <a:ext cx="11520000" cy="861774"/>
          </a:xfrm>
          <a:prstGeom prst="rect">
            <a:avLst/>
          </a:prstGeom>
          <a:solidFill>
            <a:schemeClr val="bg2"/>
          </a:solidFill>
        </p:spPr>
        <p:txBody>
          <a:bodyPr wrap="square">
            <a:spAutoFit/>
          </a:bodyPr>
          <a:lstStyle/>
          <a:p>
            <a:pPr marL="342900" indent="-342900" defTabSz="914400">
              <a:buFont typeface="+mj-lt"/>
              <a:buAutoNum type="arabicPeriod"/>
            </a:pPr>
            <a:r>
              <a:rPr lang="it-IT" sz="1600" b="1" dirty="0">
                <a:solidFill>
                  <a:srgbClr val="00133A"/>
                </a:solidFill>
                <a:highlight>
                  <a:srgbClr val="FFFF00"/>
                </a:highlight>
                <a:latin typeface="Segoe UI Light"/>
                <a:cs typeface="Times New Roman" panose="02020603050405020304" pitchFamily="18" charset="0"/>
              </a:rPr>
              <a:t>L'interessato ha il diritto di ottenere dal titolare del trattamento la cancellazione dei dati personali che lo riguardano senza ingiustificato ritardo e il titolare del trattamento ha l'obbligo di cancellare senza ingiustificato ritardo i dati personali, se sussiste uno dei motivi seguenti</a:t>
            </a:r>
            <a:r>
              <a:rPr lang="it-IT" dirty="0">
                <a:solidFill>
                  <a:srgbClr val="00133A"/>
                </a:solidFill>
                <a:latin typeface="Segoe UI Light"/>
              </a:rPr>
              <a:t>:</a:t>
            </a:r>
          </a:p>
        </p:txBody>
      </p:sp>
      <p:sp>
        <p:nvSpPr>
          <p:cNvPr id="10" name="Rettangolo 9">
            <a:extLst>
              <a:ext uri="{FF2B5EF4-FFF2-40B4-BE49-F238E27FC236}">
                <a16:creationId xmlns:a16="http://schemas.microsoft.com/office/drawing/2014/main" id="{14CAAF5B-F234-4D6E-A01E-B6E96C84846C}"/>
              </a:ext>
            </a:extLst>
          </p:cNvPr>
          <p:cNvSpPr/>
          <p:nvPr/>
        </p:nvSpPr>
        <p:spPr>
          <a:xfrm>
            <a:off x="296946" y="2091835"/>
            <a:ext cx="11519999" cy="2554545"/>
          </a:xfrm>
          <a:prstGeom prst="rect">
            <a:avLst/>
          </a:prstGeom>
          <a:solidFill>
            <a:schemeClr val="bg2"/>
          </a:solidFill>
        </p:spPr>
        <p:txBody>
          <a:bodyPr wrap="square">
            <a:spAutoFit/>
          </a:bodyPr>
          <a:lstStyle/>
          <a:p>
            <a:pPr marL="800100" lvl="1" indent="-342900" defTabSz="914400">
              <a:buFontTx/>
              <a:buAutoNum type="alphaLcParenR"/>
            </a:pPr>
            <a:r>
              <a:rPr lang="it-IT" sz="1600" b="1" dirty="0">
                <a:solidFill>
                  <a:srgbClr val="00133A"/>
                </a:solidFill>
                <a:highlight>
                  <a:srgbClr val="FFFF00"/>
                </a:highlight>
                <a:latin typeface="Segoe UI Light"/>
                <a:cs typeface="Times New Roman" panose="02020603050405020304" pitchFamily="18" charset="0"/>
              </a:rPr>
              <a:t>i dati personali non sono più necessari rispetto alle finalità</a:t>
            </a:r>
            <a:r>
              <a:rPr lang="it-IT" sz="1600" dirty="0">
                <a:solidFill>
                  <a:srgbClr val="00133A"/>
                </a:solidFill>
                <a:latin typeface="Segoe UI Light"/>
              </a:rPr>
              <a:t> per le quali sono stati raccolti o altrimenti trattati;</a:t>
            </a:r>
          </a:p>
          <a:p>
            <a:pPr marL="800100" lvl="1" indent="-342900" defTabSz="914400">
              <a:buFontTx/>
              <a:buAutoNum type="alphaLcParenR"/>
            </a:pPr>
            <a:r>
              <a:rPr lang="it-IT" sz="1600" b="1" dirty="0">
                <a:solidFill>
                  <a:srgbClr val="00133A"/>
                </a:solidFill>
                <a:highlight>
                  <a:srgbClr val="FFFF00"/>
                </a:highlight>
                <a:latin typeface="Segoe UI Light"/>
                <a:cs typeface="Times New Roman" panose="02020603050405020304" pitchFamily="18" charset="0"/>
              </a:rPr>
              <a:t>l'interessato revoca il consenso</a:t>
            </a:r>
            <a:r>
              <a:rPr lang="it-IT" sz="1600" dirty="0">
                <a:solidFill>
                  <a:srgbClr val="00133A"/>
                </a:solidFill>
                <a:latin typeface="Segoe UI Light"/>
              </a:rPr>
              <a:t> su cui si basa il trattamento conformemente all'articolo 6, paragrafo 1, lettera a), o all'articolo 9, paragrafo 2, lettera a), e se non sussiste altro fondamento giuridico per il trattamento;</a:t>
            </a:r>
          </a:p>
          <a:p>
            <a:pPr marL="800100" lvl="1" indent="-342900" defTabSz="914400">
              <a:buFontTx/>
              <a:buAutoNum type="alphaLcParenR"/>
            </a:pPr>
            <a:r>
              <a:rPr lang="it-IT" sz="1600" b="1" dirty="0">
                <a:solidFill>
                  <a:srgbClr val="00133A"/>
                </a:solidFill>
                <a:highlight>
                  <a:srgbClr val="FFFF00"/>
                </a:highlight>
                <a:latin typeface="Segoe UI Light"/>
                <a:cs typeface="Times New Roman" panose="02020603050405020304" pitchFamily="18" charset="0"/>
              </a:rPr>
              <a:t>l'interessato si oppone al trattamento</a:t>
            </a:r>
            <a:r>
              <a:rPr lang="it-IT" sz="1600" dirty="0">
                <a:solidFill>
                  <a:srgbClr val="00133A"/>
                </a:solidFill>
                <a:latin typeface="Segoe UI Light"/>
              </a:rPr>
              <a:t> ai sensi dell'articolo 21, paragrafo 1, e non sussiste alcun motivo legittimo prevalente per procedere al trattamento, oppure si oppone al trattamento ai sensi dell'articolo 21, paragrafo 2;</a:t>
            </a:r>
          </a:p>
          <a:p>
            <a:pPr marL="800100" lvl="1" indent="-342900" defTabSz="914400">
              <a:buFontTx/>
              <a:buAutoNum type="alphaLcParenR"/>
            </a:pPr>
            <a:r>
              <a:rPr lang="it-IT" sz="1600" b="1" dirty="0">
                <a:solidFill>
                  <a:srgbClr val="00133A"/>
                </a:solidFill>
                <a:highlight>
                  <a:srgbClr val="FFFF00"/>
                </a:highlight>
                <a:latin typeface="Segoe UI Light"/>
                <a:cs typeface="Times New Roman" panose="02020603050405020304" pitchFamily="18" charset="0"/>
              </a:rPr>
              <a:t>i dati personali sono stati trattati illecitamente</a:t>
            </a:r>
            <a:r>
              <a:rPr lang="it-IT" sz="1600" dirty="0">
                <a:solidFill>
                  <a:srgbClr val="00133A"/>
                </a:solidFill>
                <a:latin typeface="Segoe UI Light"/>
              </a:rPr>
              <a:t>;</a:t>
            </a:r>
          </a:p>
          <a:p>
            <a:pPr marL="800100" lvl="1" indent="-342900" defTabSz="914400">
              <a:buFontTx/>
              <a:buAutoNum type="alphaLcParenR"/>
            </a:pPr>
            <a:r>
              <a:rPr lang="it-IT" sz="1600" b="1" dirty="0">
                <a:solidFill>
                  <a:srgbClr val="00133A"/>
                </a:solidFill>
                <a:highlight>
                  <a:srgbClr val="FFFF00"/>
                </a:highlight>
                <a:latin typeface="Segoe UI Light"/>
                <a:cs typeface="Times New Roman" panose="02020603050405020304" pitchFamily="18" charset="0"/>
              </a:rPr>
              <a:t>i dati personali devono essere cancellati per adempiere un obbligo giuridico</a:t>
            </a:r>
            <a:r>
              <a:rPr lang="it-IT" sz="1600" dirty="0">
                <a:solidFill>
                  <a:srgbClr val="00133A"/>
                </a:solidFill>
                <a:latin typeface="Segoe UI Light"/>
              </a:rPr>
              <a:t> previsto dal diritto dell'Unione o dello Stato membro cui è soggetto il titolare del trattamento;</a:t>
            </a:r>
          </a:p>
          <a:p>
            <a:pPr marL="800100" lvl="1" indent="-342900" defTabSz="914400">
              <a:buFontTx/>
              <a:buAutoNum type="alphaLcParenR"/>
            </a:pPr>
            <a:r>
              <a:rPr lang="it-IT" sz="1600" b="1" dirty="0">
                <a:solidFill>
                  <a:srgbClr val="00133A"/>
                </a:solidFill>
                <a:highlight>
                  <a:srgbClr val="FFFF00"/>
                </a:highlight>
                <a:latin typeface="Segoe UI Light"/>
                <a:cs typeface="Times New Roman" panose="02020603050405020304" pitchFamily="18" charset="0"/>
              </a:rPr>
              <a:t> i dati personali sono stati raccolti relativamente all'offerta di servizi della società dell'informazione</a:t>
            </a:r>
            <a:r>
              <a:rPr lang="it-IT" sz="1600" dirty="0">
                <a:solidFill>
                  <a:srgbClr val="00133A"/>
                </a:solidFill>
                <a:latin typeface="Segoe UI Light"/>
              </a:rPr>
              <a:t> di cui all'articolo 8, paragrafo 1.</a:t>
            </a:r>
          </a:p>
        </p:txBody>
      </p:sp>
      <p:pic>
        <p:nvPicPr>
          <p:cNvPr id="11" name="Immagine 10"/>
          <p:cNvPicPr>
            <a:picLocks noChangeAspect="1"/>
          </p:cNvPicPr>
          <p:nvPr/>
        </p:nvPicPr>
        <p:blipFill>
          <a:blip r:embed="rId2"/>
          <a:stretch>
            <a:fillRect/>
          </a:stretch>
        </p:blipFill>
        <p:spPr>
          <a:xfrm>
            <a:off x="11484000" y="72000"/>
            <a:ext cx="665891" cy="731622"/>
          </a:xfrm>
          <a:prstGeom prst="rect">
            <a:avLst/>
          </a:prstGeom>
        </p:spPr>
      </p:pic>
      <p:sp>
        <p:nvSpPr>
          <p:cNvPr id="12" name="Rectangle 4">
            <a:extLst>
              <a:ext uri="{FF2B5EF4-FFF2-40B4-BE49-F238E27FC236}">
                <a16:creationId xmlns:a16="http://schemas.microsoft.com/office/drawing/2014/main" id="{EC591FEB-A33C-4D9C-8F35-765C2F237EAC}"/>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Eliminazione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dati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547034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14</a:t>
            </a:fld>
            <a:endParaRPr lang="it-IT"/>
          </a:p>
        </p:txBody>
      </p:sp>
      <p:sp>
        <p:nvSpPr>
          <p:cNvPr id="4" name="Titolo 1">
            <a:extLst>
              <a:ext uri="{FF2B5EF4-FFF2-40B4-BE49-F238E27FC236}">
                <a16:creationId xmlns:a16="http://schemas.microsoft.com/office/drawing/2014/main" id="{96B97E3B-211B-41CC-B480-BB7C787F1E19}"/>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chemeClr val="tx1">
                    <a:lumMod val="65000"/>
                    <a:lumOff val="35000"/>
                  </a:schemeClr>
                </a:solidFill>
                <a:effectLst/>
                <a:uLnTx/>
                <a:uFillTx/>
                <a:latin typeface="Segoe UI Light"/>
                <a:ea typeface="+mj-ea"/>
                <a:cs typeface="+mj-cs"/>
              </a:rPr>
              <a:t>Backup e diritto all’oblio</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B69E3913-1129-4E8B-A707-773FF8610AE8}"/>
              </a:ext>
            </a:extLst>
          </p:cNvPr>
          <p:cNvSpPr/>
          <p:nvPr/>
        </p:nvSpPr>
        <p:spPr>
          <a:xfrm>
            <a:off x="336000" y="1060339"/>
            <a:ext cx="11660530" cy="4524315"/>
          </a:xfrm>
          <a:prstGeom prst="rect">
            <a:avLst/>
          </a:prstGeom>
        </p:spPr>
        <p:txBody>
          <a:bodyPr wrap="square">
            <a:spAutoFit/>
          </a:bodyPr>
          <a:lstStyle/>
          <a:p>
            <a:pPr marL="285750" indent="-285750" defTabSz="914400">
              <a:buFont typeface="Arial" panose="020B0604020202020204" pitchFamily="34" charset="0"/>
              <a:buChar char="•"/>
            </a:pPr>
            <a:r>
              <a:rPr lang="it-IT" dirty="0">
                <a:solidFill>
                  <a:srgbClr val="00133A"/>
                </a:solidFill>
                <a:latin typeface="Segoe UI Light"/>
              </a:rPr>
              <a:t>L'</a:t>
            </a:r>
            <a:r>
              <a:rPr lang="it-IT" b="1" dirty="0">
                <a:solidFill>
                  <a:srgbClr val="00133A"/>
                </a:solidFill>
                <a:latin typeface="Segoe UI Light"/>
              </a:rPr>
              <a:t>autorità danese Data </a:t>
            </a:r>
            <a:r>
              <a:rPr lang="it-IT" b="1" dirty="0" err="1">
                <a:solidFill>
                  <a:srgbClr val="00133A"/>
                </a:solidFill>
                <a:latin typeface="Segoe UI Light"/>
              </a:rPr>
              <a:t>Inspectorate</a:t>
            </a:r>
            <a:r>
              <a:rPr lang="it-IT" dirty="0">
                <a:solidFill>
                  <a:srgbClr val="00133A"/>
                </a:solidFill>
                <a:latin typeface="Segoe UI Light"/>
              </a:rPr>
              <a:t> afferma che </a:t>
            </a:r>
            <a:r>
              <a:rPr lang="it-IT" b="1" dirty="0">
                <a:solidFill>
                  <a:srgbClr val="00133A"/>
                </a:solidFill>
                <a:latin typeface="Segoe UI Light"/>
              </a:rPr>
              <a:t>la cancellazione dei dati dei record dai backup è obbligatoria "se ciò è tecnicamente possibile</a:t>
            </a:r>
            <a:r>
              <a:rPr lang="it-IT" dirty="0">
                <a:solidFill>
                  <a:srgbClr val="00133A"/>
                </a:solidFill>
                <a:latin typeface="Segoe UI Light"/>
              </a:rPr>
              <a:t>"	</a:t>
            </a:r>
          </a:p>
          <a:p>
            <a:pPr marL="285750" indent="-285750" defTabSz="914400">
              <a:buFont typeface="Arial" panose="020B0604020202020204" pitchFamily="34" charset="0"/>
              <a:buChar char="•"/>
            </a:pPr>
            <a:endParaRPr lang="it-IT" dirty="0">
              <a:solidFill>
                <a:srgbClr val="00133A"/>
              </a:solidFill>
              <a:latin typeface="Segoe UI Light"/>
            </a:endParaRPr>
          </a:p>
          <a:p>
            <a:pPr marL="285750" indent="-285750" defTabSz="914400">
              <a:buFont typeface="Arial" panose="020B0604020202020204" pitchFamily="34" charset="0"/>
              <a:buChar char="•"/>
            </a:pPr>
            <a:r>
              <a:rPr lang="it-IT" dirty="0">
                <a:solidFill>
                  <a:srgbClr val="00133A"/>
                </a:solidFill>
                <a:latin typeface="Segoe UI Light"/>
              </a:rPr>
              <a:t>Secondo l’</a:t>
            </a:r>
            <a:r>
              <a:rPr lang="it-IT" b="1" dirty="0">
                <a:solidFill>
                  <a:srgbClr val="00133A"/>
                </a:solidFill>
                <a:latin typeface="Segoe UI Light"/>
              </a:rPr>
              <a:t>autorità francese CNIL</a:t>
            </a:r>
            <a:r>
              <a:rPr lang="it-IT" dirty="0">
                <a:solidFill>
                  <a:srgbClr val="00133A"/>
                </a:solidFill>
                <a:latin typeface="Segoe UI Light"/>
              </a:rPr>
              <a:t> (</a:t>
            </a:r>
            <a:r>
              <a:rPr lang="fr-FR" dirty="0">
                <a:solidFill>
                  <a:srgbClr val="00133A"/>
                </a:solidFill>
                <a:latin typeface="Segoe UI Light"/>
              </a:rPr>
              <a:t>Commission Nationale Informatique et Libertés</a:t>
            </a:r>
            <a:r>
              <a:rPr lang="it-IT" dirty="0">
                <a:solidFill>
                  <a:srgbClr val="00133A"/>
                </a:solidFill>
                <a:latin typeface="Segoe UI Light"/>
              </a:rPr>
              <a:t>) </a:t>
            </a:r>
            <a:r>
              <a:rPr lang="it-IT" b="1" dirty="0">
                <a:solidFill>
                  <a:srgbClr val="00133A"/>
                </a:solidFill>
                <a:latin typeface="Segoe UI Light"/>
              </a:rPr>
              <a:t>le organizzazioni non devono necessariamente eliminare i backup a fronte di una richiesta di cancellazione</a:t>
            </a:r>
            <a:r>
              <a:rPr lang="it-IT" dirty="0">
                <a:solidFill>
                  <a:srgbClr val="00133A"/>
                </a:solidFill>
                <a:latin typeface="Segoe UI Light"/>
              </a:rPr>
              <a:t>. Tuttavia, </a:t>
            </a:r>
            <a:r>
              <a:rPr lang="it-IT" b="1" dirty="0">
                <a:solidFill>
                  <a:srgbClr val="00133A"/>
                </a:solidFill>
                <a:latin typeface="Segoe UI Light"/>
              </a:rPr>
              <a:t>le organizzazioni dovranno spiegare chiaramente all'interessato</a:t>
            </a:r>
            <a:r>
              <a:rPr lang="it-IT" dirty="0">
                <a:solidFill>
                  <a:srgbClr val="00133A"/>
                </a:solidFill>
                <a:latin typeface="Segoe UI Light"/>
              </a:rPr>
              <a:t> (usando un linguaggio semplice e chiaro) </a:t>
            </a:r>
            <a:r>
              <a:rPr lang="it-IT" b="1" dirty="0">
                <a:solidFill>
                  <a:srgbClr val="00133A"/>
                </a:solidFill>
                <a:latin typeface="Segoe UI Light"/>
              </a:rPr>
              <a:t>che i suoi dati personali sono stati rimossi dai sistemi di produzione, ma una copia di backup potrebbe rimanere</a:t>
            </a:r>
            <a:r>
              <a:rPr lang="it-IT" dirty="0">
                <a:solidFill>
                  <a:srgbClr val="00133A"/>
                </a:solidFill>
                <a:latin typeface="Segoe UI Light"/>
              </a:rPr>
              <a:t>, e scadrà dopo un certo periodo di tempo (il tempo di conservazione va indicato nella comunicazione con l'interessato)</a:t>
            </a:r>
          </a:p>
          <a:p>
            <a:pPr marL="285750" indent="-285750" defTabSz="914400">
              <a:buFont typeface="Arial" panose="020B0604020202020204" pitchFamily="34" charset="0"/>
              <a:buChar char="•"/>
            </a:pPr>
            <a:endParaRPr lang="it-IT" dirty="0">
              <a:solidFill>
                <a:srgbClr val="00133A"/>
              </a:solidFill>
              <a:latin typeface="Segoe UI Light"/>
            </a:endParaRPr>
          </a:p>
          <a:p>
            <a:pPr marL="285750" indent="-285750" defTabSz="914400">
              <a:buFont typeface="Arial" panose="020B0604020202020204" pitchFamily="34" charset="0"/>
              <a:buChar char="•"/>
            </a:pPr>
            <a:r>
              <a:rPr lang="it-IT" dirty="0">
                <a:solidFill>
                  <a:srgbClr val="00133A"/>
                </a:solidFill>
                <a:latin typeface="Segoe UI Light"/>
              </a:rPr>
              <a:t>Altre autorità di controllo potrebbero avere una posizione in merito differente e più rigida</a:t>
            </a:r>
          </a:p>
          <a:p>
            <a:pPr marL="285750" indent="-285750" defTabSz="914400">
              <a:buFont typeface="Arial" panose="020B0604020202020204" pitchFamily="34" charset="0"/>
              <a:buChar char="•"/>
            </a:pPr>
            <a:endParaRPr lang="it-IT" dirty="0">
              <a:solidFill>
                <a:srgbClr val="00133A"/>
              </a:solidFill>
              <a:latin typeface="Segoe UI Light"/>
            </a:endParaRPr>
          </a:p>
          <a:p>
            <a:pPr marL="285750" indent="-285750" defTabSz="914400">
              <a:buFont typeface="Arial" panose="020B0604020202020204" pitchFamily="34" charset="0"/>
              <a:buChar char="•"/>
            </a:pPr>
            <a:r>
              <a:rPr lang="it-IT" b="1" dirty="0">
                <a:solidFill>
                  <a:srgbClr val="00133A"/>
                </a:solidFill>
                <a:latin typeface="Segoe UI Light"/>
              </a:rPr>
              <a:t>Per essere in grado di dimostrare che non è pratico eliminare i dati di backup bisogne condurre una valutazione del rischio e una valutazione d’impatto sul business</a:t>
            </a:r>
          </a:p>
          <a:p>
            <a:pPr marL="285750" indent="-285750" defTabSz="914400">
              <a:buFont typeface="Arial" panose="020B0604020202020204" pitchFamily="34" charset="0"/>
              <a:buChar char="•"/>
            </a:pPr>
            <a:endParaRPr lang="it-IT" b="1" dirty="0">
              <a:solidFill>
                <a:srgbClr val="00133A"/>
              </a:solidFill>
              <a:latin typeface="Segoe UI Light"/>
            </a:endParaRPr>
          </a:p>
          <a:p>
            <a:pPr marL="285750" indent="-285750" defTabSz="914400">
              <a:buFont typeface="Arial" panose="020B0604020202020204" pitchFamily="34" charset="0"/>
              <a:buChar char="•"/>
            </a:pPr>
            <a:r>
              <a:rPr lang="it-IT" b="1" dirty="0">
                <a:solidFill>
                  <a:srgbClr val="00133A"/>
                </a:solidFill>
                <a:latin typeface="Segoe UI Light"/>
              </a:rPr>
              <a:t>Occorre documentare le politiche e le procedure per mantenere sicuri i dati di backup, con apposite istruzioni sulla crittografia dei backup e sul luogo di mantenimento dei dispositivi di backup</a:t>
            </a:r>
          </a:p>
        </p:txBody>
      </p:sp>
      <p:sp>
        <p:nvSpPr>
          <p:cNvPr id="6" name="Rettangolo 5">
            <a:extLst>
              <a:ext uri="{FF2B5EF4-FFF2-40B4-BE49-F238E27FC236}">
                <a16:creationId xmlns:a16="http://schemas.microsoft.com/office/drawing/2014/main" id="{0CEC3224-084E-46FC-A8D2-BA40A9A345B7}"/>
              </a:ext>
            </a:extLst>
          </p:cNvPr>
          <p:cNvSpPr/>
          <p:nvPr/>
        </p:nvSpPr>
        <p:spPr>
          <a:xfrm>
            <a:off x="336000" y="5486461"/>
            <a:ext cx="3922741" cy="307777"/>
          </a:xfrm>
          <a:prstGeom prst="rect">
            <a:avLst/>
          </a:prstGeom>
        </p:spPr>
        <p:txBody>
          <a:bodyPr wrap="none">
            <a:spAutoFit/>
          </a:bodyPr>
          <a:lstStyle/>
          <a:p>
            <a:pPr defTabSz="914400"/>
            <a:r>
              <a:rPr lang="it-IT" sz="1400" dirty="0">
                <a:solidFill>
                  <a:srgbClr val="FFFFFF"/>
                </a:solidFill>
                <a:latin typeface="Segoe UI Light"/>
                <a:hlinkClick r:id="rId2"/>
              </a:rPr>
              <a:t>https://www.garanteprivacy.it/temi/diritto-all-oblio</a:t>
            </a:r>
            <a:endParaRPr lang="it-IT" sz="1400" dirty="0">
              <a:solidFill>
                <a:srgbClr val="FFFFFF"/>
              </a:solidFill>
              <a:latin typeface="Segoe UI Light"/>
            </a:endParaRPr>
          </a:p>
        </p:txBody>
      </p:sp>
      <p:sp>
        <p:nvSpPr>
          <p:cNvPr id="7" name="Rettangolo 6">
            <a:extLst>
              <a:ext uri="{FF2B5EF4-FFF2-40B4-BE49-F238E27FC236}">
                <a16:creationId xmlns:a16="http://schemas.microsoft.com/office/drawing/2014/main" id="{4246DD35-9F4F-4CED-A6C7-68C69773E65F}"/>
              </a:ext>
            </a:extLst>
          </p:cNvPr>
          <p:cNvSpPr/>
          <p:nvPr/>
        </p:nvSpPr>
        <p:spPr>
          <a:xfrm>
            <a:off x="336000" y="5797871"/>
            <a:ext cx="10827026" cy="307777"/>
          </a:xfrm>
          <a:prstGeom prst="rect">
            <a:avLst/>
          </a:prstGeom>
        </p:spPr>
        <p:txBody>
          <a:bodyPr wrap="square">
            <a:spAutoFit/>
          </a:bodyPr>
          <a:lstStyle/>
          <a:p>
            <a:pPr defTabSz="914400"/>
            <a:r>
              <a:rPr lang="it-IT" sz="1400" dirty="0">
                <a:solidFill>
                  <a:srgbClr val="FFFFFF"/>
                </a:solidFill>
                <a:latin typeface="Segoe UI Light"/>
                <a:hlinkClick r:id="rId3"/>
              </a:rPr>
              <a:t>https://blog.quantum.com/backup-administrators-the-1-advice-to-deal-with-gdpr-and-the-right-of-erasure</a:t>
            </a:r>
            <a:endParaRPr lang="it-IT" sz="1400" dirty="0">
              <a:solidFill>
                <a:srgbClr val="FFFFFF"/>
              </a:solidFill>
              <a:latin typeface="Segoe UI Light"/>
            </a:endParaRPr>
          </a:p>
        </p:txBody>
      </p:sp>
      <p:sp>
        <p:nvSpPr>
          <p:cNvPr id="8" name="Rettangolo 7">
            <a:extLst>
              <a:ext uri="{FF2B5EF4-FFF2-40B4-BE49-F238E27FC236}">
                <a16:creationId xmlns:a16="http://schemas.microsoft.com/office/drawing/2014/main" id="{C2152FDD-8CEA-4943-A142-4D54C461FAA1}"/>
              </a:ext>
            </a:extLst>
          </p:cNvPr>
          <p:cNvSpPr/>
          <p:nvPr/>
        </p:nvSpPr>
        <p:spPr>
          <a:xfrm>
            <a:off x="336000" y="6105648"/>
            <a:ext cx="10439401" cy="307777"/>
          </a:xfrm>
          <a:prstGeom prst="rect">
            <a:avLst/>
          </a:prstGeom>
        </p:spPr>
        <p:txBody>
          <a:bodyPr wrap="square">
            <a:spAutoFit/>
          </a:bodyPr>
          <a:lstStyle/>
          <a:p>
            <a:pPr defTabSz="914400"/>
            <a:r>
              <a:rPr lang="it-IT" sz="1400" dirty="0">
                <a:solidFill>
                  <a:srgbClr val="FFFFFF"/>
                </a:solidFill>
                <a:latin typeface="Segoe UI Light"/>
                <a:hlinkClick r:id="rId4"/>
              </a:rPr>
              <a:t>https://www.cybersecurity360.it/legal/privacy-dati-personali/backup-e-diritto-alloblio-alla-luce-del-gdpr/</a:t>
            </a:r>
            <a:r>
              <a:rPr lang="it-IT" sz="1400" dirty="0">
                <a:solidFill>
                  <a:srgbClr val="FFFFFF"/>
                </a:solidFill>
                <a:latin typeface="Segoe UI Light"/>
              </a:rPr>
              <a:t> </a:t>
            </a:r>
          </a:p>
        </p:txBody>
      </p:sp>
      <p:pic>
        <p:nvPicPr>
          <p:cNvPr id="9" name="Immagine 8"/>
          <p:cNvPicPr>
            <a:picLocks noChangeAspect="1"/>
          </p:cNvPicPr>
          <p:nvPr/>
        </p:nvPicPr>
        <p:blipFill>
          <a:blip r:embed="rId5"/>
          <a:stretch>
            <a:fillRect/>
          </a:stretch>
        </p:blipFill>
        <p:spPr>
          <a:xfrm>
            <a:off x="11484000" y="72000"/>
            <a:ext cx="665891" cy="731622"/>
          </a:xfrm>
          <a:prstGeom prst="rect">
            <a:avLst/>
          </a:prstGeom>
        </p:spPr>
      </p:pic>
    </p:spTree>
    <p:extLst>
      <p:ext uri="{BB962C8B-B14F-4D97-AF65-F5344CB8AC3E}">
        <p14:creationId xmlns:p14="http://schemas.microsoft.com/office/powerpoint/2010/main" val="1980544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15</a:t>
            </a:fld>
            <a:endParaRPr lang="it-IT"/>
          </a:p>
        </p:txBody>
      </p:sp>
      <p:sp>
        <p:nvSpPr>
          <p:cNvPr id="4" name="Titolo 1">
            <a:extLst>
              <a:ext uri="{FF2B5EF4-FFF2-40B4-BE49-F238E27FC236}">
                <a16:creationId xmlns:a16="http://schemas.microsoft.com/office/drawing/2014/main" id="{81A624AB-AE9D-42E4-BCBC-4AF2E92899BC}"/>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Articolo 19</a:t>
            </a:r>
          </a:p>
        </p:txBody>
      </p:sp>
      <p:sp>
        <p:nvSpPr>
          <p:cNvPr id="5" name="Rettangolo 4">
            <a:extLst>
              <a:ext uri="{FF2B5EF4-FFF2-40B4-BE49-F238E27FC236}">
                <a16:creationId xmlns:a16="http://schemas.microsoft.com/office/drawing/2014/main" id="{0FF8BEF4-00B6-4CAB-A965-29DD571BBEE5}"/>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Obbligo di notifica in caso di rettifica o cancellazione dei dati personali o limitazione del trattamento (C31)</a:t>
            </a:r>
          </a:p>
        </p:txBody>
      </p:sp>
      <p:sp>
        <p:nvSpPr>
          <p:cNvPr id="6" name="Rettangolo 5">
            <a:extLst>
              <a:ext uri="{FF2B5EF4-FFF2-40B4-BE49-F238E27FC236}">
                <a16:creationId xmlns:a16="http://schemas.microsoft.com/office/drawing/2014/main" id="{94CD699E-8E7E-456D-B8B7-EB3CA8045BD2}"/>
              </a:ext>
            </a:extLst>
          </p:cNvPr>
          <p:cNvSpPr/>
          <p:nvPr/>
        </p:nvSpPr>
        <p:spPr>
          <a:xfrm>
            <a:off x="336000" y="1397675"/>
            <a:ext cx="11520000" cy="1077218"/>
          </a:xfrm>
          <a:prstGeom prst="rect">
            <a:avLst/>
          </a:prstGeom>
          <a:solidFill>
            <a:schemeClr val="bg2"/>
          </a:solidFill>
        </p:spPr>
        <p:txBody>
          <a:bodyPr wrap="square">
            <a:spAutoFit/>
          </a:bodyPr>
          <a:lstStyle/>
          <a:p>
            <a:pPr defTabSz="914400"/>
            <a:r>
              <a:rPr lang="it-IT" sz="1600" b="1" dirty="0">
                <a:solidFill>
                  <a:srgbClr val="00133A"/>
                </a:solidFill>
                <a:highlight>
                  <a:srgbClr val="FFFF00"/>
                </a:highlight>
                <a:latin typeface="Segoe UI Light"/>
                <a:cs typeface="Times New Roman" panose="02020603050405020304" pitchFamily="18" charset="0"/>
              </a:rPr>
              <a:t>Il titolare del trattamento comunica a ciascuno dei destinatari cui sono stati trasmessi i dati personali le eventuali rettifiche o cancellazioni o limitazioni del trattamento</a:t>
            </a:r>
            <a:r>
              <a:rPr lang="it-IT" sz="1600" dirty="0">
                <a:solidFill>
                  <a:srgbClr val="00133A"/>
                </a:solidFill>
                <a:latin typeface="Segoe UI Light"/>
              </a:rPr>
              <a:t> effettuate a norma dell'articolo 16, dell'articolo 17, paragrafo 1, e dell'articolo 18, </a:t>
            </a:r>
            <a:r>
              <a:rPr lang="it-IT" sz="1600" b="1" dirty="0">
                <a:solidFill>
                  <a:srgbClr val="00133A"/>
                </a:solidFill>
                <a:highlight>
                  <a:srgbClr val="FFFF00"/>
                </a:highlight>
                <a:latin typeface="Segoe UI Light"/>
                <a:cs typeface="Times New Roman" panose="02020603050405020304" pitchFamily="18" charset="0"/>
              </a:rPr>
              <a:t>salvo che ciò si riveli impossibile o implichi uno sforzo sproporzionato. Il titolare del trattamento comunica all'interessato tali destinatari qualora l'interessato lo richieda.</a:t>
            </a:r>
          </a:p>
        </p:txBody>
      </p:sp>
      <p:pic>
        <p:nvPicPr>
          <p:cNvPr id="7" name="Immagine 6"/>
          <p:cNvPicPr>
            <a:picLocks noChangeAspect="1"/>
          </p:cNvPicPr>
          <p:nvPr/>
        </p:nvPicPr>
        <p:blipFill>
          <a:blip r:embed="rId2"/>
          <a:stretch>
            <a:fillRect/>
          </a:stretch>
        </p:blipFill>
        <p:spPr>
          <a:xfrm>
            <a:off x="11484000" y="72000"/>
            <a:ext cx="665891" cy="731622"/>
          </a:xfrm>
          <a:prstGeom prst="rect">
            <a:avLst/>
          </a:prstGeom>
        </p:spPr>
      </p:pic>
      <p:pic>
        <p:nvPicPr>
          <p:cNvPr id="8" name="Picture 4" descr="alert, bell, notice, notifications, notify, youtub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1218" y="2509"/>
            <a:ext cx="317146" cy="3171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Notifica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084325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16</a:t>
            </a:fld>
            <a:endParaRPr lang="it-IT"/>
          </a:p>
        </p:txBody>
      </p:sp>
      <p:sp>
        <p:nvSpPr>
          <p:cNvPr id="4" name="Titolo 1">
            <a:extLst>
              <a:ext uri="{FF2B5EF4-FFF2-40B4-BE49-F238E27FC236}">
                <a16:creationId xmlns:a16="http://schemas.microsoft.com/office/drawing/2014/main" id="{E3187712-1871-4996-8AFE-FFA19BC27D7D}"/>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chemeClr val="tx1">
                    <a:lumMod val="65000"/>
                    <a:lumOff val="35000"/>
                  </a:schemeClr>
                </a:solidFill>
                <a:effectLst/>
                <a:uLnTx/>
                <a:uFillTx/>
                <a:latin typeface="Segoe UI Light"/>
                <a:ea typeface="+mj-ea"/>
                <a:cs typeface="+mj-cs"/>
              </a:rPr>
              <a:t>Articolo 20</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89051042-FACF-4A02-9FB8-0245C5384662}"/>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Diritto alla portabilità dei dati (C68)</a:t>
            </a:r>
          </a:p>
        </p:txBody>
      </p:sp>
      <p:sp>
        <p:nvSpPr>
          <p:cNvPr id="6" name="Rettangolo 5">
            <a:extLst>
              <a:ext uri="{FF2B5EF4-FFF2-40B4-BE49-F238E27FC236}">
                <a16:creationId xmlns:a16="http://schemas.microsoft.com/office/drawing/2014/main" id="{064E48C1-5C7A-4F16-ABC6-BC29BCDCC5A5}"/>
              </a:ext>
            </a:extLst>
          </p:cNvPr>
          <p:cNvSpPr/>
          <p:nvPr/>
        </p:nvSpPr>
        <p:spPr>
          <a:xfrm>
            <a:off x="336001" y="1299942"/>
            <a:ext cx="11519999" cy="830997"/>
          </a:xfrm>
          <a:prstGeom prst="rect">
            <a:avLst/>
          </a:prstGeom>
          <a:solidFill>
            <a:schemeClr val="bg2"/>
          </a:solidFill>
        </p:spPr>
        <p:txBody>
          <a:bodyPr wrap="square">
            <a:spAutoFit/>
          </a:bodyPr>
          <a:lstStyle/>
          <a:p>
            <a:pPr marL="342900" indent="-342900" defTabSz="914400">
              <a:buFont typeface="+mj-lt"/>
              <a:buAutoNum type="arabicPeriod"/>
            </a:pPr>
            <a:r>
              <a:rPr lang="it-IT" sz="1600" b="1" dirty="0">
                <a:solidFill>
                  <a:srgbClr val="00133A"/>
                </a:solidFill>
                <a:highlight>
                  <a:srgbClr val="FFFF00"/>
                </a:highlight>
                <a:latin typeface="Segoe UI Light"/>
                <a:cs typeface="Times New Roman" panose="02020603050405020304" pitchFamily="18" charset="0"/>
              </a:rPr>
              <a:t>L'interessato ha il diritto di ricevere in un formato strutturato, di uso comune e leggibile da dispositivo automatico i dati personali che lo riguardano forniti a un titolare del trattamento e ha il diritto di trasmettere tali dati a un altro titolare del trattamento senza impedimenti da parte del titolare</a:t>
            </a:r>
            <a:r>
              <a:rPr lang="it-IT" sz="1600" dirty="0">
                <a:solidFill>
                  <a:srgbClr val="00133A"/>
                </a:solidFill>
                <a:latin typeface="Segoe UI Light"/>
              </a:rPr>
              <a:t> del trattamento cui li ha forniti qualora:</a:t>
            </a:r>
          </a:p>
        </p:txBody>
      </p:sp>
      <p:sp>
        <p:nvSpPr>
          <p:cNvPr id="7" name="Rettangolo 6">
            <a:extLst>
              <a:ext uri="{FF2B5EF4-FFF2-40B4-BE49-F238E27FC236}">
                <a16:creationId xmlns:a16="http://schemas.microsoft.com/office/drawing/2014/main" id="{6F989FB8-4C2D-4571-A523-BC54BC7B1241}"/>
              </a:ext>
            </a:extLst>
          </p:cNvPr>
          <p:cNvSpPr/>
          <p:nvPr/>
        </p:nvSpPr>
        <p:spPr>
          <a:xfrm>
            <a:off x="336000" y="2130939"/>
            <a:ext cx="11519998" cy="861774"/>
          </a:xfrm>
          <a:prstGeom prst="rect">
            <a:avLst/>
          </a:prstGeom>
          <a:solidFill>
            <a:schemeClr val="bg2"/>
          </a:solidFill>
        </p:spPr>
        <p:txBody>
          <a:bodyPr wrap="square">
            <a:spAutoFit/>
          </a:bodyPr>
          <a:lstStyle/>
          <a:p>
            <a:pPr marL="800100" lvl="1" indent="-342900" defTabSz="914400">
              <a:buFont typeface="+mj-lt"/>
              <a:buAutoNum type="alphaLcParenR"/>
            </a:pPr>
            <a:r>
              <a:rPr lang="it-IT" sz="1600" b="1" dirty="0">
                <a:solidFill>
                  <a:srgbClr val="00133A"/>
                </a:solidFill>
                <a:latin typeface="Segoe UI Light"/>
              </a:rPr>
              <a:t>il trattamento si basi sul consenso</a:t>
            </a:r>
            <a:r>
              <a:rPr lang="it-IT" sz="1600" dirty="0">
                <a:solidFill>
                  <a:srgbClr val="00133A"/>
                </a:solidFill>
                <a:latin typeface="Segoe UI Light"/>
              </a:rPr>
              <a:t> ai sensi dell'articolo 6, paragrafo 1, lettera a), o dell'articolo 9, paragrafo 2, lettera a), o su un contratto ai sensi dell'articolo 6, paragrafo 1, lettera b); e</a:t>
            </a:r>
          </a:p>
          <a:p>
            <a:pPr marL="800100" lvl="1" indent="-342900" defTabSz="914400">
              <a:buFont typeface="+mj-lt"/>
              <a:buAutoNum type="alphaLcParenR"/>
            </a:pPr>
            <a:r>
              <a:rPr lang="it-IT" sz="1600" b="1" dirty="0">
                <a:solidFill>
                  <a:srgbClr val="00133A"/>
                </a:solidFill>
                <a:latin typeface="Segoe UI Light"/>
              </a:rPr>
              <a:t>il trattamento sia effettuato con mezzi automatizzati</a:t>
            </a:r>
            <a:r>
              <a:rPr lang="it-IT" sz="1600" dirty="0">
                <a:solidFill>
                  <a:srgbClr val="00133A"/>
                </a:solidFill>
                <a:latin typeface="Segoe UI Light"/>
              </a:rPr>
              <a:t>.</a:t>
            </a:r>
          </a:p>
        </p:txBody>
      </p:sp>
      <p:sp>
        <p:nvSpPr>
          <p:cNvPr id="8" name="Rettangolo 7">
            <a:extLst>
              <a:ext uri="{FF2B5EF4-FFF2-40B4-BE49-F238E27FC236}">
                <a16:creationId xmlns:a16="http://schemas.microsoft.com/office/drawing/2014/main" id="{4759A028-81AF-4E2E-8F7A-8717119D18FA}"/>
              </a:ext>
            </a:extLst>
          </p:cNvPr>
          <p:cNvSpPr/>
          <p:nvPr/>
        </p:nvSpPr>
        <p:spPr>
          <a:xfrm>
            <a:off x="336001" y="2992713"/>
            <a:ext cx="11519999" cy="1600438"/>
          </a:xfrm>
          <a:prstGeom prst="rect">
            <a:avLst/>
          </a:prstGeom>
          <a:solidFill>
            <a:schemeClr val="bg2"/>
          </a:solidFill>
        </p:spPr>
        <p:txBody>
          <a:bodyPr wrap="square">
            <a:spAutoFit/>
          </a:bodyPr>
          <a:lstStyle/>
          <a:p>
            <a:pPr marL="342900" indent="-342900" defTabSz="914400">
              <a:buFont typeface="+mj-lt"/>
              <a:buAutoNum type="arabicPeriod" startAt="2"/>
            </a:pPr>
            <a:r>
              <a:rPr lang="it-IT" sz="1600" dirty="0">
                <a:solidFill>
                  <a:srgbClr val="00133A"/>
                </a:solidFill>
                <a:latin typeface="Segoe UI Light"/>
              </a:rPr>
              <a:t>Nell'esercitare i propri diritti relativamente alla portabilità dei dati a norma del paragrafo 1, </a:t>
            </a:r>
            <a:r>
              <a:rPr lang="it-IT" sz="1600" b="1" dirty="0">
                <a:solidFill>
                  <a:srgbClr val="00133A"/>
                </a:solidFill>
                <a:highlight>
                  <a:srgbClr val="FFFF00"/>
                </a:highlight>
                <a:latin typeface="Segoe UI Light"/>
                <a:cs typeface="Times New Roman" panose="02020603050405020304" pitchFamily="18" charset="0"/>
              </a:rPr>
              <a:t>l'interessato ha il diritto di ottenere la trasmissione diretta dei dati personali da un titolare del trattamento all'altro, se tecnicamente fattibile</a:t>
            </a:r>
            <a:r>
              <a:rPr lang="it-IT" sz="1600" dirty="0">
                <a:solidFill>
                  <a:srgbClr val="00133A"/>
                </a:solidFill>
                <a:latin typeface="Segoe UI Light"/>
              </a:rPr>
              <a:t>.</a:t>
            </a:r>
          </a:p>
          <a:p>
            <a:pPr marL="342900" indent="-342900" defTabSz="914400">
              <a:buFont typeface="+mj-lt"/>
              <a:buAutoNum type="arabicPeriod" startAt="2"/>
            </a:pPr>
            <a:r>
              <a:rPr lang="it-IT" sz="1600" dirty="0">
                <a:solidFill>
                  <a:srgbClr val="00133A"/>
                </a:solidFill>
                <a:latin typeface="Segoe UI Light"/>
              </a:rPr>
              <a:t>L'esercizio del diritto di cui al paragrafo 1 del presente articolo lascia impregiudicato l'articolo 17. Tale diritto non si applica al trattamento necessario per l'esecuzione di un compito di interesse pubblico o connesso all'esercizio di pubblici poteri di cui è investito il titolare del trattamento.</a:t>
            </a:r>
          </a:p>
          <a:p>
            <a:pPr marL="342900" indent="-342900" defTabSz="914400">
              <a:buFont typeface="+mj-lt"/>
              <a:buAutoNum type="arabicPeriod" startAt="2"/>
            </a:pPr>
            <a:r>
              <a:rPr lang="it-IT" sz="1600" dirty="0">
                <a:solidFill>
                  <a:srgbClr val="00133A"/>
                </a:solidFill>
                <a:latin typeface="Segoe UI Light"/>
              </a:rPr>
              <a:t>Il diritto di cui al paragrafo 1 non deve ledere i diritti e le libertà altrui.</a:t>
            </a:r>
          </a:p>
        </p:txBody>
      </p:sp>
      <p:pic>
        <p:nvPicPr>
          <p:cNvPr id="9" name="Immagine 8"/>
          <p:cNvPicPr>
            <a:picLocks noChangeAspect="1"/>
          </p:cNvPicPr>
          <p:nvPr/>
        </p:nvPicPr>
        <p:blipFill>
          <a:blip r:embed="rId2"/>
          <a:stretch>
            <a:fillRect/>
          </a:stretch>
        </p:blipFill>
        <p:spPr>
          <a:xfrm>
            <a:off x="11484000" y="72000"/>
            <a:ext cx="665891" cy="731622"/>
          </a:xfrm>
          <a:prstGeom prst="rect">
            <a:avLst/>
          </a:prstGeom>
        </p:spPr>
      </p:pic>
      <p:sp>
        <p:nvSpPr>
          <p:cNvPr id="10"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lang="en-US" sz="2000" b="1" kern="0" dirty="0" err="1">
                <a:gradFill>
                  <a:gsLst>
                    <a:gs pos="0">
                      <a:srgbClr val="FFFFFF"/>
                    </a:gs>
                    <a:gs pos="100000">
                      <a:srgbClr val="FFFFFF"/>
                    </a:gs>
                  </a:gsLst>
                  <a:lin ang="5400000" scaled="0"/>
                </a:gradFill>
                <a:latin typeface="Segoe UI Light"/>
              </a:rPr>
              <a:t>Formato</a:t>
            </a:r>
            <a:r>
              <a:rPr lang="en-US" sz="2000" b="1" kern="0" dirty="0">
                <a:gradFill>
                  <a:gsLst>
                    <a:gs pos="0">
                      <a:srgbClr val="FFFFFF"/>
                    </a:gs>
                    <a:gs pos="100000">
                      <a:srgbClr val="FFFFFF"/>
                    </a:gs>
                  </a:gsLst>
                  <a:lin ang="5400000" scaled="0"/>
                </a:gradFill>
                <a:latin typeface="Segoe UI Light"/>
              </a:rPr>
              <a:t> </a:t>
            </a:r>
            <a:r>
              <a:rPr lang="en-US" sz="2000" b="1" kern="0" dirty="0" err="1">
                <a:gradFill>
                  <a:gsLst>
                    <a:gs pos="0">
                      <a:srgbClr val="FFFFFF"/>
                    </a:gs>
                    <a:gs pos="100000">
                      <a:srgbClr val="FFFFFF"/>
                    </a:gs>
                  </a:gsLst>
                  <a:lin ang="5400000" scaled="0"/>
                </a:gradFill>
                <a:latin typeface="Segoe UI Light"/>
              </a:rPr>
              <a:t>dati</a:t>
            </a:r>
            <a:r>
              <a:rPr lang="en-US" sz="2000" b="1" kern="0" dirty="0">
                <a:gradFill>
                  <a:gsLst>
                    <a:gs pos="0">
                      <a:srgbClr val="FFFFFF"/>
                    </a:gs>
                    <a:gs pos="100000">
                      <a:srgbClr val="FFFFFF"/>
                    </a:gs>
                  </a:gsLst>
                  <a:lin ang="5400000" scaled="0"/>
                </a:gradFill>
                <a:latin typeface="Segoe UI Light"/>
              </a:rPr>
              <a:t> di </a:t>
            </a:r>
            <a:r>
              <a:rPr lang="en-US" sz="2000" b="1" kern="0" dirty="0" err="1">
                <a:gradFill>
                  <a:gsLst>
                    <a:gs pos="0">
                      <a:srgbClr val="FFFFFF"/>
                    </a:gs>
                    <a:gs pos="100000">
                      <a:srgbClr val="FFFFFF"/>
                    </a:gs>
                  </a:gsLst>
                  <a:lin ang="5400000" scaled="0"/>
                </a:gradFill>
                <a:latin typeface="Segoe UI Light"/>
              </a:rPr>
              <a:t>uso</a:t>
            </a:r>
            <a:r>
              <a:rPr lang="en-US" sz="2000" b="1" kern="0" dirty="0">
                <a:gradFill>
                  <a:gsLst>
                    <a:gs pos="0">
                      <a:srgbClr val="FFFFFF"/>
                    </a:gs>
                    <a:gs pos="100000">
                      <a:srgbClr val="FFFFFF"/>
                    </a:gs>
                  </a:gsLst>
                  <a:lin ang="5400000" scaled="0"/>
                </a:gradFill>
                <a:latin typeface="Segoe UI Light"/>
              </a:rPr>
              <a:t> </a:t>
            </a:r>
            <a:r>
              <a:rPr lang="en-US" sz="2000" b="1" kern="0" dirty="0" err="1">
                <a:gradFill>
                  <a:gsLst>
                    <a:gs pos="0">
                      <a:srgbClr val="FFFFFF"/>
                    </a:gs>
                    <a:gs pos="100000">
                      <a:srgbClr val="FFFFFF"/>
                    </a:gs>
                  </a:gsLst>
                  <a:lin ang="5400000" scaled="0"/>
                </a:gradFill>
                <a:latin typeface="Segoe UI Light"/>
              </a:rPr>
              <a:t>comune</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1" name="Rectangle 4">
            <a:extLst>
              <a:ext uri="{FF2B5EF4-FFF2-40B4-BE49-F238E27FC236}">
                <a16:creationId xmlns:a16="http://schemas.microsoft.com/office/drawing/2014/main" id="{D69037FB-F423-4228-9F84-BD168DAA0D20}"/>
              </a:ext>
            </a:extLst>
          </p:cNvPr>
          <p:cNvSpPr/>
          <p:nvPr/>
        </p:nvSpPr>
        <p:spPr bwMode="auto">
          <a:xfrm>
            <a:off x="4263695" y="5760000"/>
            <a:ext cx="3816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algn="ctr" defTabSz="914400">
              <a:lnSpc>
                <a:spcPct val="90000"/>
              </a:lnSpc>
              <a:spcBef>
                <a:spcPct val="20000"/>
              </a:spcBef>
              <a:buSzPct val="90000"/>
            </a:pPr>
            <a:r>
              <a:rPr lang="en-US" sz="2000" b="1" kern="0" dirty="0" err="1">
                <a:gradFill>
                  <a:gsLst>
                    <a:gs pos="0">
                      <a:srgbClr val="FFFFFF"/>
                    </a:gs>
                    <a:gs pos="100000">
                      <a:srgbClr val="FFFFFF"/>
                    </a:gs>
                  </a:gsLst>
                  <a:lin ang="5400000" scaled="0"/>
                </a:gradFill>
                <a:latin typeface="Segoe UI Light"/>
              </a:rPr>
              <a:t>Trasmissione</a:t>
            </a:r>
            <a:r>
              <a:rPr lang="en-US" sz="2000" b="1" kern="0" dirty="0">
                <a:gradFill>
                  <a:gsLst>
                    <a:gs pos="0">
                      <a:srgbClr val="FFFFFF"/>
                    </a:gs>
                    <a:gs pos="100000">
                      <a:srgbClr val="FFFFFF"/>
                    </a:gs>
                  </a:gsLst>
                  <a:lin ang="5400000" scaled="0"/>
                </a:gradFill>
                <a:latin typeface="Segoe UI Light"/>
              </a:rPr>
              <a:t> </a:t>
            </a:r>
            <a:r>
              <a:rPr lang="en-US" sz="2000" b="1" kern="0" dirty="0" err="1">
                <a:gradFill>
                  <a:gsLst>
                    <a:gs pos="0">
                      <a:srgbClr val="FFFFFF"/>
                    </a:gs>
                    <a:gs pos="100000">
                      <a:srgbClr val="FFFFFF"/>
                    </a:gs>
                  </a:gsLst>
                  <a:lin ang="5400000" scaled="0"/>
                </a:gradFill>
                <a:latin typeface="Segoe UI Light"/>
              </a:rPr>
              <a:t>diretta</a:t>
            </a:r>
            <a:r>
              <a:rPr lang="en-US" sz="2000" b="1" kern="0" dirty="0">
                <a:gradFill>
                  <a:gsLst>
                    <a:gs pos="0">
                      <a:srgbClr val="FFFFFF"/>
                    </a:gs>
                    <a:gs pos="100000">
                      <a:srgbClr val="FFFFFF"/>
                    </a:gs>
                  </a:gsLst>
                  <a:lin ang="5400000" scaled="0"/>
                </a:gradFill>
                <a:latin typeface="Segoe UI Light"/>
              </a:rPr>
              <a:t> </a:t>
            </a:r>
            <a:r>
              <a:rPr lang="en-US" sz="2000" b="1" kern="0" dirty="0" err="1">
                <a:gradFill>
                  <a:gsLst>
                    <a:gs pos="0">
                      <a:srgbClr val="FFFFFF"/>
                    </a:gs>
                    <a:gs pos="100000">
                      <a:srgbClr val="FFFFFF"/>
                    </a:gs>
                  </a:gsLst>
                  <a:lin ang="5400000" scaled="0"/>
                </a:gradFill>
                <a:latin typeface="Segoe UI Light"/>
              </a:rPr>
              <a:t>dei</a:t>
            </a:r>
            <a:r>
              <a:rPr lang="en-US" sz="2000" b="1" kern="0" dirty="0">
                <a:gradFill>
                  <a:gsLst>
                    <a:gs pos="0">
                      <a:srgbClr val="FFFFFF"/>
                    </a:gs>
                    <a:gs pos="100000">
                      <a:srgbClr val="FFFFFF"/>
                    </a:gs>
                  </a:gsLst>
                  <a:lin ang="5400000" scaled="0"/>
                </a:gradFill>
                <a:latin typeface="Segoe UI Light"/>
              </a:rPr>
              <a:t> </a:t>
            </a:r>
            <a:r>
              <a:rPr lang="en-US" sz="2000" b="1" kern="0" dirty="0" err="1">
                <a:gradFill>
                  <a:gsLst>
                    <a:gs pos="0">
                      <a:srgbClr val="FFFFFF"/>
                    </a:gs>
                    <a:gs pos="100000">
                      <a:srgbClr val="FFFFFF"/>
                    </a:gs>
                  </a:gsLst>
                  <a:lin ang="5400000" scaled="0"/>
                </a:gradFill>
                <a:latin typeface="Segoe UI Light"/>
              </a:rPr>
              <a:t>dati</a:t>
            </a:r>
            <a:endParaRPr lang="en-US" sz="2000" b="1" kern="0" dirty="0">
              <a:gradFill>
                <a:gsLst>
                  <a:gs pos="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352399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17</a:t>
            </a:fld>
            <a:endParaRPr lang="it-IT"/>
          </a:p>
        </p:txBody>
      </p:sp>
      <p:sp>
        <p:nvSpPr>
          <p:cNvPr id="4" name="Titolo 1">
            <a:extLst>
              <a:ext uri="{FF2B5EF4-FFF2-40B4-BE49-F238E27FC236}">
                <a16:creationId xmlns:a16="http://schemas.microsoft.com/office/drawing/2014/main" id="{89756253-640A-48A7-96A1-D0B945CFC5DC}"/>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Articolo 21</a:t>
            </a:r>
          </a:p>
        </p:txBody>
      </p:sp>
      <p:sp>
        <p:nvSpPr>
          <p:cNvPr id="5" name="Rettangolo 4">
            <a:extLst>
              <a:ext uri="{FF2B5EF4-FFF2-40B4-BE49-F238E27FC236}">
                <a16:creationId xmlns:a16="http://schemas.microsoft.com/office/drawing/2014/main" id="{C5F13E7B-3220-41A9-AEE0-2641AD288493}"/>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Diritto di opposizione (C69, C70)</a:t>
            </a:r>
          </a:p>
        </p:txBody>
      </p:sp>
      <p:sp>
        <p:nvSpPr>
          <p:cNvPr id="6" name="Rettangolo 5">
            <a:extLst>
              <a:ext uri="{FF2B5EF4-FFF2-40B4-BE49-F238E27FC236}">
                <a16:creationId xmlns:a16="http://schemas.microsoft.com/office/drawing/2014/main" id="{A58254DF-FB3E-4434-B195-E69599D5474D}"/>
              </a:ext>
            </a:extLst>
          </p:cNvPr>
          <p:cNvSpPr/>
          <p:nvPr/>
        </p:nvSpPr>
        <p:spPr>
          <a:xfrm>
            <a:off x="335999" y="1229673"/>
            <a:ext cx="11519999" cy="4278094"/>
          </a:xfrm>
          <a:prstGeom prst="rect">
            <a:avLst/>
          </a:prstGeom>
          <a:solidFill>
            <a:schemeClr val="bg2"/>
          </a:solidFill>
        </p:spPr>
        <p:txBody>
          <a:bodyPr wrap="square">
            <a:spAutoFit/>
          </a:bodyPr>
          <a:lstStyle/>
          <a:p>
            <a:pPr marL="342900" indent="-342900" defTabSz="914400">
              <a:buFont typeface="+mj-lt"/>
              <a:buAutoNum type="arabicPeriod"/>
            </a:pPr>
            <a:r>
              <a:rPr lang="it-IT" sz="1600" b="1" dirty="0">
                <a:solidFill>
                  <a:srgbClr val="00133A"/>
                </a:solidFill>
                <a:highlight>
                  <a:srgbClr val="FFFF00"/>
                </a:highlight>
                <a:latin typeface="Segoe UI Light"/>
                <a:cs typeface="Times New Roman" panose="02020603050405020304" pitchFamily="18" charset="0"/>
              </a:rPr>
              <a:t>L'interessato ha il diritto di opporsi in qualsiasi momento</a:t>
            </a:r>
            <a:r>
              <a:rPr lang="it-IT" sz="1600" dirty="0">
                <a:solidFill>
                  <a:srgbClr val="00133A"/>
                </a:solidFill>
                <a:latin typeface="Segoe UI Light"/>
              </a:rPr>
              <a:t>, per motivi connessi alla sua situazione particolare, </a:t>
            </a:r>
            <a:r>
              <a:rPr lang="it-IT" sz="1600" b="1" dirty="0">
                <a:solidFill>
                  <a:srgbClr val="00133A"/>
                </a:solidFill>
                <a:highlight>
                  <a:srgbClr val="FFFF00"/>
                </a:highlight>
                <a:latin typeface="Segoe UI Light"/>
                <a:cs typeface="Times New Roman" panose="02020603050405020304" pitchFamily="18" charset="0"/>
              </a:rPr>
              <a:t>al trattamento dei dati personali</a:t>
            </a:r>
            <a:r>
              <a:rPr lang="it-IT" sz="1600" dirty="0">
                <a:solidFill>
                  <a:srgbClr val="00133A"/>
                </a:solidFill>
                <a:latin typeface="Segoe UI Light"/>
              </a:rPr>
              <a:t> che lo riguardano ai sensi dell'articolo 6, paragrafo 1, lettere e) o f), </a:t>
            </a:r>
            <a:r>
              <a:rPr lang="it-IT" sz="1600" b="1" dirty="0">
                <a:solidFill>
                  <a:srgbClr val="00133A"/>
                </a:solidFill>
                <a:highlight>
                  <a:srgbClr val="FFFF00"/>
                </a:highlight>
                <a:latin typeface="Segoe UI Light"/>
                <a:cs typeface="Times New Roman" panose="02020603050405020304" pitchFamily="18" charset="0"/>
              </a:rPr>
              <a:t>compresa la profilazione sulla base di tali disposizioni. Il titolare del trattamento si astiene dal trattare ulteriormente i dati personali salvo che egli dimostri l'esistenza di motivi legittimi</a:t>
            </a:r>
            <a:r>
              <a:rPr lang="it-IT" sz="1600" dirty="0">
                <a:solidFill>
                  <a:srgbClr val="00133A"/>
                </a:solidFill>
                <a:latin typeface="Segoe UI Light"/>
              </a:rPr>
              <a:t> cogenti per procedere al trattamento che prevalgono sugli interessi, sui diritti e sulle libertà dell'interessato oppure per l'accertamento, l'esercizio o la difesa di un diritto in sede giudiziaria.</a:t>
            </a:r>
          </a:p>
          <a:p>
            <a:pPr marL="342900" indent="-342900" defTabSz="914400">
              <a:buFont typeface="+mj-lt"/>
              <a:buAutoNum type="arabicPeriod"/>
            </a:pPr>
            <a:r>
              <a:rPr lang="it-IT" sz="1600" b="1" dirty="0">
                <a:solidFill>
                  <a:srgbClr val="00133A"/>
                </a:solidFill>
                <a:latin typeface="Segoe UI Light"/>
              </a:rPr>
              <a:t>Qualora i dati personali siano trattati per finalità di marketing diretto, l'interessato ha il diritto di opporsi in qualsiasi momento al trattamento dei dati personali che lo riguardano effettuato per tali finalità, compresa la profilazione</a:t>
            </a:r>
            <a:r>
              <a:rPr lang="it-IT" sz="1600" dirty="0">
                <a:solidFill>
                  <a:srgbClr val="00133A"/>
                </a:solidFill>
                <a:latin typeface="Segoe UI Light"/>
              </a:rPr>
              <a:t> nella misura in cui sia connessa a tale marketing diretto.</a:t>
            </a:r>
          </a:p>
          <a:p>
            <a:pPr marL="342900" indent="-342900" defTabSz="914400">
              <a:buFont typeface="+mj-lt"/>
              <a:buAutoNum type="arabicPeriod"/>
            </a:pPr>
            <a:r>
              <a:rPr lang="it-IT" sz="1600" b="1" dirty="0">
                <a:solidFill>
                  <a:srgbClr val="00133A"/>
                </a:solidFill>
                <a:latin typeface="Segoe UI Light"/>
              </a:rPr>
              <a:t>Qualora l'interessato si opponga al trattamento per finalità di marketing diretto, i dati personali non sono più oggetto di trattamento per tali finalità</a:t>
            </a:r>
            <a:r>
              <a:rPr lang="it-IT" sz="1600" dirty="0">
                <a:solidFill>
                  <a:srgbClr val="00133A"/>
                </a:solidFill>
                <a:latin typeface="Segoe UI Light"/>
              </a:rPr>
              <a:t>.</a:t>
            </a:r>
          </a:p>
          <a:p>
            <a:pPr marL="342900" indent="-342900" defTabSz="914400">
              <a:buFont typeface="+mj-lt"/>
              <a:buAutoNum type="arabicPeriod"/>
            </a:pPr>
            <a:r>
              <a:rPr lang="it-IT" sz="1600" dirty="0">
                <a:solidFill>
                  <a:srgbClr val="00133A"/>
                </a:solidFill>
                <a:latin typeface="Segoe UI Light"/>
              </a:rPr>
              <a:t>Il diritto di cui ai paragrafi 1 e 2 è esplicitamente portato all'attenzione dell'interessato ed è presentato chiaramente e separatamente da qualsiasi altra informazione al più tardi al momento della prima comunicazione con l'interessato.</a:t>
            </a:r>
          </a:p>
          <a:p>
            <a:pPr marL="342900" indent="-342900" defTabSz="914400">
              <a:buFont typeface="+mj-lt"/>
              <a:buAutoNum type="arabicPeriod"/>
            </a:pPr>
            <a:r>
              <a:rPr lang="it-IT" sz="1600" dirty="0">
                <a:solidFill>
                  <a:srgbClr val="00133A"/>
                </a:solidFill>
                <a:latin typeface="Segoe UI Light"/>
              </a:rPr>
              <a:t>Nel contesto dell'utilizzo di servizi della società dell'informazione e fatta salva la direttiva 2002/58/CE,</a:t>
            </a:r>
            <a:r>
              <a:rPr lang="it-IT" sz="1600" b="1" dirty="0">
                <a:solidFill>
                  <a:srgbClr val="00133A"/>
                </a:solidFill>
                <a:latin typeface="Segoe UI Light"/>
              </a:rPr>
              <a:t> l'interessato può esercitare il proprio diritto di opposizione con mezzi automatizzati che utilizzano specifiche tecniche</a:t>
            </a:r>
            <a:r>
              <a:rPr lang="it-IT" sz="1600" dirty="0">
                <a:solidFill>
                  <a:srgbClr val="00133A"/>
                </a:solidFill>
                <a:latin typeface="Segoe UI Light"/>
              </a:rPr>
              <a:t>.</a:t>
            </a:r>
          </a:p>
          <a:p>
            <a:pPr marL="342900" indent="-342900" defTabSz="914400">
              <a:buFont typeface="+mj-lt"/>
              <a:buAutoNum type="arabicPeriod"/>
            </a:pPr>
            <a:r>
              <a:rPr lang="it-IT" sz="1600" dirty="0">
                <a:solidFill>
                  <a:srgbClr val="00133A"/>
                </a:solidFill>
                <a:latin typeface="Segoe UI Light"/>
              </a:rPr>
              <a:t>Qualora i dati personali siano trattati a fini di ricerca scientifica o storica o a fini statistici a norma dell'articolo 89, paragrafo 1, l'interessato, per motivi connessi alla sua situazione particolare, ha il diritto di opporsi al trattamento di dati personali che lo riguardano, salvo se il trattamento è necessario per l'esecuzione di un compito di interesse pubblico.</a:t>
            </a:r>
          </a:p>
        </p:txBody>
      </p:sp>
      <p:pic>
        <p:nvPicPr>
          <p:cNvPr id="7" name="Immagine 6">
            <a:extLst>
              <a:ext uri="{FF2B5EF4-FFF2-40B4-BE49-F238E27FC236}">
                <a16:creationId xmlns:a16="http://schemas.microsoft.com/office/drawing/2014/main" id="{D8D3E584-B2BE-40D0-AE7E-DC66D689C6BF}"/>
              </a:ext>
            </a:extLst>
          </p:cNvPr>
          <p:cNvPicPr>
            <a:picLocks noChangeAspect="1"/>
          </p:cNvPicPr>
          <p:nvPr/>
        </p:nvPicPr>
        <p:blipFill>
          <a:blip r:embed="rId2"/>
          <a:stretch>
            <a:fillRect/>
          </a:stretch>
        </p:blipFill>
        <p:spPr>
          <a:xfrm>
            <a:off x="11484000" y="72000"/>
            <a:ext cx="665891" cy="731622"/>
          </a:xfrm>
          <a:prstGeom prst="rect">
            <a:avLst/>
          </a:prstGeom>
        </p:spPr>
      </p:pic>
      <p:sp>
        <p:nvSpPr>
          <p:cNvPr id="8"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lang="en-US" sz="2000" b="1" kern="0" dirty="0" err="1">
                <a:gradFill>
                  <a:gsLst>
                    <a:gs pos="0">
                      <a:srgbClr val="FFFFFF"/>
                    </a:gs>
                    <a:gs pos="100000">
                      <a:srgbClr val="FFFFFF"/>
                    </a:gs>
                  </a:gsLst>
                  <a:lin ang="5400000" scaled="0"/>
                </a:gradFill>
                <a:latin typeface="Segoe UI Light"/>
              </a:rPr>
              <a:t>Blocco</a:t>
            </a:r>
            <a:r>
              <a:rPr lang="en-US" sz="2000" b="1" kern="0" dirty="0">
                <a:gradFill>
                  <a:gsLst>
                    <a:gs pos="0">
                      <a:srgbClr val="FFFFFF"/>
                    </a:gs>
                    <a:gs pos="100000">
                      <a:srgbClr val="FFFFFF"/>
                    </a:gs>
                  </a:gsLst>
                  <a:lin ang="5400000" scaled="0"/>
                </a:gradFill>
                <a:latin typeface="Segoe UI Light"/>
              </a:rPr>
              <a:t> del </a:t>
            </a:r>
            <a:r>
              <a:rPr lang="en-US" sz="2000" b="1" kern="0" dirty="0" err="1">
                <a:gradFill>
                  <a:gsLst>
                    <a:gs pos="0">
                      <a:srgbClr val="FFFFFF"/>
                    </a:gs>
                    <a:gs pos="100000">
                      <a:srgbClr val="FFFFFF"/>
                    </a:gs>
                  </a:gsLst>
                  <a:lin ang="5400000" scaled="0"/>
                </a:gradFill>
                <a:latin typeface="Segoe UI Light"/>
              </a:rPr>
              <a:t>trattamento</a:t>
            </a:r>
            <a:r>
              <a:rPr lang="en-US" sz="2000" b="1" kern="0" dirty="0">
                <a:gradFill>
                  <a:gsLst>
                    <a:gs pos="0">
                      <a:srgbClr val="FFFFFF"/>
                    </a:gs>
                    <a:gs pos="100000">
                      <a:srgbClr val="FFFFFF"/>
                    </a:gs>
                  </a:gsLst>
                  <a:lin ang="5400000" scaled="0"/>
                </a:gradFill>
                <a:latin typeface="Segoe UI Light"/>
              </a:rPr>
              <a:t> </a:t>
            </a:r>
            <a:r>
              <a:rPr lang="en-US" sz="2000" b="1" kern="0" dirty="0" err="1">
                <a:gradFill>
                  <a:gsLst>
                    <a:gs pos="0">
                      <a:srgbClr val="FFFFFF"/>
                    </a:gs>
                    <a:gs pos="100000">
                      <a:srgbClr val="FFFFFF"/>
                    </a:gs>
                  </a:gsLst>
                  <a:lin ang="5400000" scaled="0"/>
                </a:gradFill>
                <a:latin typeface="Segoe UI Light"/>
              </a:rPr>
              <a:t>dei</a:t>
            </a:r>
            <a:r>
              <a:rPr lang="en-US" sz="2000" b="1" kern="0" dirty="0">
                <a:gradFill>
                  <a:gsLst>
                    <a:gs pos="0">
                      <a:srgbClr val="FFFFFF"/>
                    </a:gs>
                    <a:gs pos="100000">
                      <a:srgbClr val="FFFFFF"/>
                    </a:gs>
                  </a:gsLst>
                  <a:lin ang="5400000" scaled="0"/>
                </a:gradFill>
                <a:latin typeface="Segoe UI Light"/>
              </a:rPr>
              <a:t> </a:t>
            </a:r>
            <a:r>
              <a:rPr lang="en-US" sz="2000" b="1" kern="0" dirty="0" err="1">
                <a:gradFill>
                  <a:gsLst>
                    <a:gs pos="0">
                      <a:srgbClr val="FFFFFF"/>
                    </a:gs>
                    <a:gs pos="100000">
                      <a:srgbClr val="FFFFFF"/>
                    </a:gs>
                  </a:gsLst>
                  <a:lin ang="5400000" scaled="0"/>
                </a:gradFill>
                <a:latin typeface="Segoe UI Light"/>
              </a:rPr>
              <a:t>dati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200529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18</a:t>
            </a:fld>
            <a:endParaRPr lang="it-IT"/>
          </a:p>
        </p:txBody>
      </p:sp>
      <p:sp>
        <p:nvSpPr>
          <p:cNvPr id="4" name="Titolo 1">
            <a:extLst>
              <a:ext uri="{FF2B5EF4-FFF2-40B4-BE49-F238E27FC236}">
                <a16:creationId xmlns:a16="http://schemas.microsoft.com/office/drawing/2014/main" id="{59C1C45B-62AC-4FFA-B0DA-D890DE4A6C2B}"/>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Articolo</a:t>
            </a:r>
            <a:r>
              <a:rPr kumimoji="0" lang="it-IT" sz="4400" b="1" i="0" u="none" strike="noStrike" kern="1200" cap="none" spc="0" normalizeH="0" baseline="0" noProof="0" dirty="0">
                <a:ln>
                  <a:noFill/>
                </a:ln>
                <a:solidFill>
                  <a:srgbClr val="00133A"/>
                </a:solidFill>
                <a:effectLst/>
                <a:uLnTx/>
                <a:uFillTx/>
                <a:latin typeface="Segoe UI Light"/>
                <a:ea typeface="+mj-ea"/>
                <a:cs typeface="+mj-cs"/>
              </a:rPr>
              <a:t> 22</a:t>
            </a:r>
          </a:p>
        </p:txBody>
      </p:sp>
      <p:sp>
        <p:nvSpPr>
          <p:cNvPr id="5" name="Rettangolo 4">
            <a:extLst>
              <a:ext uri="{FF2B5EF4-FFF2-40B4-BE49-F238E27FC236}">
                <a16:creationId xmlns:a16="http://schemas.microsoft.com/office/drawing/2014/main" id="{2AF489EF-6D35-4AF8-B795-89E9BF06F5E3}"/>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Processo decisionale automatizzato relativo alle persone fisiche, compresa la profilazione (C71, C72)</a:t>
            </a:r>
          </a:p>
        </p:txBody>
      </p:sp>
      <p:pic>
        <p:nvPicPr>
          <p:cNvPr id="6" name="Immagine 5">
            <a:extLst>
              <a:ext uri="{FF2B5EF4-FFF2-40B4-BE49-F238E27FC236}">
                <a16:creationId xmlns:a16="http://schemas.microsoft.com/office/drawing/2014/main" id="{3D136376-25FD-4483-ADFC-8324439BD1A0}"/>
              </a:ext>
            </a:extLst>
          </p:cNvPr>
          <p:cNvPicPr>
            <a:picLocks noChangeAspect="1"/>
          </p:cNvPicPr>
          <p:nvPr/>
        </p:nvPicPr>
        <p:blipFill>
          <a:blip r:embed="rId2"/>
          <a:stretch>
            <a:fillRect/>
          </a:stretch>
        </p:blipFill>
        <p:spPr>
          <a:xfrm>
            <a:off x="11484000" y="72000"/>
            <a:ext cx="665891" cy="731622"/>
          </a:xfrm>
          <a:prstGeom prst="rect">
            <a:avLst/>
          </a:prstGeom>
        </p:spPr>
      </p:pic>
      <p:sp>
        <p:nvSpPr>
          <p:cNvPr id="7" name="Rettangolo 6">
            <a:extLst>
              <a:ext uri="{FF2B5EF4-FFF2-40B4-BE49-F238E27FC236}">
                <a16:creationId xmlns:a16="http://schemas.microsoft.com/office/drawing/2014/main" id="{27AB1FE5-02BA-459E-88F6-BDFA09316FF3}"/>
              </a:ext>
            </a:extLst>
          </p:cNvPr>
          <p:cNvSpPr/>
          <p:nvPr/>
        </p:nvSpPr>
        <p:spPr>
          <a:xfrm>
            <a:off x="336000" y="1255614"/>
            <a:ext cx="11444196" cy="861774"/>
          </a:xfrm>
          <a:prstGeom prst="rect">
            <a:avLst/>
          </a:prstGeom>
          <a:solidFill>
            <a:schemeClr val="bg2"/>
          </a:solidFill>
        </p:spPr>
        <p:txBody>
          <a:bodyPr wrap="square">
            <a:spAutoFit/>
          </a:bodyPr>
          <a:lstStyle/>
          <a:p>
            <a:pPr marL="342900" indent="-342900" defTabSz="914400">
              <a:buFont typeface="+mj-lt"/>
              <a:buAutoNum type="arabicPeriod"/>
            </a:pPr>
            <a:r>
              <a:rPr lang="it-IT" sz="1600" b="1" dirty="0">
                <a:solidFill>
                  <a:srgbClr val="00133A"/>
                </a:solidFill>
                <a:highlight>
                  <a:srgbClr val="FFFF00"/>
                </a:highlight>
                <a:latin typeface="Segoe UI Light"/>
                <a:cs typeface="Times New Roman" panose="02020603050405020304" pitchFamily="18" charset="0"/>
              </a:rPr>
              <a:t>L'interessato ha il diritto di non essere sottoposto a una decisione basata unicamente sul trattamento automatizzato, compresa la profilazione</a:t>
            </a:r>
            <a:r>
              <a:rPr lang="it-IT" sz="1600" dirty="0">
                <a:solidFill>
                  <a:srgbClr val="00133A"/>
                </a:solidFill>
                <a:latin typeface="Segoe UI Light"/>
              </a:rPr>
              <a:t>, che produca effetti giuridici che lo riguardano o che incida in modo analogo significativamente sulla sua persona.</a:t>
            </a:r>
          </a:p>
          <a:p>
            <a:pPr marL="342900" indent="-342900" defTabSz="914400">
              <a:buFont typeface="+mj-lt"/>
              <a:buAutoNum type="arabicPeriod"/>
            </a:pPr>
            <a:r>
              <a:rPr lang="it-IT" sz="1600" dirty="0">
                <a:solidFill>
                  <a:srgbClr val="00133A"/>
                </a:solidFill>
                <a:latin typeface="Segoe UI Light"/>
              </a:rPr>
              <a:t>Il paragrafo 1 non si applica nel caso in cui la decisione:</a:t>
            </a:r>
          </a:p>
        </p:txBody>
      </p:sp>
      <p:sp>
        <p:nvSpPr>
          <p:cNvPr id="8" name="Rettangolo 7">
            <a:extLst>
              <a:ext uri="{FF2B5EF4-FFF2-40B4-BE49-F238E27FC236}">
                <a16:creationId xmlns:a16="http://schemas.microsoft.com/office/drawing/2014/main" id="{F958242E-03ED-4EE2-B7B2-6E22335E5C12}"/>
              </a:ext>
            </a:extLst>
          </p:cNvPr>
          <p:cNvSpPr/>
          <p:nvPr/>
        </p:nvSpPr>
        <p:spPr>
          <a:xfrm>
            <a:off x="335999" y="2117388"/>
            <a:ext cx="11444195" cy="1107996"/>
          </a:xfrm>
          <a:prstGeom prst="rect">
            <a:avLst/>
          </a:prstGeom>
          <a:solidFill>
            <a:schemeClr val="bg2"/>
          </a:solidFill>
        </p:spPr>
        <p:txBody>
          <a:bodyPr wrap="square">
            <a:spAutoFit/>
          </a:bodyPr>
          <a:lstStyle/>
          <a:p>
            <a:pPr marL="800100" lvl="1" indent="-342900" defTabSz="914400">
              <a:buFontTx/>
              <a:buAutoNum type="alphaLcParenR"/>
            </a:pPr>
            <a:r>
              <a:rPr lang="it-IT" sz="1600" dirty="0">
                <a:solidFill>
                  <a:srgbClr val="00133A"/>
                </a:solidFill>
                <a:latin typeface="Segoe UI Light"/>
              </a:rPr>
              <a:t>sia necessaria per la conclusione o l'esecuzione di un contratto tra l'interessato e un titolare del trattamento;</a:t>
            </a:r>
          </a:p>
          <a:p>
            <a:pPr marL="800100" lvl="1" indent="-342900" defTabSz="914400">
              <a:buFontTx/>
              <a:buAutoNum type="alphaLcParenR"/>
            </a:pPr>
            <a:r>
              <a:rPr lang="it-IT" sz="1600" dirty="0">
                <a:solidFill>
                  <a:srgbClr val="00133A"/>
                </a:solidFill>
                <a:latin typeface="Segoe UI Light"/>
              </a:rPr>
              <a:t>sia autorizzata dal diritto dell'Unione o dello Stato membro cui è soggetto il titolare del trattamento, che precisa altresì misure adeguate a tutela dei diritti, delle libertà e dei legittimi interessi dell'interessato;</a:t>
            </a:r>
          </a:p>
          <a:p>
            <a:pPr marL="800100" lvl="1" indent="-342900" defTabSz="914400">
              <a:buFontTx/>
              <a:buAutoNum type="alphaLcParenR"/>
            </a:pPr>
            <a:r>
              <a:rPr lang="it-IT" sz="1600" dirty="0">
                <a:solidFill>
                  <a:srgbClr val="00133A"/>
                </a:solidFill>
                <a:latin typeface="Segoe UI Light"/>
              </a:rPr>
              <a:t>si basi sul consenso esplicito dell'interessato.</a:t>
            </a:r>
          </a:p>
        </p:txBody>
      </p:sp>
      <p:sp>
        <p:nvSpPr>
          <p:cNvPr id="9" name="Rettangolo 8">
            <a:extLst>
              <a:ext uri="{FF2B5EF4-FFF2-40B4-BE49-F238E27FC236}">
                <a16:creationId xmlns:a16="http://schemas.microsoft.com/office/drawing/2014/main" id="{178BA8F2-E0C6-4B98-8CB1-D7B99B1814A9}"/>
              </a:ext>
            </a:extLst>
          </p:cNvPr>
          <p:cNvSpPr/>
          <p:nvPr/>
        </p:nvSpPr>
        <p:spPr>
          <a:xfrm>
            <a:off x="336000" y="3221207"/>
            <a:ext cx="11444194" cy="1569660"/>
          </a:xfrm>
          <a:prstGeom prst="rect">
            <a:avLst/>
          </a:prstGeom>
          <a:solidFill>
            <a:schemeClr val="bg2"/>
          </a:solidFill>
        </p:spPr>
        <p:txBody>
          <a:bodyPr wrap="square">
            <a:spAutoFit/>
          </a:bodyPr>
          <a:lstStyle/>
          <a:p>
            <a:pPr marL="342900" indent="-342900" defTabSz="914400">
              <a:buFont typeface="+mj-lt"/>
              <a:buAutoNum type="arabicPeriod" startAt="3"/>
            </a:pPr>
            <a:r>
              <a:rPr lang="it-IT" sz="1600" dirty="0">
                <a:solidFill>
                  <a:srgbClr val="00133A"/>
                </a:solidFill>
                <a:latin typeface="Segoe UI Light"/>
              </a:rPr>
              <a:t>Nei casi di cui al paragrafo 2, lettere a) e c), </a:t>
            </a:r>
            <a:r>
              <a:rPr lang="it-IT" sz="1600" b="1" dirty="0">
                <a:solidFill>
                  <a:srgbClr val="00133A"/>
                </a:solidFill>
                <a:highlight>
                  <a:srgbClr val="FFFF00"/>
                </a:highlight>
                <a:latin typeface="Segoe UI Light"/>
                <a:cs typeface="Times New Roman" panose="02020603050405020304" pitchFamily="18" charset="0"/>
              </a:rPr>
              <a:t>il titolare del trattamento attua misure appropriate per tutelare i diritti, le libertà e i legittimi interessi dell'interessato, almeno il diritto di ottenere l'intervento umano da parte del titolare del trattamento, di esprimere la propria opinione e di contestare la decisione</a:t>
            </a:r>
            <a:r>
              <a:rPr lang="it-IT" sz="1600" dirty="0">
                <a:solidFill>
                  <a:srgbClr val="00133A"/>
                </a:solidFill>
                <a:latin typeface="Segoe UI Light"/>
              </a:rPr>
              <a:t>.</a:t>
            </a:r>
          </a:p>
          <a:p>
            <a:pPr marL="342900" indent="-342900" defTabSz="914400">
              <a:buFont typeface="+mj-lt"/>
              <a:buAutoNum type="arabicPeriod" startAt="3"/>
            </a:pPr>
            <a:r>
              <a:rPr lang="it-IT" sz="1600" dirty="0">
                <a:solidFill>
                  <a:srgbClr val="00133A"/>
                </a:solidFill>
                <a:latin typeface="Segoe UI Light"/>
              </a:rPr>
              <a:t>Le decisioni di cui al paragrafo 2 non si basano sulle categorie particolari di dati personali di cui all'articolo 9, paragrafo 1, a meno che non sia d'applicazione l'articolo 9, paragrafo 2, lettere a) o g), e non siano in vigore misure adeguate a tutela dei diritti, delle libertà e dei legittimi interessi dell'interessato.</a:t>
            </a:r>
          </a:p>
        </p:txBody>
      </p:sp>
      <p:sp>
        <p:nvSpPr>
          <p:cNvPr id="10"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lang="en-US" sz="2000" b="1" kern="0" noProof="0" dirty="0">
                <a:gradFill>
                  <a:gsLst>
                    <a:gs pos="0">
                      <a:srgbClr val="FFFFFF"/>
                    </a:gs>
                    <a:gs pos="100000">
                      <a:srgbClr val="FFFFFF"/>
                    </a:gs>
                  </a:gsLst>
                  <a:lin ang="5400000" scaled="0"/>
                </a:gradFill>
                <a:latin typeface="Segoe UI Light"/>
              </a:rPr>
              <a:t>Bypass </a:t>
            </a:r>
            <a:r>
              <a:rPr lang="en-US" sz="2000" b="1" kern="0" noProof="0" dirty="0" err="1">
                <a:gradFill>
                  <a:gsLst>
                    <a:gs pos="0">
                      <a:srgbClr val="FFFFFF"/>
                    </a:gs>
                    <a:gs pos="100000">
                      <a:srgbClr val="FFFFFF"/>
                    </a:gs>
                  </a:gsLst>
                  <a:lin ang="5400000" scaled="0"/>
                </a:gradFill>
                <a:latin typeface="Segoe UI Light"/>
              </a:rPr>
              <a:t>decisioni</a:t>
            </a:r>
            <a:r>
              <a:rPr lang="en-US" sz="2000" b="1" kern="0" noProof="0" dirty="0">
                <a:gradFill>
                  <a:gsLst>
                    <a:gs pos="0">
                      <a:srgbClr val="FFFFFF"/>
                    </a:gs>
                    <a:gs pos="100000">
                      <a:srgbClr val="FFFFFF"/>
                    </a:gs>
                  </a:gsLst>
                  <a:lin ang="5400000" scaled="0"/>
                </a:gradFill>
                <a:latin typeface="Segoe UI Light"/>
              </a:rPr>
              <a:t> </a:t>
            </a:r>
            <a:r>
              <a:rPr lang="en-US" sz="2000" b="1" kern="0" noProof="0" dirty="0" err="1">
                <a:gradFill>
                  <a:gsLst>
                    <a:gs pos="0">
                      <a:srgbClr val="FFFFFF"/>
                    </a:gs>
                    <a:gs pos="100000">
                      <a:srgbClr val="FFFFFF"/>
                    </a:gs>
                  </a:gsLst>
                  <a:lin ang="5400000" scaled="0"/>
                </a:gradFill>
                <a:latin typeface="Segoe UI Light"/>
              </a:rPr>
              <a:t>automatizzate</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216129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19</a:t>
            </a:fld>
            <a:endParaRPr lang="it-IT"/>
          </a:p>
        </p:txBody>
      </p:sp>
      <p:sp>
        <p:nvSpPr>
          <p:cNvPr id="11" name="Titolo 1">
            <a:extLst>
              <a:ext uri="{FF2B5EF4-FFF2-40B4-BE49-F238E27FC236}">
                <a16:creationId xmlns:a16="http://schemas.microsoft.com/office/drawing/2014/main" id="{7587B1DF-FF04-45F2-BDC7-AC51DCEEEC51}"/>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Articolo 25</a:t>
            </a:r>
          </a:p>
        </p:txBody>
      </p:sp>
      <p:sp>
        <p:nvSpPr>
          <p:cNvPr id="12" name="Rettangolo 11">
            <a:extLst>
              <a:ext uri="{FF2B5EF4-FFF2-40B4-BE49-F238E27FC236}">
                <a16:creationId xmlns:a16="http://schemas.microsoft.com/office/drawing/2014/main" id="{464EB194-8815-4E96-B0C3-76EF786C9839}"/>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Protezione dei dati fin dalla progettazione e protezione dei dati per impostazione predefinita (C75-C78)</a:t>
            </a:r>
          </a:p>
        </p:txBody>
      </p:sp>
      <p:sp>
        <p:nvSpPr>
          <p:cNvPr id="13" name="Rettangolo 12">
            <a:extLst>
              <a:ext uri="{FF2B5EF4-FFF2-40B4-BE49-F238E27FC236}">
                <a16:creationId xmlns:a16="http://schemas.microsoft.com/office/drawing/2014/main" id="{F6C00347-2239-40B7-9583-3ED861E69403}"/>
              </a:ext>
            </a:extLst>
          </p:cNvPr>
          <p:cNvSpPr/>
          <p:nvPr/>
        </p:nvSpPr>
        <p:spPr>
          <a:xfrm>
            <a:off x="335999" y="1265052"/>
            <a:ext cx="11444197" cy="3847207"/>
          </a:xfrm>
          <a:prstGeom prst="rect">
            <a:avLst/>
          </a:prstGeom>
          <a:solidFill>
            <a:schemeClr val="bg2"/>
          </a:solidFill>
        </p:spPr>
        <p:txBody>
          <a:bodyPr wrap="square">
            <a:spAutoFit/>
          </a:bodyPr>
          <a:lstStyle/>
          <a:p>
            <a:pPr marL="342900" indent="-342900" defTabSz="914400">
              <a:buFont typeface="+mj-lt"/>
              <a:buAutoNum type="arabicPeriod"/>
            </a:pPr>
            <a:r>
              <a:rPr lang="it-IT" sz="1600" b="1" dirty="0">
                <a:solidFill>
                  <a:srgbClr val="00133A"/>
                </a:solidFill>
                <a:latin typeface="Segoe UI Light"/>
              </a:rPr>
              <a:t>Tenendo conto dello stato dell'arte e dei costi di attuazione</a:t>
            </a:r>
            <a:r>
              <a:rPr lang="it-IT" sz="1600" dirty="0">
                <a:solidFill>
                  <a:srgbClr val="00133A"/>
                </a:solidFill>
                <a:latin typeface="Segoe UI Light"/>
              </a:rPr>
              <a:t>, nonché della </a:t>
            </a:r>
            <a:r>
              <a:rPr lang="it-IT" sz="1600" b="1" dirty="0">
                <a:solidFill>
                  <a:srgbClr val="00133A"/>
                </a:solidFill>
                <a:latin typeface="Segoe UI Light"/>
              </a:rPr>
              <a:t>natura</a:t>
            </a:r>
            <a:r>
              <a:rPr lang="it-IT" sz="1600" dirty="0">
                <a:solidFill>
                  <a:srgbClr val="00133A"/>
                </a:solidFill>
                <a:latin typeface="Segoe UI Light"/>
              </a:rPr>
              <a:t>, dell'</a:t>
            </a:r>
            <a:r>
              <a:rPr lang="it-IT" sz="1600" b="1" dirty="0">
                <a:solidFill>
                  <a:srgbClr val="00133A"/>
                </a:solidFill>
                <a:latin typeface="Segoe UI Light"/>
              </a:rPr>
              <a:t>ambito di applicazione</a:t>
            </a:r>
            <a:r>
              <a:rPr lang="it-IT" sz="1600" dirty="0">
                <a:solidFill>
                  <a:srgbClr val="00133A"/>
                </a:solidFill>
                <a:latin typeface="Segoe UI Light"/>
              </a:rPr>
              <a:t>, del </a:t>
            </a:r>
            <a:r>
              <a:rPr lang="it-IT" sz="1600" b="1" dirty="0">
                <a:solidFill>
                  <a:srgbClr val="00133A"/>
                </a:solidFill>
                <a:latin typeface="Segoe UI Light"/>
              </a:rPr>
              <a:t>contesto</a:t>
            </a:r>
            <a:r>
              <a:rPr lang="it-IT" sz="1600" dirty="0">
                <a:solidFill>
                  <a:srgbClr val="00133A"/>
                </a:solidFill>
                <a:latin typeface="Segoe UI Light"/>
              </a:rPr>
              <a:t> e delle </a:t>
            </a:r>
            <a:r>
              <a:rPr lang="it-IT" sz="1600" b="1" dirty="0">
                <a:solidFill>
                  <a:srgbClr val="00133A"/>
                </a:solidFill>
                <a:latin typeface="Segoe UI Light"/>
              </a:rPr>
              <a:t>finalità del trattamento</a:t>
            </a:r>
            <a:r>
              <a:rPr lang="it-IT" sz="1600" dirty="0">
                <a:solidFill>
                  <a:srgbClr val="00133A"/>
                </a:solidFill>
                <a:latin typeface="Segoe UI Light"/>
              </a:rPr>
              <a:t>, come anche dei </a:t>
            </a:r>
            <a:r>
              <a:rPr lang="it-IT" sz="1600" b="1" dirty="0">
                <a:solidFill>
                  <a:srgbClr val="00133A"/>
                </a:solidFill>
                <a:latin typeface="Segoe UI Light"/>
              </a:rPr>
              <a:t>rischi aventi probabilità e gravità diverse per i diritti e le libertà delle persone fisiche costituiti dal trattamento</a:t>
            </a:r>
            <a:r>
              <a:rPr lang="it-IT" sz="1600" dirty="0">
                <a:solidFill>
                  <a:srgbClr val="00133A"/>
                </a:solidFill>
                <a:latin typeface="Segoe UI Light"/>
              </a:rPr>
              <a:t>, </a:t>
            </a:r>
            <a:r>
              <a:rPr lang="it-IT" sz="1600" b="1" dirty="0">
                <a:solidFill>
                  <a:srgbClr val="00133A"/>
                </a:solidFill>
                <a:latin typeface="Segoe UI Light"/>
              </a:rPr>
              <a:t>sia al momento di determinare i mezzi del trattamento sia all'atto del trattamento stesso </a:t>
            </a:r>
            <a:r>
              <a:rPr lang="it-IT" sz="1600" b="1" dirty="0">
                <a:solidFill>
                  <a:srgbClr val="00133A"/>
                </a:solidFill>
                <a:highlight>
                  <a:srgbClr val="FFFF00"/>
                </a:highlight>
                <a:latin typeface="Segoe UI Light"/>
                <a:cs typeface="Times New Roman" panose="02020603050405020304" pitchFamily="18" charset="0"/>
              </a:rPr>
              <a:t>il titolare del trattamento mette in atto misure tecniche e organizzative adeguate</a:t>
            </a:r>
            <a:r>
              <a:rPr lang="it-IT" sz="1600" dirty="0">
                <a:solidFill>
                  <a:srgbClr val="00133A"/>
                </a:solidFill>
                <a:latin typeface="Segoe UI Light"/>
              </a:rPr>
              <a:t>, quali la </a:t>
            </a:r>
            <a:r>
              <a:rPr lang="it-IT" sz="1600" b="1" dirty="0" err="1">
                <a:solidFill>
                  <a:srgbClr val="00133A"/>
                </a:solidFill>
                <a:highlight>
                  <a:srgbClr val="FFFF00"/>
                </a:highlight>
                <a:latin typeface="Segoe UI Light"/>
                <a:cs typeface="Times New Roman" panose="02020603050405020304" pitchFamily="18" charset="0"/>
              </a:rPr>
              <a:t>pseudonimizzazione</a:t>
            </a:r>
            <a:r>
              <a:rPr lang="it-IT" sz="1600" b="1" dirty="0">
                <a:solidFill>
                  <a:srgbClr val="00133A"/>
                </a:solidFill>
                <a:highlight>
                  <a:srgbClr val="FFFF00"/>
                </a:highlight>
                <a:latin typeface="Segoe UI Light"/>
                <a:cs typeface="Times New Roman" panose="02020603050405020304" pitchFamily="18" charset="0"/>
              </a:rPr>
              <a:t>, volte ad attuare in modo efficace i principi di protezione dei dati, quali la minimizzazione, e a integrare nel trattamento le necessarie garanzie</a:t>
            </a:r>
            <a:r>
              <a:rPr lang="it-IT" sz="1600" dirty="0">
                <a:solidFill>
                  <a:srgbClr val="00133A"/>
                </a:solidFill>
                <a:latin typeface="Segoe UI Light"/>
              </a:rPr>
              <a:t> al fine di soddisfare i requisiti del presente regolamento e tutelare i diritti degli interessati.</a:t>
            </a:r>
            <a:br>
              <a:rPr lang="it-IT" sz="1600" dirty="0">
                <a:solidFill>
                  <a:srgbClr val="00133A"/>
                </a:solidFill>
                <a:latin typeface="Segoe UI Light"/>
              </a:rPr>
            </a:br>
            <a:endParaRPr lang="it-IT" sz="1600" dirty="0">
              <a:solidFill>
                <a:srgbClr val="00133A"/>
              </a:solidFill>
              <a:latin typeface="Segoe UI Light"/>
            </a:endParaRPr>
          </a:p>
          <a:p>
            <a:pPr marL="342900" indent="-342900" defTabSz="914400">
              <a:buFont typeface="+mj-lt"/>
              <a:buAutoNum type="arabicPeriod"/>
            </a:pPr>
            <a:r>
              <a:rPr lang="it-IT" sz="1600" b="1" dirty="0">
                <a:solidFill>
                  <a:srgbClr val="00133A"/>
                </a:solidFill>
                <a:highlight>
                  <a:srgbClr val="FFFF00"/>
                </a:highlight>
                <a:latin typeface="Segoe UI Light"/>
                <a:cs typeface="Times New Roman" panose="02020603050405020304" pitchFamily="18" charset="0"/>
              </a:rPr>
              <a:t>Il titolare del trattamento mette in atto misure tecniche e organizzative adeguate per garantire che siano trattati, per impostazione predefinita, solo i dati personali necessari per ogni specifica finalità del trattamento</a:t>
            </a:r>
            <a:r>
              <a:rPr lang="it-IT" sz="1600" dirty="0">
                <a:solidFill>
                  <a:srgbClr val="00133A"/>
                </a:solidFill>
                <a:latin typeface="Segoe UI Light"/>
              </a:rPr>
              <a:t>. </a:t>
            </a:r>
            <a:r>
              <a:rPr lang="it-IT" sz="1600" b="1" dirty="0">
                <a:solidFill>
                  <a:srgbClr val="00133A"/>
                </a:solidFill>
                <a:latin typeface="Segoe UI Light"/>
              </a:rPr>
              <a:t>Tale obbligo vale per la quantità dei dati personali raccolti, la portata del trattamento, il periodo di conservazione e l'accessibilità</a:t>
            </a:r>
            <a:r>
              <a:rPr lang="it-IT" sz="1600" dirty="0">
                <a:solidFill>
                  <a:srgbClr val="00133A"/>
                </a:solidFill>
                <a:latin typeface="Segoe UI Light"/>
              </a:rPr>
              <a:t>. In particolare, </a:t>
            </a:r>
            <a:r>
              <a:rPr lang="it-IT" sz="1600" b="1" dirty="0">
                <a:solidFill>
                  <a:srgbClr val="00133A"/>
                </a:solidFill>
                <a:highlight>
                  <a:srgbClr val="FFFF00"/>
                </a:highlight>
                <a:latin typeface="Segoe UI Light"/>
                <a:cs typeface="Times New Roman" panose="02020603050405020304" pitchFamily="18" charset="0"/>
              </a:rPr>
              <a:t>dette misure garantiscono che, per impostazione predefinita, non siano resi accessibili dati personali a un numero indefinito di persone fisiche senza l'intervento della persona fisica</a:t>
            </a:r>
            <a:r>
              <a:rPr lang="it-IT" sz="1600" dirty="0">
                <a:solidFill>
                  <a:srgbClr val="00133A"/>
                </a:solidFill>
                <a:latin typeface="Segoe UI Light"/>
              </a:rPr>
              <a:t>.</a:t>
            </a:r>
            <a:br>
              <a:rPr lang="it-IT" sz="1600" dirty="0">
                <a:solidFill>
                  <a:srgbClr val="00133A"/>
                </a:solidFill>
                <a:latin typeface="Segoe UI Light"/>
              </a:rPr>
            </a:br>
            <a:endParaRPr lang="it-IT" sz="1600" dirty="0">
              <a:solidFill>
                <a:srgbClr val="00133A"/>
              </a:solidFill>
              <a:latin typeface="Segoe UI Light"/>
            </a:endParaRPr>
          </a:p>
          <a:p>
            <a:pPr marL="342900" indent="-342900" defTabSz="914400">
              <a:buFont typeface="+mj-lt"/>
              <a:buAutoNum type="arabicPeriod"/>
            </a:pPr>
            <a:r>
              <a:rPr lang="it-IT" sz="1600" b="1" dirty="0">
                <a:solidFill>
                  <a:srgbClr val="00133A"/>
                </a:solidFill>
                <a:latin typeface="Segoe UI Light"/>
              </a:rPr>
              <a:t>Un meccanismo di certificazione</a:t>
            </a:r>
            <a:r>
              <a:rPr lang="it-IT" sz="1600" dirty="0">
                <a:solidFill>
                  <a:srgbClr val="00133A"/>
                </a:solidFill>
                <a:latin typeface="Segoe UI Light"/>
              </a:rPr>
              <a:t> approvato ai sensi dell'articolo 42 </a:t>
            </a:r>
            <a:r>
              <a:rPr lang="it-IT" sz="1600" b="1" dirty="0">
                <a:solidFill>
                  <a:srgbClr val="00133A"/>
                </a:solidFill>
                <a:latin typeface="Segoe UI Light"/>
              </a:rPr>
              <a:t>può essere utilizzato come elemento per dimostrare la conformità</a:t>
            </a:r>
            <a:r>
              <a:rPr lang="it-IT" sz="1600" dirty="0">
                <a:solidFill>
                  <a:srgbClr val="00133A"/>
                </a:solidFill>
                <a:latin typeface="Segoe UI Light"/>
              </a:rPr>
              <a:t> ai requisiti di cui ai paragrafi 1 e 2 del presente articolo.</a:t>
            </a:r>
          </a:p>
        </p:txBody>
      </p:sp>
      <p:sp>
        <p:nvSpPr>
          <p:cNvPr id="14"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Pseudonimizzazione</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5" name="Rectangle 4">
            <a:extLst>
              <a:ext uri="{FF2B5EF4-FFF2-40B4-BE49-F238E27FC236}">
                <a16:creationId xmlns:a16="http://schemas.microsoft.com/office/drawing/2014/main" id="{41FB2E57-7A3A-4304-94FF-4EAE1415553C}"/>
              </a:ext>
            </a:extLst>
          </p:cNvPr>
          <p:cNvSpPr/>
          <p:nvPr/>
        </p:nvSpPr>
        <p:spPr bwMode="auto">
          <a:xfrm>
            <a:off x="4188000" y="5760000"/>
            <a:ext cx="3816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Trattamento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dei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soli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dati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necessari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 name="Rectangle 4">
            <a:extLst>
              <a:ext uri="{FF2B5EF4-FFF2-40B4-BE49-F238E27FC236}">
                <a16:creationId xmlns:a16="http://schemas.microsoft.com/office/drawing/2014/main" id="{BA720E62-CC92-4A52-BF99-F2C9F2134111}"/>
              </a:ext>
            </a:extLst>
          </p:cNvPr>
          <p:cNvSpPr/>
          <p:nvPr/>
        </p:nvSpPr>
        <p:spPr bwMode="auto">
          <a:xfrm>
            <a:off x="8040000" y="5760000"/>
            <a:ext cx="3816000" cy="553998"/>
          </a:xfrm>
          <a:prstGeom prst="rect">
            <a:avLst/>
          </a:prstGeom>
          <a:solidFill>
            <a:srgbClr val="0070C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Accessibilità</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limitata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17" name="Immagine 16"/>
          <p:cNvPicPr>
            <a:picLocks noChangeAspect="1"/>
          </p:cNvPicPr>
          <p:nvPr/>
        </p:nvPicPr>
        <p:blipFill>
          <a:blip r:embed="rId2"/>
          <a:stretch>
            <a:fillRect/>
          </a:stretch>
        </p:blipFill>
        <p:spPr>
          <a:xfrm>
            <a:off x="11484000" y="72000"/>
            <a:ext cx="665891" cy="731622"/>
          </a:xfrm>
          <a:prstGeom prst="rect">
            <a:avLst/>
          </a:prstGeom>
        </p:spPr>
      </p:pic>
    </p:spTree>
    <p:extLst>
      <p:ext uri="{BB962C8B-B14F-4D97-AF65-F5344CB8AC3E}">
        <p14:creationId xmlns:p14="http://schemas.microsoft.com/office/powerpoint/2010/main" val="3463138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8C807576-DA49-4AA3-8923-284EDF6420CE}"/>
              </a:ext>
            </a:extLst>
          </p:cNvPr>
          <p:cNvSpPr>
            <a:spLocks noGrp="1"/>
          </p:cNvSpPr>
          <p:nvPr>
            <p:ph type="title"/>
          </p:nvPr>
        </p:nvSpPr>
        <p:spPr/>
        <p:txBody>
          <a:bodyPr>
            <a:normAutofit fontScale="90000"/>
          </a:bodyPr>
          <a:lstStyle/>
          <a:p>
            <a:r>
              <a:rPr lang="it-IT" dirty="0"/>
              <a:t>Normative regolamenti e indicazioni tecniche</a:t>
            </a:r>
            <a:br>
              <a:rPr lang="it-IT" dirty="0"/>
            </a:br>
            <a:r>
              <a:rPr lang="it-IT" dirty="0"/>
              <a:t>per la sicurezza ICT per PA e aziende private</a:t>
            </a:r>
          </a:p>
        </p:txBody>
      </p:sp>
      <p:sp>
        <p:nvSpPr>
          <p:cNvPr id="7" name="Segnaposto testo 6">
            <a:extLst>
              <a:ext uri="{FF2B5EF4-FFF2-40B4-BE49-F238E27FC236}">
                <a16:creationId xmlns:a16="http://schemas.microsoft.com/office/drawing/2014/main" id="{84874AE9-8A69-42EC-A4BE-6FFBD2928C72}"/>
              </a:ext>
            </a:extLst>
          </p:cNvPr>
          <p:cNvSpPr>
            <a:spLocks noGrp="1"/>
          </p:cNvSpPr>
          <p:nvPr>
            <p:ph type="body" idx="1"/>
          </p:nvPr>
        </p:nvSpPr>
        <p:spPr/>
        <p:txBody>
          <a:bodyPr/>
          <a:lstStyle/>
          <a:p>
            <a:r>
              <a:rPr lang="it-IT" dirty="0"/>
              <a:t>Ermanno Goletto Microsoft MVP </a:t>
            </a:r>
            <a:r>
              <a:rPr lang="it-IT" dirty="0" err="1"/>
              <a:t>Reconnect</a:t>
            </a:r>
            <a:endParaRPr lang="it-IT" dirty="0"/>
          </a:p>
          <a:p>
            <a:r>
              <a:rPr lang="it-IT" dirty="0"/>
              <a:t>Roberto Massa Microsoft MVP </a:t>
            </a:r>
            <a:r>
              <a:rPr lang="it-IT" dirty="0" err="1"/>
              <a:t>Reconnect</a:t>
            </a:r>
            <a:endParaRPr lang="it-IT" dirty="0"/>
          </a:p>
        </p:txBody>
      </p:sp>
      <p:sp>
        <p:nvSpPr>
          <p:cNvPr id="3" name="Segnaposto piè di pagina 2">
            <a:extLst>
              <a:ext uri="{FF2B5EF4-FFF2-40B4-BE49-F238E27FC236}">
                <a16:creationId xmlns:a16="http://schemas.microsoft.com/office/drawing/2014/main" id="{76BE862C-9FF0-4EC2-8EF0-850438CD8202}"/>
              </a:ext>
            </a:extLst>
          </p:cNvPr>
          <p:cNvSpPr>
            <a:spLocks noGrp="1"/>
          </p:cNvSpPr>
          <p:nvPr>
            <p:ph type="ftr" sz="quarter" idx="11"/>
          </p:nvPr>
        </p:nvSpPr>
        <p:spPr/>
        <p:txBody>
          <a:bodyPr/>
          <a:lstStyle/>
          <a:p>
            <a:r>
              <a:rPr lang="en-US"/>
              <a:t>www.wpc2019.it</a:t>
            </a:r>
            <a:endParaRPr lang="en-US" dirty="0"/>
          </a:p>
        </p:txBody>
      </p:sp>
      <p:sp>
        <p:nvSpPr>
          <p:cNvPr id="4" name="Segnaposto numero diapositiva 3">
            <a:extLst>
              <a:ext uri="{FF2B5EF4-FFF2-40B4-BE49-F238E27FC236}">
                <a16:creationId xmlns:a16="http://schemas.microsoft.com/office/drawing/2014/main" id="{152F964C-26A8-44EE-B918-48DAA1A6BBB9}"/>
              </a:ext>
            </a:extLst>
          </p:cNvPr>
          <p:cNvSpPr>
            <a:spLocks noGrp="1"/>
          </p:cNvSpPr>
          <p:nvPr>
            <p:ph type="sldNum" sz="quarter" idx="12"/>
          </p:nvPr>
        </p:nvSpPr>
        <p:spPr/>
        <p:txBody>
          <a:bodyPr/>
          <a:lstStyle/>
          <a:p>
            <a:fld id="{004AA2EB-F965-4FFF-89E7-5760454771E5}" type="slidenum">
              <a:rPr lang="it-IT" smtClean="0"/>
              <a:t>2</a:t>
            </a:fld>
            <a:endParaRPr lang="it-IT"/>
          </a:p>
        </p:txBody>
      </p:sp>
    </p:spTree>
    <p:extLst>
      <p:ext uri="{BB962C8B-B14F-4D97-AF65-F5344CB8AC3E}">
        <p14:creationId xmlns:p14="http://schemas.microsoft.com/office/powerpoint/2010/main" val="1433055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20</a:t>
            </a:fld>
            <a:endParaRPr lang="it-IT"/>
          </a:p>
        </p:txBody>
      </p:sp>
      <p:sp>
        <p:nvSpPr>
          <p:cNvPr id="4" name="Titolo 1">
            <a:extLst>
              <a:ext uri="{FF2B5EF4-FFF2-40B4-BE49-F238E27FC236}">
                <a16:creationId xmlns:a16="http://schemas.microsoft.com/office/drawing/2014/main" id="{D813CBAF-3BAB-42C4-8A13-D766AF72B05D}"/>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rgbClr val="00133A"/>
                </a:solidFill>
                <a:effectLst/>
                <a:uLnTx/>
                <a:uFillTx/>
                <a:latin typeface="Segoe UI Light"/>
                <a:ea typeface="+mj-ea"/>
                <a:cs typeface="+mj-cs"/>
              </a:rPr>
              <a:t>Articolo 32 Paragrafo 1</a:t>
            </a:r>
            <a:endParaRPr kumimoji="0" lang="it-IT" sz="4400" b="1" i="0" u="none" strike="noStrike" kern="1200" cap="none" spc="0" normalizeH="0" baseline="0" noProof="0" dirty="0">
              <a:ln>
                <a:noFill/>
              </a:ln>
              <a:solidFill>
                <a:srgbClr val="00133A"/>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10459F10-8FAA-4F26-A911-93317E0DECF2}"/>
              </a:ext>
            </a:extLst>
          </p:cNvPr>
          <p:cNvSpPr/>
          <p:nvPr/>
        </p:nvSpPr>
        <p:spPr>
          <a:xfrm>
            <a:off x="336000" y="1305341"/>
            <a:ext cx="11520000" cy="4247317"/>
          </a:xfrm>
          <a:prstGeom prst="rect">
            <a:avLst/>
          </a:prstGeom>
          <a:solidFill>
            <a:schemeClr val="bg2"/>
          </a:solidFill>
        </p:spPr>
        <p:txBody>
          <a:bodyPr wrap="square">
            <a:spAutoFit/>
          </a:bodyPr>
          <a:lstStyle/>
          <a:p>
            <a:pPr defTabSz="914400"/>
            <a:r>
              <a:rPr lang="it-IT" b="1" dirty="0">
                <a:solidFill>
                  <a:srgbClr val="00133A"/>
                </a:solidFill>
                <a:highlight>
                  <a:srgbClr val="FFFF00"/>
                </a:highlight>
                <a:latin typeface="Segoe UI Light"/>
                <a:cs typeface="Times New Roman" panose="02020603050405020304" pitchFamily="18" charset="0"/>
              </a:rPr>
              <a:t>Tenendo conto dello stato dell'arte e dei costi di attuazione</a:t>
            </a:r>
            <a:r>
              <a:rPr lang="it-IT" dirty="0">
                <a:solidFill>
                  <a:srgbClr val="00133A"/>
                </a:solidFill>
                <a:latin typeface="Segoe UI Light"/>
              </a:rPr>
              <a:t>, nonché della </a:t>
            </a:r>
            <a:r>
              <a:rPr lang="it-IT" b="1" dirty="0">
                <a:solidFill>
                  <a:srgbClr val="00133A"/>
                </a:solidFill>
                <a:latin typeface="Segoe UI Light"/>
              </a:rPr>
              <a:t>natura</a:t>
            </a:r>
            <a:r>
              <a:rPr lang="it-IT" dirty="0">
                <a:solidFill>
                  <a:srgbClr val="00133A"/>
                </a:solidFill>
                <a:latin typeface="Segoe UI Light"/>
              </a:rPr>
              <a:t>, dell'</a:t>
            </a:r>
            <a:r>
              <a:rPr lang="it-IT" b="1" dirty="0">
                <a:solidFill>
                  <a:srgbClr val="00133A"/>
                </a:solidFill>
                <a:latin typeface="Segoe UI Light"/>
              </a:rPr>
              <a:t>oggetto</a:t>
            </a:r>
            <a:r>
              <a:rPr lang="it-IT" dirty="0">
                <a:solidFill>
                  <a:srgbClr val="00133A"/>
                </a:solidFill>
                <a:latin typeface="Segoe UI Light"/>
              </a:rPr>
              <a:t>, del </a:t>
            </a:r>
            <a:r>
              <a:rPr lang="it-IT" b="1" dirty="0">
                <a:solidFill>
                  <a:srgbClr val="00133A"/>
                </a:solidFill>
                <a:latin typeface="Segoe UI Light"/>
              </a:rPr>
              <a:t>contesto</a:t>
            </a:r>
            <a:r>
              <a:rPr lang="it-IT" dirty="0">
                <a:solidFill>
                  <a:srgbClr val="00133A"/>
                </a:solidFill>
                <a:latin typeface="Segoe UI Light"/>
              </a:rPr>
              <a:t> e delle </a:t>
            </a:r>
            <a:r>
              <a:rPr lang="it-IT" b="1" dirty="0">
                <a:solidFill>
                  <a:srgbClr val="00133A"/>
                </a:solidFill>
                <a:latin typeface="Segoe UI Light"/>
              </a:rPr>
              <a:t>finalità del trattamento</a:t>
            </a:r>
            <a:r>
              <a:rPr lang="it-IT" dirty="0">
                <a:solidFill>
                  <a:srgbClr val="00133A"/>
                </a:solidFill>
                <a:latin typeface="Segoe UI Light"/>
              </a:rPr>
              <a:t>, come anche del </a:t>
            </a:r>
            <a:r>
              <a:rPr lang="it-IT" b="1" dirty="0">
                <a:solidFill>
                  <a:srgbClr val="00133A"/>
                </a:solidFill>
                <a:latin typeface="Segoe UI Light"/>
              </a:rPr>
              <a:t>rischio di varia probabilità e gravità per i diritti e le libertà delle persone fisiche</a:t>
            </a:r>
            <a:r>
              <a:rPr lang="it-IT" dirty="0">
                <a:solidFill>
                  <a:srgbClr val="00133A"/>
                </a:solidFill>
                <a:latin typeface="Segoe UI Light"/>
              </a:rPr>
              <a:t>, il titolare del trattamento e il responsabile del trattamento mettono in atto </a:t>
            </a:r>
            <a:r>
              <a:rPr lang="it-IT" b="1" dirty="0">
                <a:solidFill>
                  <a:srgbClr val="00133A"/>
                </a:solidFill>
                <a:highlight>
                  <a:srgbClr val="FFFF00"/>
                </a:highlight>
                <a:latin typeface="Segoe UI Light"/>
                <a:cs typeface="Times New Roman" panose="02020603050405020304" pitchFamily="18" charset="0"/>
              </a:rPr>
              <a:t>misure tecniche e organizzative adeguate per garantire un livello di sicurezza adeguato al rischio</a:t>
            </a:r>
            <a:r>
              <a:rPr lang="it-IT" dirty="0">
                <a:solidFill>
                  <a:srgbClr val="00133A"/>
                </a:solidFill>
                <a:latin typeface="Segoe UI Light"/>
              </a:rPr>
              <a:t>, che comprendono, tra le altre, se del caso:</a:t>
            </a:r>
          </a:p>
          <a:p>
            <a:pPr marL="342900" indent="-342900" defTabSz="914400">
              <a:buFontTx/>
              <a:buAutoNum type="alphaLcParenR"/>
            </a:pPr>
            <a:endParaRPr lang="it-IT" dirty="0">
              <a:solidFill>
                <a:srgbClr val="00133A"/>
              </a:solidFill>
              <a:latin typeface="Segoe UI Light"/>
            </a:endParaRPr>
          </a:p>
          <a:p>
            <a:pPr defTabSz="914400"/>
            <a:r>
              <a:rPr lang="it-IT" dirty="0">
                <a:solidFill>
                  <a:srgbClr val="00133A"/>
                </a:solidFill>
                <a:latin typeface="Segoe UI Light"/>
              </a:rPr>
              <a:t>a) la </a:t>
            </a:r>
            <a:r>
              <a:rPr lang="it-IT" b="1" dirty="0" err="1">
                <a:solidFill>
                  <a:srgbClr val="00133A"/>
                </a:solidFill>
                <a:highlight>
                  <a:srgbClr val="FFFF00"/>
                </a:highlight>
                <a:latin typeface="Segoe UI Light"/>
                <a:cs typeface="Times New Roman" panose="02020603050405020304" pitchFamily="18" charset="0"/>
              </a:rPr>
              <a:t>pseudonimizzazione</a:t>
            </a:r>
            <a:r>
              <a:rPr lang="it-IT" b="1" dirty="0">
                <a:solidFill>
                  <a:srgbClr val="00133A"/>
                </a:solidFill>
                <a:highlight>
                  <a:srgbClr val="FFFF00"/>
                </a:highlight>
                <a:latin typeface="Segoe UI Light"/>
                <a:cs typeface="Times New Roman" panose="02020603050405020304" pitchFamily="18" charset="0"/>
              </a:rPr>
              <a:t> e la cifratura</a:t>
            </a:r>
            <a:r>
              <a:rPr lang="it-IT" dirty="0">
                <a:solidFill>
                  <a:srgbClr val="00133A"/>
                </a:solidFill>
                <a:latin typeface="Segoe UI Light"/>
              </a:rPr>
              <a:t> dei dati personali;</a:t>
            </a:r>
          </a:p>
          <a:p>
            <a:pPr marL="342900" indent="-342900" defTabSz="914400">
              <a:buFont typeface="+mj-lt"/>
              <a:buAutoNum type="alphaLcParenR"/>
            </a:pPr>
            <a:endParaRPr lang="it-IT" dirty="0">
              <a:solidFill>
                <a:srgbClr val="00133A"/>
              </a:solidFill>
              <a:latin typeface="Segoe UI Light"/>
            </a:endParaRPr>
          </a:p>
          <a:p>
            <a:pPr defTabSz="914400"/>
            <a:r>
              <a:rPr lang="it-IT" dirty="0">
                <a:solidFill>
                  <a:srgbClr val="00133A"/>
                </a:solidFill>
                <a:latin typeface="Segoe UI Light"/>
              </a:rPr>
              <a:t>b) la </a:t>
            </a:r>
            <a:r>
              <a:rPr lang="it-IT" b="1" dirty="0">
                <a:solidFill>
                  <a:srgbClr val="00133A"/>
                </a:solidFill>
                <a:highlight>
                  <a:srgbClr val="FFFF00"/>
                </a:highlight>
                <a:latin typeface="Segoe UI Light"/>
                <a:cs typeface="Times New Roman" panose="02020603050405020304" pitchFamily="18" charset="0"/>
              </a:rPr>
              <a:t>capacità di assicurare su base permanente la riservatezza, l'integrità, la disponibilità e la resilienza dei sistemi e dei servizi di trattamento</a:t>
            </a:r>
            <a:r>
              <a:rPr lang="it-IT" dirty="0">
                <a:solidFill>
                  <a:srgbClr val="00133A"/>
                </a:solidFill>
                <a:latin typeface="Segoe UI Light"/>
              </a:rPr>
              <a:t>;</a:t>
            </a:r>
          </a:p>
          <a:p>
            <a:pPr defTabSz="914400"/>
            <a:endParaRPr lang="it-IT" dirty="0">
              <a:solidFill>
                <a:srgbClr val="00133A"/>
              </a:solidFill>
              <a:latin typeface="Segoe UI Light"/>
            </a:endParaRPr>
          </a:p>
          <a:p>
            <a:pPr defTabSz="914400"/>
            <a:r>
              <a:rPr lang="it-IT" dirty="0">
                <a:solidFill>
                  <a:srgbClr val="00133A"/>
                </a:solidFill>
                <a:latin typeface="Segoe UI Light"/>
              </a:rPr>
              <a:t>c) la </a:t>
            </a:r>
            <a:r>
              <a:rPr lang="it-IT" b="1" dirty="0">
                <a:solidFill>
                  <a:srgbClr val="00133A"/>
                </a:solidFill>
                <a:highlight>
                  <a:srgbClr val="FFFF00"/>
                </a:highlight>
                <a:latin typeface="Segoe UI Light"/>
                <a:cs typeface="Times New Roman" panose="02020603050405020304" pitchFamily="18" charset="0"/>
              </a:rPr>
              <a:t>capacità di ripristinare tempestivamente la disponibilità e l'accesso dei dati personali in caso di incidente fisico o tecnico</a:t>
            </a:r>
            <a:r>
              <a:rPr lang="it-IT" dirty="0">
                <a:solidFill>
                  <a:srgbClr val="00133A"/>
                </a:solidFill>
                <a:latin typeface="Segoe UI Light"/>
              </a:rPr>
              <a:t>;</a:t>
            </a:r>
          </a:p>
          <a:p>
            <a:pPr defTabSz="914400"/>
            <a:endParaRPr lang="it-IT" dirty="0">
              <a:solidFill>
                <a:srgbClr val="00133A"/>
              </a:solidFill>
              <a:latin typeface="Segoe UI Light"/>
            </a:endParaRPr>
          </a:p>
          <a:p>
            <a:pPr defTabSz="914400"/>
            <a:r>
              <a:rPr lang="it-IT" dirty="0">
                <a:solidFill>
                  <a:srgbClr val="00133A"/>
                </a:solidFill>
                <a:latin typeface="Segoe UI Light"/>
              </a:rPr>
              <a:t>d) una </a:t>
            </a:r>
            <a:r>
              <a:rPr lang="it-IT" b="1" dirty="0">
                <a:solidFill>
                  <a:srgbClr val="00133A"/>
                </a:solidFill>
                <a:latin typeface="Segoe UI Light"/>
              </a:rPr>
              <a:t>procedura per testare</a:t>
            </a:r>
            <a:r>
              <a:rPr lang="it-IT" dirty="0">
                <a:solidFill>
                  <a:srgbClr val="00133A"/>
                </a:solidFill>
                <a:latin typeface="Segoe UI Light"/>
              </a:rPr>
              <a:t>, </a:t>
            </a:r>
            <a:r>
              <a:rPr lang="it-IT" b="1" dirty="0">
                <a:solidFill>
                  <a:srgbClr val="00133A"/>
                </a:solidFill>
                <a:latin typeface="Segoe UI Light"/>
              </a:rPr>
              <a:t>verificare</a:t>
            </a:r>
            <a:r>
              <a:rPr lang="it-IT" dirty="0">
                <a:solidFill>
                  <a:srgbClr val="00133A"/>
                </a:solidFill>
                <a:latin typeface="Segoe UI Light"/>
              </a:rPr>
              <a:t> e </a:t>
            </a:r>
            <a:r>
              <a:rPr lang="it-IT" b="1" dirty="0">
                <a:solidFill>
                  <a:srgbClr val="00133A"/>
                </a:solidFill>
                <a:latin typeface="Segoe UI Light"/>
              </a:rPr>
              <a:t>valutare regolarmente l'efficacia delle misure tecniche e organizzative</a:t>
            </a:r>
            <a:r>
              <a:rPr lang="it-IT" dirty="0">
                <a:solidFill>
                  <a:srgbClr val="00133A"/>
                </a:solidFill>
                <a:latin typeface="Segoe UI Light"/>
              </a:rPr>
              <a:t> al fine di garantire la sicurezza del trattamento.</a:t>
            </a:r>
          </a:p>
        </p:txBody>
      </p:sp>
      <p:sp>
        <p:nvSpPr>
          <p:cNvPr id="6" name="Rectangle 4">
            <a:extLst>
              <a:ext uri="{FF2B5EF4-FFF2-40B4-BE49-F238E27FC236}">
                <a16:creationId xmlns:a16="http://schemas.microsoft.com/office/drawing/2014/main" id="{C462951E-86D2-43FF-A477-BB6B347F2D3F}"/>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Pseudonimizzazione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e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Cifratura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 name="Rectangle 4">
            <a:extLst>
              <a:ext uri="{FF2B5EF4-FFF2-40B4-BE49-F238E27FC236}">
                <a16:creationId xmlns:a16="http://schemas.microsoft.com/office/drawing/2014/main" id="{9F5570D1-EC92-4139-8182-95E4CF49C864}"/>
              </a:ext>
            </a:extLst>
          </p:cNvPr>
          <p:cNvSpPr/>
          <p:nvPr/>
        </p:nvSpPr>
        <p:spPr bwMode="auto">
          <a:xfrm>
            <a:off x="4224001" y="5760000"/>
            <a:ext cx="5513385"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it-IT"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Riservatezza, Integrità, Disponibilità e Resilienza </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8" name="Rectangle 4">
            <a:extLst>
              <a:ext uri="{FF2B5EF4-FFF2-40B4-BE49-F238E27FC236}">
                <a16:creationId xmlns:a16="http://schemas.microsoft.com/office/drawing/2014/main" id="{AC863861-389D-4253-904E-A90E7A06D004}"/>
              </a:ext>
            </a:extLst>
          </p:cNvPr>
          <p:cNvSpPr/>
          <p:nvPr/>
        </p:nvSpPr>
        <p:spPr bwMode="auto">
          <a:xfrm>
            <a:off x="9809386" y="5760000"/>
            <a:ext cx="2116723" cy="553998"/>
          </a:xfrm>
          <a:prstGeom prst="rect">
            <a:avLst/>
          </a:prstGeom>
          <a:solidFill>
            <a:srgbClr val="0070C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Ripristino</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9" name="Rettangolo 8">
            <a:extLst>
              <a:ext uri="{FF2B5EF4-FFF2-40B4-BE49-F238E27FC236}">
                <a16:creationId xmlns:a16="http://schemas.microsoft.com/office/drawing/2014/main" id="{2E2176B0-2A98-4ED4-91B4-8B4F56DB6052}"/>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Sicurezza del trattamento (C83)</a:t>
            </a:r>
          </a:p>
        </p:txBody>
      </p:sp>
      <p:pic>
        <p:nvPicPr>
          <p:cNvPr id="10" name="Immagine 9"/>
          <p:cNvPicPr>
            <a:picLocks noChangeAspect="1"/>
          </p:cNvPicPr>
          <p:nvPr/>
        </p:nvPicPr>
        <p:blipFill>
          <a:blip r:embed="rId2"/>
          <a:stretch>
            <a:fillRect/>
          </a:stretch>
        </p:blipFill>
        <p:spPr>
          <a:xfrm>
            <a:off x="11484000" y="72000"/>
            <a:ext cx="665891" cy="731622"/>
          </a:xfrm>
          <a:prstGeom prst="rect">
            <a:avLst/>
          </a:prstGeom>
        </p:spPr>
      </p:pic>
    </p:spTree>
    <p:extLst>
      <p:ext uri="{BB962C8B-B14F-4D97-AF65-F5344CB8AC3E}">
        <p14:creationId xmlns:p14="http://schemas.microsoft.com/office/powerpoint/2010/main" val="2760669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21</a:t>
            </a:fld>
            <a:endParaRPr lang="it-IT"/>
          </a:p>
        </p:txBody>
      </p:sp>
      <p:sp>
        <p:nvSpPr>
          <p:cNvPr id="4" name="Titolo 1">
            <a:extLst>
              <a:ext uri="{FF2B5EF4-FFF2-40B4-BE49-F238E27FC236}">
                <a16:creationId xmlns:a16="http://schemas.microsoft.com/office/drawing/2014/main" id="{DC7CC79D-48BE-4FD0-929A-8D8CFF5214A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rgbClr val="00133A"/>
                </a:solidFill>
                <a:effectLst/>
                <a:uLnTx/>
                <a:uFillTx/>
                <a:latin typeface="Segoe UI Light"/>
                <a:ea typeface="+mj-ea"/>
                <a:cs typeface="+mj-cs"/>
              </a:rPr>
              <a:t>Articolo 32 Paragrafi 2,3,4</a:t>
            </a:r>
          </a:p>
        </p:txBody>
      </p:sp>
      <p:sp>
        <p:nvSpPr>
          <p:cNvPr id="5" name="Rettangolo 4">
            <a:extLst>
              <a:ext uri="{FF2B5EF4-FFF2-40B4-BE49-F238E27FC236}">
                <a16:creationId xmlns:a16="http://schemas.microsoft.com/office/drawing/2014/main" id="{28975495-85D7-4EC4-80F7-D2707340CB5C}"/>
              </a:ext>
            </a:extLst>
          </p:cNvPr>
          <p:cNvSpPr/>
          <p:nvPr/>
        </p:nvSpPr>
        <p:spPr>
          <a:xfrm>
            <a:off x="336000" y="1386439"/>
            <a:ext cx="11520000" cy="923330"/>
          </a:xfrm>
          <a:prstGeom prst="rect">
            <a:avLst/>
          </a:prstGeom>
          <a:solidFill>
            <a:schemeClr val="bg2"/>
          </a:solidFill>
        </p:spPr>
        <p:txBody>
          <a:bodyPr wrap="square">
            <a:spAutoFit/>
          </a:bodyPr>
          <a:lstStyle/>
          <a:p>
            <a:pPr marL="342900" indent="-342900" defTabSz="914400">
              <a:buFont typeface="+mj-lt"/>
              <a:buAutoNum type="arabicPeriod" startAt="2"/>
            </a:pPr>
            <a:r>
              <a:rPr lang="it-IT" b="1" dirty="0">
                <a:solidFill>
                  <a:srgbClr val="00133A"/>
                </a:solidFill>
                <a:latin typeface="Segoe UI Light"/>
              </a:rPr>
              <a:t>Nel </a:t>
            </a:r>
            <a:r>
              <a:rPr lang="it-IT" b="1" dirty="0">
                <a:solidFill>
                  <a:srgbClr val="00133A"/>
                </a:solidFill>
                <a:highlight>
                  <a:srgbClr val="FFFF00"/>
                </a:highlight>
                <a:latin typeface="Segoe UI Light"/>
                <a:cs typeface="Times New Roman" panose="02020603050405020304" pitchFamily="18" charset="0"/>
              </a:rPr>
              <a:t>valutare l'adeguato livello di sicurezza</a:t>
            </a:r>
            <a:r>
              <a:rPr lang="it-IT" dirty="0">
                <a:solidFill>
                  <a:srgbClr val="00133A"/>
                </a:solidFill>
                <a:latin typeface="Segoe UI Light"/>
              </a:rPr>
              <a:t>, </a:t>
            </a:r>
            <a:r>
              <a:rPr lang="it-IT" b="1" dirty="0">
                <a:solidFill>
                  <a:srgbClr val="00133A"/>
                </a:solidFill>
                <a:latin typeface="Segoe UI Light"/>
              </a:rPr>
              <a:t>si tiene conto</a:t>
            </a:r>
            <a:r>
              <a:rPr lang="it-IT" dirty="0">
                <a:solidFill>
                  <a:srgbClr val="00133A"/>
                </a:solidFill>
                <a:latin typeface="Segoe UI Light"/>
              </a:rPr>
              <a:t> in special modo dei </a:t>
            </a:r>
            <a:r>
              <a:rPr lang="it-IT" b="1" dirty="0">
                <a:solidFill>
                  <a:srgbClr val="00133A"/>
                </a:solidFill>
                <a:latin typeface="Segoe UI Light"/>
              </a:rPr>
              <a:t>rischi presentati dal trattamento</a:t>
            </a:r>
            <a:r>
              <a:rPr lang="it-IT" dirty="0">
                <a:solidFill>
                  <a:srgbClr val="00133A"/>
                </a:solidFill>
                <a:latin typeface="Segoe UI Light"/>
              </a:rPr>
              <a:t> che derivano in particolare dalla </a:t>
            </a:r>
            <a:r>
              <a:rPr lang="it-IT" b="1" dirty="0">
                <a:solidFill>
                  <a:srgbClr val="00133A"/>
                </a:solidFill>
                <a:latin typeface="Segoe UI Light"/>
              </a:rPr>
              <a:t>distruzione</a:t>
            </a:r>
            <a:r>
              <a:rPr lang="it-IT" dirty="0">
                <a:solidFill>
                  <a:srgbClr val="00133A"/>
                </a:solidFill>
                <a:latin typeface="Segoe UI Light"/>
              </a:rPr>
              <a:t>, dalla </a:t>
            </a:r>
            <a:r>
              <a:rPr lang="it-IT" b="1" dirty="0">
                <a:solidFill>
                  <a:srgbClr val="00133A"/>
                </a:solidFill>
                <a:latin typeface="Segoe UI Light"/>
              </a:rPr>
              <a:t>perdita</a:t>
            </a:r>
            <a:r>
              <a:rPr lang="it-IT" dirty="0">
                <a:solidFill>
                  <a:srgbClr val="00133A"/>
                </a:solidFill>
                <a:latin typeface="Segoe UI Light"/>
              </a:rPr>
              <a:t>, dalla </a:t>
            </a:r>
            <a:r>
              <a:rPr lang="it-IT" b="1" dirty="0">
                <a:solidFill>
                  <a:srgbClr val="00133A"/>
                </a:solidFill>
                <a:latin typeface="Segoe UI Light"/>
              </a:rPr>
              <a:t>modifica</a:t>
            </a:r>
            <a:r>
              <a:rPr lang="it-IT" dirty="0">
                <a:solidFill>
                  <a:srgbClr val="00133A"/>
                </a:solidFill>
                <a:latin typeface="Segoe UI Light"/>
              </a:rPr>
              <a:t>, dalla </a:t>
            </a:r>
            <a:r>
              <a:rPr lang="it-IT" b="1" dirty="0">
                <a:solidFill>
                  <a:srgbClr val="00133A"/>
                </a:solidFill>
                <a:latin typeface="Segoe UI Light"/>
              </a:rPr>
              <a:t>divulgazione non autorizzata</a:t>
            </a:r>
            <a:r>
              <a:rPr lang="it-IT" dirty="0">
                <a:solidFill>
                  <a:srgbClr val="00133A"/>
                </a:solidFill>
                <a:latin typeface="Segoe UI Light"/>
              </a:rPr>
              <a:t> o dall'</a:t>
            </a:r>
            <a:r>
              <a:rPr lang="it-IT" b="1" dirty="0">
                <a:solidFill>
                  <a:srgbClr val="00133A"/>
                </a:solidFill>
                <a:latin typeface="Segoe UI Light"/>
              </a:rPr>
              <a:t>accesso</a:t>
            </a:r>
            <a:r>
              <a:rPr lang="it-IT" dirty="0">
                <a:solidFill>
                  <a:srgbClr val="00133A"/>
                </a:solidFill>
                <a:latin typeface="Segoe UI Light"/>
              </a:rPr>
              <a:t>, in modo </a:t>
            </a:r>
            <a:r>
              <a:rPr lang="it-IT" b="1" dirty="0">
                <a:solidFill>
                  <a:srgbClr val="00133A"/>
                </a:solidFill>
                <a:latin typeface="Segoe UI Light"/>
              </a:rPr>
              <a:t>accidentale o illegale</a:t>
            </a:r>
            <a:r>
              <a:rPr lang="it-IT" dirty="0">
                <a:solidFill>
                  <a:srgbClr val="00133A"/>
                </a:solidFill>
                <a:latin typeface="Segoe UI Light"/>
              </a:rPr>
              <a:t>, a dati personali trasmessi, conservati o comunque trattati.</a:t>
            </a:r>
          </a:p>
        </p:txBody>
      </p:sp>
      <p:sp>
        <p:nvSpPr>
          <p:cNvPr id="6" name="Rettangolo 5">
            <a:extLst>
              <a:ext uri="{FF2B5EF4-FFF2-40B4-BE49-F238E27FC236}">
                <a16:creationId xmlns:a16="http://schemas.microsoft.com/office/drawing/2014/main" id="{83AA5B91-8E9C-4870-AA7C-2DB2A14C2DFA}"/>
              </a:ext>
            </a:extLst>
          </p:cNvPr>
          <p:cNvSpPr/>
          <p:nvPr/>
        </p:nvSpPr>
        <p:spPr>
          <a:xfrm>
            <a:off x="336000" y="2309769"/>
            <a:ext cx="11520000" cy="923330"/>
          </a:xfrm>
          <a:prstGeom prst="rect">
            <a:avLst/>
          </a:prstGeom>
          <a:solidFill>
            <a:schemeClr val="bg2"/>
          </a:solidFill>
        </p:spPr>
        <p:txBody>
          <a:bodyPr wrap="square">
            <a:spAutoFit/>
          </a:bodyPr>
          <a:lstStyle/>
          <a:p>
            <a:pPr marL="342900" indent="-342900" defTabSz="914400">
              <a:buFont typeface="+mj-lt"/>
              <a:buAutoNum type="arabicPeriod" startAt="3"/>
            </a:pPr>
            <a:r>
              <a:rPr lang="it-IT" dirty="0">
                <a:solidFill>
                  <a:srgbClr val="00133A"/>
                </a:solidFill>
                <a:latin typeface="Segoe UI Light"/>
              </a:rPr>
              <a:t>L'</a:t>
            </a:r>
            <a:r>
              <a:rPr lang="it-IT" b="1" dirty="0">
                <a:solidFill>
                  <a:srgbClr val="00133A"/>
                </a:solidFill>
                <a:latin typeface="Segoe UI Light"/>
              </a:rPr>
              <a:t>adesione a un codice di condotta</a:t>
            </a:r>
            <a:r>
              <a:rPr lang="it-IT" dirty="0">
                <a:solidFill>
                  <a:srgbClr val="00133A"/>
                </a:solidFill>
                <a:latin typeface="Segoe UI Light"/>
              </a:rPr>
              <a:t> approvato di cui all'articolo 40 o a un </a:t>
            </a:r>
            <a:r>
              <a:rPr lang="it-IT" b="1" dirty="0">
                <a:solidFill>
                  <a:srgbClr val="00133A"/>
                </a:solidFill>
                <a:latin typeface="Segoe UI Light"/>
              </a:rPr>
              <a:t>meccanismo di certificazione approvato</a:t>
            </a:r>
            <a:r>
              <a:rPr lang="it-IT" dirty="0">
                <a:solidFill>
                  <a:srgbClr val="00133A"/>
                </a:solidFill>
                <a:latin typeface="Segoe UI Light"/>
              </a:rPr>
              <a:t> di cui all'articolo 42 può essere utilizzata come </a:t>
            </a:r>
            <a:r>
              <a:rPr lang="it-IT" b="1" dirty="0">
                <a:solidFill>
                  <a:srgbClr val="00133A"/>
                </a:solidFill>
                <a:latin typeface="Segoe UI Light"/>
              </a:rPr>
              <a:t>elemento per dimostrare la conformità ai requisiti di cui al paragrafo 1</a:t>
            </a:r>
            <a:r>
              <a:rPr lang="it-IT" dirty="0">
                <a:solidFill>
                  <a:srgbClr val="00133A"/>
                </a:solidFill>
                <a:latin typeface="Segoe UI Light"/>
              </a:rPr>
              <a:t> del presente articolo.</a:t>
            </a:r>
          </a:p>
        </p:txBody>
      </p:sp>
      <p:sp>
        <p:nvSpPr>
          <p:cNvPr id="7" name="Rettangolo 6">
            <a:extLst>
              <a:ext uri="{FF2B5EF4-FFF2-40B4-BE49-F238E27FC236}">
                <a16:creationId xmlns:a16="http://schemas.microsoft.com/office/drawing/2014/main" id="{EBA7C20D-B821-451C-9358-6A12104E0310}"/>
              </a:ext>
            </a:extLst>
          </p:cNvPr>
          <p:cNvSpPr/>
          <p:nvPr/>
        </p:nvSpPr>
        <p:spPr>
          <a:xfrm>
            <a:off x="335997" y="3233099"/>
            <a:ext cx="11520000" cy="923330"/>
          </a:xfrm>
          <a:prstGeom prst="rect">
            <a:avLst/>
          </a:prstGeom>
          <a:solidFill>
            <a:schemeClr val="bg2"/>
          </a:solidFill>
        </p:spPr>
        <p:txBody>
          <a:bodyPr wrap="square">
            <a:spAutoFit/>
          </a:bodyPr>
          <a:lstStyle/>
          <a:p>
            <a:pPr marL="342900" indent="-342900" defTabSz="914400">
              <a:buFont typeface="+mj-lt"/>
              <a:buAutoNum type="arabicPeriod" startAt="4"/>
            </a:pPr>
            <a:r>
              <a:rPr lang="it-IT" b="1" dirty="0">
                <a:solidFill>
                  <a:srgbClr val="00133A"/>
                </a:solidFill>
                <a:highlight>
                  <a:srgbClr val="FFFF00"/>
                </a:highlight>
                <a:latin typeface="Segoe UI Light"/>
                <a:cs typeface="Times New Roman" panose="02020603050405020304" pitchFamily="18" charset="0"/>
              </a:rPr>
              <a:t>Il titolare del trattamento e il responsabile del trattamento fanno sì che chiunque agisca sotto la loro autorità e abbia accesso a dati personali non tratti tali dati se non è istruito</a:t>
            </a:r>
            <a:r>
              <a:rPr lang="it-IT" dirty="0">
                <a:solidFill>
                  <a:srgbClr val="00133A"/>
                </a:solidFill>
                <a:latin typeface="Segoe UI Light"/>
              </a:rPr>
              <a:t> in tal senso dal titolare del trattamento, salvo che lo richieda il diritto dell'Unione o degli Stati membri.</a:t>
            </a:r>
          </a:p>
        </p:txBody>
      </p:sp>
      <p:sp>
        <p:nvSpPr>
          <p:cNvPr id="8" name="Rectangle 4">
            <a:extLst>
              <a:ext uri="{FF2B5EF4-FFF2-40B4-BE49-F238E27FC236}">
                <a16:creationId xmlns:a16="http://schemas.microsoft.com/office/drawing/2014/main" id="{C793DCA0-3F81-4F4E-B08E-6CB7B979B0D4}"/>
              </a:ext>
            </a:extLst>
          </p:cNvPr>
          <p:cNvSpPr/>
          <p:nvPr/>
        </p:nvSpPr>
        <p:spPr bwMode="auto">
          <a:xfrm>
            <a:off x="335997" y="5760000"/>
            <a:ext cx="5724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Valutazione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sicurezza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9" name="Rectangle 4">
            <a:extLst>
              <a:ext uri="{FF2B5EF4-FFF2-40B4-BE49-F238E27FC236}">
                <a16:creationId xmlns:a16="http://schemas.microsoft.com/office/drawing/2014/main" id="{1370F05B-41CE-4089-A51D-EE9FB57F3F27}"/>
              </a:ext>
            </a:extLst>
          </p:cNvPr>
          <p:cNvSpPr/>
          <p:nvPr/>
        </p:nvSpPr>
        <p:spPr bwMode="auto">
          <a:xfrm>
            <a:off x="6132005" y="5760000"/>
            <a:ext cx="5724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Istruzione</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0" name="Rettangolo 9">
            <a:extLst>
              <a:ext uri="{FF2B5EF4-FFF2-40B4-BE49-F238E27FC236}">
                <a16:creationId xmlns:a16="http://schemas.microsoft.com/office/drawing/2014/main" id="{933526F9-565E-44AC-9AB3-EA7AEA5107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Sicurezza del trattamento (C83)</a:t>
            </a:r>
          </a:p>
        </p:txBody>
      </p:sp>
      <p:pic>
        <p:nvPicPr>
          <p:cNvPr id="11" name="Immagine 10"/>
          <p:cNvPicPr>
            <a:picLocks noChangeAspect="1"/>
          </p:cNvPicPr>
          <p:nvPr/>
        </p:nvPicPr>
        <p:blipFill>
          <a:blip r:embed="rId2"/>
          <a:stretch>
            <a:fillRect/>
          </a:stretch>
        </p:blipFill>
        <p:spPr>
          <a:xfrm>
            <a:off x="11484000" y="72000"/>
            <a:ext cx="665891" cy="731622"/>
          </a:xfrm>
          <a:prstGeom prst="rect">
            <a:avLst/>
          </a:prstGeom>
        </p:spPr>
      </p:pic>
    </p:spTree>
    <p:extLst>
      <p:ext uri="{BB962C8B-B14F-4D97-AF65-F5344CB8AC3E}">
        <p14:creationId xmlns:p14="http://schemas.microsoft.com/office/powerpoint/2010/main" val="2322099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22</a:t>
            </a:fld>
            <a:endParaRPr lang="it-IT"/>
          </a:p>
        </p:txBody>
      </p:sp>
      <p:sp>
        <p:nvSpPr>
          <p:cNvPr id="4" name="Titolo 1"/>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rgbClr val="00133A"/>
                </a:solidFill>
                <a:effectLst/>
                <a:uLnTx/>
                <a:uFillTx/>
                <a:latin typeface="Segoe UI Light"/>
                <a:ea typeface="+mj-ea"/>
                <a:cs typeface="+mj-cs"/>
              </a:rPr>
              <a:t>Articolo 33 Paragrafi 1, 2</a:t>
            </a:r>
            <a:endParaRPr kumimoji="0" lang="it-IT" sz="4400" b="1" i="0" u="none" strike="noStrike" kern="1200" cap="none" spc="0" normalizeH="0" baseline="0" noProof="0" dirty="0">
              <a:ln>
                <a:noFill/>
              </a:ln>
              <a:solidFill>
                <a:srgbClr val="00133A"/>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933526F9-565E-44AC-9AB3-EA7AEA5107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Notifica di una violazione dei dati personali all'autorità di controllo (C85, C87, C88)</a:t>
            </a:r>
          </a:p>
        </p:txBody>
      </p:sp>
      <p:sp>
        <p:nvSpPr>
          <p:cNvPr id="6" name="Rettangolo 5"/>
          <p:cNvSpPr/>
          <p:nvPr/>
        </p:nvSpPr>
        <p:spPr>
          <a:xfrm>
            <a:off x="336000" y="1229673"/>
            <a:ext cx="11520000" cy="2031325"/>
          </a:xfrm>
          <a:prstGeom prst="rect">
            <a:avLst/>
          </a:prstGeom>
          <a:solidFill>
            <a:schemeClr val="bg2"/>
          </a:solidFill>
        </p:spPr>
        <p:txBody>
          <a:bodyPr wrap="square">
            <a:spAutoFit/>
          </a:bodyPr>
          <a:lstStyle/>
          <a:p>
            <a:pPr marL="342900" indent="-342900" defTabSz="914400">
              <a:buFont typeface="+mj-lt"/>
              <a:buAutoNum type="arabicPeriod"/>
            </a:pPr>
            <a:r>
              <a:rPr lang="it-IT" b="1" dirty="0">
                <a:solidFill>
                  <a:srgbClr val="00133A"/>
                </a:solidFill>
                <a:highlight>
                  <a:srgbClr val="FFFF00"/>
                </a:highlight>
                <a:latin typeface="Segoe UI Light"/>
                <a:cs typeface="Times New Roman" panose="02020603050405020304" pitchFamily="18" charset="0"/>
              </a:rPr>
              <a:t>In caso di violazione dei dati personali, il titolare del trattamento notifica la violazione all'autorità di controllo competente</a:t>
            </a:r>
            <a:r>
              <a:rPr lang="it-IT" dirty="0">
                <a:solidFill>
                  <a:srgbClr val="00133A"/>
                </a:solidFill>
                <a:latin typeface="Segoe UI Light"/>
              </a:rPr>
              <a:t> a norma dell'articolo 55 </a:t>
            </a:r>
            <a:r>
              <a:rPr lang="it-IT" b="1" dirty="0">
                <a:solidFill>
                  <a:srgbClr val="00133A"/>
                </a:solidFill>
                <a:highlight>
                  <a:srgbClr val="FFFF00"/>
                </a:highlight>
                <a:latin typeface="Segoe UI Light"/>
                <a:cs typeface="Times New Roman" panose="02020603050405020304" pitchFamily="18" charset="0"/>
              </a:rPr>
              <a:t>senza ingiustificato ritardo e, ove possibile, entro 72 ore</a:t>
            </a:r>
            <a:r>
              <a:rPr lang="it-IT" b="1" dirty="0">
                <a:solidFill>
                  <a:srgbClr val="00133A"/>
                </a:solidFill>
                <a:latin typeface="Segoe UI Light"/>
              </a:rPr>
              <a:t> dal momento in cui ne è venuto a conoscenza</a:t>
            </a:r>
            <a:r>
              <a:rPr lang="it-IT" dirty="0">
                <a:solidFill>
                  <a:srgbClr val="00133A"/>
                </a:solidFill>
                <a:latin typeface="Segoe UI Light"/>
              </a:rPr>
              <a:t>, a meno che sia improbabile che la violazione dei dati personali presenti un rischio per i diritti e le libertà delle persone fisiche. Qualora la notifica all'autorità di controllo non sia effettuata entro 72 ore, è corredata dei motivi del ritardo.</a:t>
            </a:r>
          </a:p>
          <a:p>
            <a:pPr marL="342900" indent="-342900" defTabSz="914400">
              <a:buFont typeface="+mj-lt"/>
              <a:buAutoNum type="arabicPeriod"/>
            </a:pPr>
            <a:r>
              <a:rPr lang="it-IT" b="1" dirty="0">
                <a:solidFill>
                  <a:srgbClr val="00133A"/>
                </a:solidFill>
                <a:latin typeface="Segoe UI Light"/>
              </a:rPr>
              <a:t>Il responsabile del trattamento informa il titolare del trattamento senza ingiustificato ritardo dopo essere venuto a conoscenza della violazione</a:t>
            </a:r>
            <a:r>
              <a:rPr lang="it-IT" dirty="0">
                <a:solidFill>
                  <a:srgbClr val="00133A"/>
                </a:solidFill>
                <a:latin typeface="Segoe UI Light"/>
              </a:rPr>
              <a:t>.</a:t>
            </a:r>
          </a:p>
        </p:txBody>
      </p:sp>
      <p:pic>
        <p:nvPicPr>
          <p:cNvPr id="7" name="Immagine 6"/>
          <p:cNvPicPr>
            <a:picLocks noChangeAspect="1"/>
          </p:cNvPicPr>
          <p:nvPr/>
        </p:nvPicPr>
        <p:blipFill>
          <a:blip r:embed="rId2"/>
          <a:stretch>
            <a:fillRect/>
          </a:stretch>
        </p:blipFill>
        <p:spPr>
          <a:xfrm>
            <a:off x="11484000" y="72000"/>
            <a:ext cx="665891" cy="731622"/>
          </a:xfrm>
          <a:prstGeom prst="rect">
            <a:avLst/>
          </a:prstGeom>
        </p:spPr>
      </p:pic>
      <p:sp>
        <p:nvSpPr>
          <p:cNvPr id="8" name="Rectangle 4">
            <a:extLst>
              <a:ext uri="{FF2B5EF4-FFF2-40B4-BE49-F238E27FC236}">
                <a16:creationId xmlns:a16="http://schemas.microsoft.com/office/drawing/2014/main" id="{99ACC1B3-6F88-4784-995B-3B059E8DB159}"/>
              </a:ext>
            </a:extLst>
          </p:cNvPr>
          <p:cNvSpPr/>
          <p:nvPr/>
        </p:nvSpPr>
        <p:spPr bwMode="auto">
          <a:xfrm>
            <a:off x="336000" y="5760000"/>
            <a:ext cx="5724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Monitoraggio</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9" name="Rectangle 4">
            <a:extLst>
              <a:ext uri="{FF2B5EF4-FFF2-40B4-BE49-F238E27FC236}">
                <a16:creationId xmlns:a16="http://schemas.microsoft.com/office/drawing/2014/main" id="{99F78867-5956-4C11-9240-E63D98E0F68A}"/>
              </a:ext>
            </a:extLst>
          </p:cNvPr>
          <p:cNvSpPr/>
          <p:nvPr/>
        </p:nvSpPr>
        <p:spPr bwMode="auto">
          <a:xfrm>
            <a:off x="6133907" y="5760000"/>
            <a:ext cx="5724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Rilevamento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Correlazione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e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Analisi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447589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23</a:t>
            </a:fld>
            <a:endParaRPr lang="it-IT"/>
          </a:p>
        </p:txBody>
      </p:sp>
      <p:sp>
        <p:nvSpPr>
          <p:cNvPr id="4" name="Titolo 1"/>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rgbClr val="00133A"/>
                </a:solidFill>
                <a:effectLst/>
                <a:uLnTx/>
                <a:uFillTx/>
                <a:latin typeface="Segoe UI Light"/>
                <a:ea typeface="+mj-ea"/>
                <a:cs typeface="+mj-cs"/>
              </a:rPr>
              <a:t>Articolo 33 Paragrafi 3, 4, 5</a:t>
            </a:r>
            <a:endParaRPr kumimoji="0" lang="it-IT" sz="4400" b="1" i="0" u="none" strike="noStrike" kern="1200" cap="none" spc="0" normalizeH="0" baseline="0" noProof="0" dirty="0">
              <a:ln>
                <a:noFill/>
              </a:ln>
              <a:solidFill>
                <a:srgbClr val="00133A"/>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933526F9-565E-44AC-9AB3-EA7AEA5107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Notifica di una violazione dei dati personali all'autorità di controllo (C85, C87, C88)</a:t>
            </a:r>
          </a:p>
        </p:txBody>
      </p:sp>
      <p:sp>
        <p:nvSpPr>
          <p:cNvPr id="6" name="Rettangolo 5"/>
          <p:cNvSpPr/>
          <p:nvPr/>
        </p:nvSpPr>
        <p:spPr>
          <a:xfrm>
            <a:off x="336000" y="1225795"/>
            <a:ext cx="11520000" cy="369332"/>
          </a:xfrm>
          <a:prstGeom prst="rect">
            <a:avLst/>
          </a:prstGeom>
          <a:solidFill>
            <a:schemeClr val="bg2"/>
          </a:solidFill>
        </p:spPr>
        <p:txBody>
          <a:bodyPr wrap="square">
            <a:spAutoFit/>
          </a:bodyPr>
          <a:lstStyle/>
          <a:p>
            <a:pPr marL="342900" indent="-342900" defTabSz="914400">
              <a:buFont typeface="+mj-lt"/>
              <a:buAutoNum type="arabicPeriod" startAt="3"/>
            </a:pPr>
            <a:r>
              <a:rPr lang="it-IT" b="1" dirty="0">
                <a:solidFill>
                  <a:srgbClr val="00133A"/>
                </a:solidFill>
                <a:latin typeface="Segoe UI Light"/>
              </a:rPr>
              <a:t>La notifica</a:t>
            </a:r>
            <a:r>
              <a:rPr lang="it-IT" dirty="0">
                <a:solidFill>
                  <a:srgbClr val="00133A"/>
                </a:solidFill>
                <a:latin typeface="Segoe UI Light"/>
              </a:rPr>
              <a:t> di cui al paragrafo 1 </a:t>
            </a:r>
            <a:r>
              <a:rPr lang="it-IT" b="1" dirty="0">
                <a:solidFill>
                  <a:srgbClr val="00133A"/>
                </a:solidFill>
                <a:latin typeface="Segoe UI Light"/>
              </a:rPr>
              <a:t>deve almeno</a:t>
            </a:r>
            <a:r>
              <a:rPr lang="it-IT" dirty="0">
                <a:solidFill>
                  <a:srgbClr val="00133A"/>
                </a:solidFill>
                <a:latin typeface="Segoe UI Light"/>
              </a:rPr>
              <a:t>:</a:t>
            </a:r>
          </a:p>
        </p:txBody>
      </p:sp>
      <p:sp>
        <p:nvSpPr>
          <p:cNvPr id="7" name="Rettangolo 6"/>
          <p:cNvSpPr/>
          <p:nvPr/>
        </p:nvSpPr>
        <p:spPr>
          <a:xfrm>
            <a:off x="336000" y="1595127"/>
            <a:ext cx="11520000" cy="2308324"/>
          </a:xfrm>
          <a:prstGeom prst="rect">
            <a:avLst/>
          </a:prstGeom>
          <a:solidFill>
            <a:schemeClr val="bg2"/>
          </a:solidFill>
        </p:spPr>
        <p:txBody>
          <a:bodyPr wrap="square">
            <a:spAutoFit/>
          </a:bodyPr>
          <a:lstStyle/>
          <a:p>
            <a:pPr marL="800100" lvl="1" indent="-342900" defTabSz="914400">
              <a:buFont typeface="+mj-lt"/>
              <a:buAutoNum type="alphaLcParenR"/>
            </a:pPr>
            <a:r>
              <a:rPr lang="it-IT" b="1" dirty="0">
                <a:solidFill>
                  <a:srgbClr val="00133A"/>
                </a:solidFill>
                <a:highlight>
                  <a:srgbClr val="FFFF00"/>
                </a:highlight>
                <a:latin typeface="Segoe UI Light"/>
                <a:cs typeface="Times New Roman" panose="02020603050405020304" pitchFamily="18" charset="0"/>
              </a:rPr>
              <a:t>descrivere la natura della violazione</a:t>
            </a:r>
            <a:r>
              <a:rPr lang="it-IT" dirty="0">
                <a:solidFill>
                  <a:srgbClr val="00133A"/>
                </a:solidFill>
                <a:latin typeface="Segoe UI Light"/>
              </a:rPr>
              <a:t> dei dati personali compresi, ove possibile, le categorie e il </a:t>
            </a:r>
            <a:r>
              <a:rPr lang="it-IT" b="1" dirty="0">
                <a:solidFill>
                  <a:srgbClr val="00133A"/>
                </a:solidFill>
                <a:highlight>
                  <a:srgbClr val="FFFF00"/>
                </a:highlight>
                <a:latin typeface="Segoe UI Light"/>
                <a:cs typeface="Times New Roman" panose="02020603050405020304" pitchFamily="18" charset="0"/>
              </a:rPr>
              <a:t>numero approssimativo di interessati</a:t>
            </a:r>
            <a:r>
              <a:rPr lang="it-IT" dirty="0">
                <a:solidFill>
                  <a:srgbClr val="00133A"/>
                </a:solidFill>
                <a:latin typeface="Segoe UI Light"/>
              </a:rPr>
              <a:t> in questione nonché le </a:t>
            </a:r>
            <a:r>
              <a:rPr lang="it-IT" b="1" dirty="0">
                <a:solidFill>
                  <a:srgbClr val="00133A"/>
                </a:solidFill>
                <a:highlight>
                  <a:srgbClr val="FFFF00"/>
                </a:highlight>
                <a:latin typeface="Segoe UI Light"/>
                <a:cs typeface="Times New Roman" panose="02020603050405020304" pitchFamily="18" charset="0"/>
              </a:rPr>
              <a:t>categorie e il numero approssimativo di registrazioni dei dati personali</a:t>
            </a:r>
            <a:r>
              <a:rPr lang="it-IT" dirty="0">
                <a:solidFill>
                  <a:srgbClr val="00133A"/>
                </a:solidFill>
                <a:latin typeface="Segoe UI Light"/>
              </a:rPr>
              <a:t> in questione;</a:t>
            </a:r>
          </a:p>
          <a:p>
            <a:pPr marL="800100" lvl="1" indent="-342900" defTabSz="914400">
              <a:buFont typeface="+mj-lt"/>
              <a:buAutoNum type="alphaLcParenR"/>
            </a:pPr>
            <a:r>
              <a:rPr lang="it-IT" b="1" dirty="0">
                <a:solidFill>
                  <a:srgbClr val="00133A"/>
                </a:solidFill>
                <a:latin typeface="Segoe UI Light"/>
              </a:rPr>
              <a:t>comunicare il nome e i dati di contatto del responsabile della protezione dei dati o di altro punto di contatto presso cui ottenere più informazioni</a:t>
            </a:r>
            <a:r>
              <a:rPr lang="it-IT" dirty="0">
                <a:solidFill>
                  <a:srgbClr val="00133A"/>
                </a:solidFill>
                <a:latin typeface="Segoe UI Light"/>
              </a:rPr>
              <a:t>;</a:t>
            </a:r>
          </a:p>
          <a:p>
            <a:pPr marL="800100" lvl="1" indent="-342900" defTabSz="914400">
              <a:buFont typeface="+mj-lt"/>
              <a:buAutoNum type="alphaLcParenR"/>
            </a:pPr>
            <a:r>
              <a:rPr lang="it-IT" b="1" dirty="0">
                <a:solidFill>
                  <a:srgbClr val="00133A"/>
                </a:solidFill>
                <a:highlight>
                  <a:srgbClr val="FFFF00"/>
                </a:highlight>
                <a:latin typeface="Segoe UI Light"/>
                <a:cs typeface="Times New Roman" panose="02020603050405020304" pitchFamily="18" charset="0"/>
              </a:rPr>
              <a:t>descrivere le probabili conseguenze della violazione dei dati personali</a:t>
            </a:r>
            <a:r>
              <a:rPr lang="it-IT" dirty="0">
                <a:solidFill>
                  <a:srgbClr val="00133A"/>
                </a:solidFill>
                <a:latin typeface="Segoe UI Light"/>
              </a:rPr>
              <a:t>;</a:t>
            </a:r>
          </a:p>
          <a:p>
            <a:pPr marL="800100" lvl="1" indent="-342900" defTabSz="914400">
              <a:buFont typeface="+mj-lt"/>
              <a:buAutoNum type="alphaLcParenR"/>
            </a:pPr>
            <a:r>
              <a:rPr lang="it-IT" b="1" dirty="0">
                <a:solidFill>
                  <a:srgbClr val="00133A"/>
                </a:solidFill>
                <a:highlight>
                  <a:srgbClr val="FFFF00"/>
                </a:highlight>
                <a:latin typeface="Segoe UI Light"/>
                <a:cs typeface="Times New Roman" panose="02020603050405020304" pitchFamily="18" charset="0"/>
              </a:rPr>
              <a:t>descrivere le misure adottate o di cui si propone l'adozione da parte del titolare del trattamento per porre rimedio</a:t>
            </a:r>
            <a:r>
              <a:rPr lang="it-IT" dirty="0">
                <a:solidFill>
                  <a:srgbClr val="00133A"/>
                </a:solidFill>
                <a:latin typeface="Segoe UI Light"/>
              </a:rPr>
              <a:t> alla violazione dei dati personali e anche, se del caso, per attenuarne i possibili effetti negativi.</a:t>
            </a:r>
          </a:p>
        </p:txBody>
      </p:sp>
      <p:sp>
        <p:nvSpPr>
          <p:cNvPr id="8" name="Rettangolo 7"/>
          <p:cNvSpPr/>
          <p:nvPr/>
        </p:nvSpPr>
        <p:spPr>
          <a:xfrm>
            <a:off x="336000" y="3903451"/>
            <a:ext cx="11520000" cy="1477328"/>
          </a:xfrm>
          <a:prstGeom prst="rect">
            <a:avLst/>
          </a:prstGeom>
          <a:solidFill>
            <a:schemeClr val="bg2"/>
          </a:solidFill>
        </p:spPr>
        <p:txBody>
          <a:bodyPr wrap="square">
            <a:spAutoFit/>
          </a:bodyPr>
          <a:lstStyle/>
          <a:p>
            <a:pPr marL="342900" indent="-342900" defTabSz="914400">
              <a:buFont typeface="+mj-lt"/>
              <a:buAutoNum type="arabicPeriod" startAt="4"/>
            </a:pPr>
            <a:r>
              <a:rPr lang="it-IT" dirty="0">
                <a:solidFill>
                  <a:srgbClr val="00133A"/>
                </a:solidFill>
                <a:latin typeface="Segoe UI Light"/>
              </a:rPr>
              <a:t>Qualora e nella misura in cui non sia possibile fornire le informazioni contestualmente, le informazioni possono essere fornite in fasi successive senza ulteriore ingiustificato ritardo.</a:t>
            </a:r>
          </a:p>
          <a:p>
            <a:pPr marL="342900" indent="-342900" defTabSz="914400">
              <a:buFont typeface="+mj-lt"/>
              <a:buAutoNum type="arabicPeriod" startAt="4"/>
            </a:pPr>
            <a:r>
              <a:rPr lang="it-IT" dirty="0">
                <a:solidFill>
                  <a:srgbClr val="00133A"/>
                </a:solidFill>
                <a:latin typeface="Segoe UI Light"/>
              </a:rPr>
              <a:t>Il titolare del trattamento documenta qualsiasi violazione dei dati personali, comprese le circostanze a essa relative, le sue conseguenze e i provvedimenti adottati per porvi rimedio. Tale documentazione consente all'autorità di controllo di verificare il rispetto del presente articolo.</a:t>
            </a:r>
          </a:p>
        </p:txBody>
      </p:sp>
      <p:pic>
        <p:nvPicPr>
          <p:cNvPr id="9" name="Immagine 8"/>
          <p:cNvPicPr>
            <a:picLocks noChangeAspect="1"/>
          </p:cNvPicPr>
          <p:nvPr/>
        </p:nvPicPr>
        <p:blipFill>
          <a:blip r:embed="rId2"/>
          <a:stretch>
            <a:fillRect/>
          </a:stretch>
        </p:blipFill>
        <p:spPr>
          <a:xfrm>
            <a:off x="11484000" y="72000"/>
            <a:ext cx="665891" cy="731622"/>
          </a:xfrm>
          <a:prstGeom prst="rect">
            <a:avLst/>
          </a:prstGeom>
        </p:spPr>
      </p:pic>
      <p:sp>
        <p:nvSpPr>
          <p:cNvPr id="10" name="Rectangle 4">
            <a:extLst>
              <a:ext uri="{FF2B5EF4-FFF2-40B4-BE49-F238E27FC236}">
                <a16:creationId xmlns:a16="http://schemas.microsoft.com/office/drawing/2014/main" id="{05C8A18C-DE2F-4B1D-A110-A7A4D2BEB4F6}"/>
              </a:ext>
            </a:extLst>
          </p:cNvPr>
          <p:cNvSpPr/>
          <p:nvPr/>
        </p:nvSpPr>
        <p:spPr bwMode="auto">
          <a:xfrm>
            <a:off x="336000" y="5760000"/>
            <a:ext cx="5724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Incident Report</a:t>
            </a:r>
          </a:p>
        </p:txBody>
      </p:sp>
      <p:sp>
        <p:nvSpPr>
          <p:cNvPr id="11" name="Rectangle 4">
            <a:extLst>
              <a:ext uri="{FF2B5EF4-FFF2-40B4-BE49-F238E27FC236}">
                <a16:creationId xmlns:a16="http://schemas.microsoft.com/office/drawing/2014/main" id="{D015FAD5-3037-4B53-A722-9EC6AEE8BB49}"/>
              </a:ext>
            </a:extLst>
          </p:cNvPr>
          <p:cNvSpPr/>
          <p:nvPr/>
        </p:nvSpPr>
        <p:spPr bwMode="auto">
          <a:xfrm>
            <a:off x="6133907" y="5760000"/>
            <a:ext cx="5724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Post-Incident Activity</a:t>
            </a:r>
          </a:p>
        </p:txBody>
      </p:sp>
    </p:spTree>
    <p:extLst>
      <p:ext uri="{BB962C8B-B14F-4D97-AF65-F5344CB8AC3E}">
        <p14:creationId xmlns:p14="http://schemas.microsoft.com/office/powerpoint/2010/main" val="72680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24</a:t>
            </a:fld>
            <a:endParaRPr lang="it-IT"/>
          </a:p>
        </p:txBody>
      </p:sp>
      <p:sp>
        <p:nvSpPr>
          <p:cNvPr id="4" name="Titolo 1"/>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rgbClr val="00133A"/>
                </a:solidFill>
                <a:effectLst/>
                <a:uLnTx/>
                <a:uFillTx/>
                <a:latin typeface="Segoe UI Light"/>
                <a:ea typeface="+mj-ea"/>
                <a:cs typeface="+mj-cs"/>
              </a:rPr>
              <a:t>Articolo 34</a:t>
            </a:r>
            <a:endParaRPr kumimoji="0" lang="it-IT" sz="4400" b="1" i="0" u="none" strike="noStrike" kern="1200" cap="none" spc="0" normalizeH="0" baseline="0" noProof="0" dirty="0">
              <a:ln>
                <a:noFill/>
              </a:ln>
              <a:solidFill>
                <a:srgbClr val="00133A"/>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933526F9-565E-44AC-9AB3-EA7AEA5107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Comunicazione di una violazione dei dati personali all'interessato (C86-C88)</a:t>
            </a:r>
          </a:p>
        </p:txBody>
      </p:sp>
      <p:sp>
        <p:nvSpPr>
          <p:cNvPr id="6" name="Rettangolo 5"/>
          <p:cNvSpPr/>
          <p:nvPr/>
        </p:nvSpPr>
        <p:spPr>
          <a:xfrm>
            <a:off x="336000" y="1229673"/>
            <a:ext cx="11520000" cy="1754326"/>
          </a:xfrm>
          <a:prstGeom prst="rect">
            <a:avLst/>
          </a:prstGeom>
          <a:solidFill>
            <a:schemeClr val="bg2"/>
          </a:solidFill>
        </p:spPr>
        <p:txBody>
          <a:bodyPr wrap="square">
            <a:spAutoFit/>
          </a:bodyPr>
          <a:lstStyle/>
          <a:p>
            <a:pPr marL="342900" indent="-342900" defTabSz="914400">
              <a:buFont typeface="+mj-lt"/>
              <a:buAutoNum type="arabicPeriod"/>
            </a:pPr>
            <a:r>
              <a:rPr lang="it-IT" b="1" dirty="0">
                <a:solidFill>
                  <a:srgbClr val="00133A"/>
                </a:solidFill>
                <a:highlight>
                  <a:srgbClr val="FFFF00"/>
                </a:highlight>
                <a:latin typeface="Segoe UI Light"/>
                <a:cs typeface="Times New Roman" panose="02020603050405020304" pitchFamily="18" charset="0"/>
              </a:rPr>
              <a:t>Quando la violazione dei dati personali è suscettibile di presentare un rischio elevato per i diritti e le libertà delle persone fisiche, il titolare del trattamento comunica la violazione all'interessato senza ingiustificato ritardo</a:t>
            </a:r>
            <a:r>
              <a:rPr lang="it-IT" dirty="0">
                <a:solidFill>
                  <a:srgbClr val="00133A"/>
                </a:solidFill>
                <a:latin typeface="Segoe UI Light"/>
              </a:rPr>
              <a:t>.</a:t>
            </a:r>
          </a:p>
          <a:p>
            <a:pPr marL="342900" indent="-342900" defTabSz="914400">
              <a:buFont typeface="+mj-lt"/>
              <a:buAutoNum type="arabicPeriod"/>
            </a:pPr>
            <a:r>
              <a:rPr lang="it-IT" dirty="0">
                <a:solidFill>
                  <a:srgbClr val="00133A"/>
                </a:solidFill>
                <a:latin typeface="Segoe UI Light"/>
              </a:rPr>
              <a:t>La comunicazione all'interessato di cui al paragrafo 1 del presente articolo descrive con un linguaggio semplice e chiaro la natura della violazione dei dati personali e contiene almeno le informazioni e le misure di cui all'articolo 33, paragrafo 3, lettere b), c) e d).</a:t>
            </a:r>
          </a:p>
          <a:p>
            <a:pPr marL="342900" indent="-342900" defTabSz="914400">
              <a:buFont typeface="+mj-lt"/>
              <a:buAutoNum type="arabicPeriod"/>
            </a:pPr>
            <a:r>
              <a:rPr lang="it-IT" b="1" dirty="0">
                <a:solidFill>
                  <a:srgbClr val="00133A"/>
                </a:solidFill>
                <a:highlight>
                  <a:srgbClr val="FFFF00"/>
                </a:highlight>
                <a:latin typeface="Segoe UI Light"/>
                <a:cs typeface="Times New Roman" panose="02020603050405020304" pitchFamily="18" charset="0"/>
              </a:rPr>
              <a:t>Non è richiesta la comunicazione all'interessato</a:t>
            </a:r>
            <a:r>
              <a:rPr lang="it-IT" dirty="0">
                <a:solidFill>
                  <a:srgbClr val="00133A"/>
                </a:solidFill>
                <a:latin typeface="Segoe UI Light"/>
              </a:rPr>
              <a:t> di cui al paragrafo 1 se è soddisfatta una delle seguenti condizioni:</a:t>
            </a:r>
          </a:p>
        </p:txBody>
      </p:sp>
      <p:sp>
        <p:nvSpPr>
          <p:cNvPr id="7" name="Rettangolo 6"/>
          <p:cNvSpPr/>
          <p:nvPr/>
        </p:nvSpPr>
        <p:spPr>
          <a:xfrm>
            <a:off x="336000" y="2983999"/>
            <a:ext cx="11520000" cy="2031325"/>
          </a:xfrm>
          <a:prstGeom prst="rect">
            <a:avLst/>
          </a:prstGeom>
          <a:solidFill>
            <a:schemeClr val="bg2"/>
          </a:solidFill>
        </p:spPr>
        <p:txBody>
          <a:bodyPr wrap="square">
            <a:spAutoFit/>
          </a:bodyPr>
          <a:lstStyle/>
          <a:p>
            <a:pPr marL="800100" lvl="1" indent="-342900" defTabSz="914400">
              <a:buFont typeface="+mj-lt"/>
              <a:buAutoNum type="alphaLcParenR"/>
            </a:pPr>
            <a:r>
              <a:rPr lang="it-IT" b="1" dirty="0">
                <a:solidFill>
                  <a:srgbClr val="00133A"/>
                </a:solidFill>
                <a:highlight>
                  <a:srgbClr val="FFFF00"/>
                </a:highlight>
                <a:latin typeface="Segoe UI Light"/>
                <a:cs typeface="Times New Roman" panose="02020603050405020304" pitchFamily="18" charset="0"/>
              </a:rPr>
              <a:t>il titolare del trattamento ha messo in atto le misure tecniche e organizzative adeguate di protezione e tali misure erano state applicate ai dati personali oggetto della violazione, in particolare quelle destinate a rendere i dati personali incomprensibili</a:t>
            </a:r>
            <a:r>
              <a:rPr lang="it-IT" dirty="0">
                <a:solidFill>
                  <a:srgbClr val="00133A"/>
                </a:solidFill>
                <a:latin typeface="Segoe UI Light"/>
              </a:rPr>
              <a:t> a chiunque non sia autorizzato ad accedervi, quali la </a:t>
            </a:r>
            <a:r>
              <a:rPr lang="it-IT" b="1" dirty="0">
                <a:solidFill>
                  <a:srgbClr val="00133A"/>
                </a:solidFill>
                <a:highlight>
                  <a:srgbClr val="FFFF00"/>
                </a:highlight>
                <a:latin typeface="Segoe UI Light"/>
                <a:cs typeface="Times New Roman" panose="02020603050405020304" pitchFamily="18" charset="0"/>
              </a:rPr>
              <a:t>cifratura</a:t>
            </a:r>
            <a:r>
              <a:rPr lang="it-IT" dirty="0">
                <a:solidFill>
                  <a:srgbClr val="00133A"/>
                </a:solidFill>
                <a:latin typeface="Segoe UI Light"/>
              </a:rPr>
              <a:t>;</a:t>
            </a:r>
          </a:p>
          <a:p>
            <a:pPr marL="800100" lvl="1" indent="-342900" defTabSz="914400">
              <a:buFont typeface="+mj-lt"/>
              <a:buAutoNum type="alphaLcParenR"/>
            </a:pPr>
            <a:r>
              <a:rPr lang="it-IT" b="1" dirty="0">
                <a:solidFill>
                  <a:srgbClr val="00133A"/>
                </a:solidFill>
                <a:latin typeface="Segoe UI Light"/>
              </a:rPr>
              <a:t>il titolare del trattamento ha successivamente adottato misure atte a scongiurare il sopraggiungere di un rischio elevato per i diritti e le libertà degli interessati</a:t>
            </a:r>
            <a:r>
              <a:rPr lang="it-IT" dirty="0">
                <a:solidFill>
                  <a:srgbClr val="00133A"/>
                </a:solidFill>
                <a:latin typeface="Segoe UI Light"/>
              </a:rPr>
              <a:t> di cui al paragrafo 1;</a:t>
            </a:r>
          </a:p>
          <a:p>
            <a:pPr marL="800100" lvl="1" indent="-342900" defTabSz="914400">
              <a:buFont typeface="+mj-lt"/>
              <a:buAutoNum type="alphaLcParenR"/>
            </a:pPr>
            <a:r>
              <a:rPr lang="it-IT" b="1" dirty="0">
                <a:solidFill>
                  <a:srgbClr val="00133A"/>
                </a:solidFill>
                <a:latin typeface="Segoe UI Light"/>
              </a:rPr>
              <a:t>detta comunicazione richiederebbe sforzi sproporzionati</a:t>
            </a:r>
            <a:r>
              <a:rPr lang="it-IT" dirty="0">
                <a:solidFill>
                  <a:srgbClr val="00133A"/>
                </a:solidFill>
                <a:latin typeface="Segoe UI Light"/>
              </a:rPr>
              <a:t>. In tal caso, si procede invece a una comunicazione pubblica o a una misura simile, tramite la quale gli interessati sono informati con analoga efficacia.</a:t>
            </a:r>
          </a:p>
        </p:txBody>
      </p:sp>
      <p:sp>
        <p:nvSpPr>
          <p:cNvPr id="8" name="Rettangolo 7"/>
          <p:cNvSpPr/>
          <p:nvPr/>
        </p:nvSpPr>
        <p:spPr>
          <a:xfrm>
            <a:off x="336000" y="5015324"/>
            <a:ext cx="11520000" cy="1200329"/>
          </a:xfrm>
          <a:prstGeom prst="rect">
            <a:avLst/>
          </a:prstGeom>
          <a:solidFill>
            <a:schemeClr val="bg2"/>
          </a:solidFill>
        </p:spPr>
        <p:txBody>
          <a:bodyPr wrap="square">
            <a:spAutoFit/>
          </a:bodyPr>
          <a:lstStyle/>
          <a:p>
            <a:pPr marL="342900" indent="-342900" defTabSz="914400">
              <a:buFont typeface="+mj-lt"/>
              <a:buAutoNum type="arabicPeriod" startAt="4"/>
            </a:pPr>
            <a:r>
              <a:rPr lang="it-IT" dirty="0">
                <a:solidFill>
                  <a:srgbClr val="00133A"/>
                </a:solidFill>
                <a:latin typeface="Segoe UI Light"/>
              </a:rPr>
              <a:t>Nel caso in cui il titolare del trattamento non abbia ancora comunicato all'interessato la violazione dei dati personali, l'autorità di controllo può richiedere, dopo aver valutato la probabilità che la violazione dei dati personali presenti un rischio elevato, che vi provveda o può decidere che una delle condizioni di cui al paragrafo 3 è soddisfatta.</a:t>
            </a:r>
          </a:p>
        </p:txBody>
      </p:sp>
      <p:pic>
        <p:nvPicPr>
          <p:cNvPr id="9" name="Immagine 8"/>
          <p:cNvPicPr>
            <a:picLocks noChangeAspect="1"/>
          </p:cNvPicPr>
          <p:nvPr/>
        </p:nvPicPr>
        <p:blipFill>
          <a:blip r:embed="rId2"/>
          <a:stretch>
            <a:fillRect/>
          </a:stretch>
        </p:blipFill>
        <p:spPr>
          <a:xfrm>
            <a:off x="11484000" y="72000"/>
            <a:ext cx="665891" cy="731622"/>
          </a:xfrm>
          <a:prstGeom prst="rect">
            <a:avLst/>
          </a:prstGeom>
        </p:spPr>
      </p:pic>
      <p:sp>
        <p:nvSpPr>
          <p:cNvPr id="10" name="Rectangle 4">
            <a:extLst>
              <a:ext uri="{FF2B5EF4-FFF2-40B4-BE49-F238E27FC236}">
                <a16:creationId xmlns:a16="http://schemas.microsoft.com/office/drawing/2014/main" id="{8E6AC746-6569-49E3-ACEC-191941EF2F10}"/>
              </a:ext>
            </a:extLst>
          </p:cNvPr>
          <p:cNvSpPr/>
          <p:nvPr/>
        </p:nvSpPr>
        <p:spPr bwMode="auto">
          <a:xfrm>
            <a:off x="334098" y="6215652"/>
            <a:ext cx="5724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Cifratura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1" name="Rectangle 4">
            <a:extLst>
              <a:ext uri="{FF2B5EF4-FFF2-40B4-BE49-F238E27FC236}">
                <a16:creationId xmlns:a16="http://schemas.microsoft.com/office/drawing/2014/main" id="{6CCF0667-5F75-4EF1-9627-9E94BB77F65B}"/>
              </a:ext>
            </a:extLst>
          </p:cNvPr>
          <p:cNvSpPr/>
          <p:nvPr/>
        </p:nvSpPr>
        <p:spPr bwMode="auto">
          <a:xfrm>
            <a:off x="6132000" y="6215652"/>
            <a:ext cx="5724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Contenimento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Sradicamento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e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Ripristino</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88526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106DA4D-8390-48CE-AFF0-86015597BF25}"/>
              </a:ext>
            </a:extLst>
          </p:cNvPr>
          <p:cNvSpPr>
            <a:spLocks noGrp="1"/>
          </p:cNvSpPr>
          <p:nvPr>
            <p:ph type="title"/>
          </p:nvPr>
        </p:nvSpPr>
        <p:spPr/>
        <p:txBody>
          <a:bodyPr>
            <a:normAutofit fontScale="90000"/>
          </a:bodyPr>
          <a:lstStyle/>
          <a:p>
            <a:r>
              <a:rPr lang="it-IT" dirty="0"/>
              <a:t>Misure minime di sicurezza ICT per le pubbliche amministrazioni</a:t>
            </a:r>
          </a:p>
        </p:txBody>
      </p:sp>
      <p:sp>
        <p:nvSpPr>
          <p:cNvPr id="5" name="Segnaposto testo 4">
            <a:extLst>
              <a:ext uri="{FF2B5EF4-FFF2-40B4-BE49-F238E27FC236}">
                <a16:creationId xmlns:a16="http://schemas.microsoft.com/office/drawing/2014/main" id="{771C129D-11B2-4829-997A-161599D4AA49}"/>
              </a:ext>
            </a:extLst>
          </p:cNvPr>
          <p:cNvSpPr>
            <a:spLocks noGrp="1"/>
          </p:cNvSpPr>
          <p:nvPr>
            <p:ph type="body" idx="1"/>
          </p:nvPr>
        </p:nvSpPr>
        <p:spPr/>
        <p:txBody>
          <a:bodyPr/>
          <a:lstStyle/>
          <a:p>
            <a:r>
              <a:rPr lang="it-IT" dirty="0"/>
              <a:t>Normative regolamenti e indicazioni tecniche</a:t>
            </a:r>
            <a:br>
              <a:rPr lang="it-IT" dirty="0"/>
            </a:br>
            <a:r>
              <a:rPr lang="it-IT" dirty="0"/>
              <a:t>per la sicurezza ICT per PA e aziende private</a:t>
            </a:r>
          </a:p>
        </p:txBody>
      </p:sp>
      <p:sp>
        <p:nvSpPr>
          <p:cNvPr id="6" name="Segnaposto piè di pagina 5">
            <a:extLst>
              <a:ext uri="{FF2B5EF4-FFF2-40B4-BE49-F238E27FC236}">
                <a16:creationId xmlns:a16="http://schemas.microsoft.com/office/drawing/2014/main" id="{7266FE12-9932-4DEF-9DDD-DEBADDE1872F}"/>
              </a:ext>
            </a:extLst>
          </p:cNvPr>
          <p:cNvSpPr>
            <a:spLocks noGrp="1"/>
          </p:cNvSpPr>
          <p:nvPr>
            <p:ph type="ftr" sz="quarter" idx="11"/>
          </p:nvPr>
        </p:nvSpPr>
        <p:spPr/>
        <p:txBody>
          <a:bodyPr/>
          <a:lstStyle/>
          <a:p>
            <a:r>
              <a:rPr lang="en-US"/>
              <a:t>www.wpc2019.it</a:t>
            </a:r>
            <a:endParaRPr lang="en-US" dirty="0"/>
          </a:p>
        </p:txBody>
      </p:sp>
      <p:sp>
        <p:nvSpPr>
          <p:cNvPr id="7" name="Segnaposto numero diapositiva 6">
            <a:extLst>
              <a:ext uri="{FF2B5EF4-FFF2-40B4-BE49-F238E27FC236}">
                <a16:creationId xmlns:a16="http://schemas.microsoft.com/office/drawing/2014/main" id="{4F1B7601-9219-42DD-8C97-5F5EA9FC198E}"/>
              </a:ext>
            </a:extLst>
          </p:cNvPr>
          <p:cNvSpPr>
            <a:spLocks noGrp="1"/>
          </p:cNvSpPr>
          <p:nvPr>
            <p:ph type="sldNum" sz="quarter" idx="12"/>
          </p:nvPr>
        </p:nvSpPr>
        <p:spPr/>
        <p:txBody>
          <a:bodyPr/>
          <a:lstStyle/>
          <a:p>
            <a:fld id="{004AA2EB-F965-4FFF-89E7-5760454771E5}" type="slidenum">
              <a:rPr lang="it-IT" smtClean="0"/>
              <a:t>25</a:t>
            </a:fld>
            <a:endParaRPr lang="it-IT"/>
          </a:p>
        </p:txBody>
      </p:sp>
    </p:spTree>
    <p:extLst>
      <p:ext uri="{BB962C8B-B14F-4D97-AF65-F5344CB8AC3E}">
        <p14:creationId xmlns:p14="http://schemas.microsoft.com/office/powerpoint/2010/main" val="2258458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3D6FB81-F427-4EE9-8DFB-D41482BF26FE}"/>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31158091-AFF0-4BD0-AAD2-CFA6C66C01C7}"/>
              </a:ext>
            </a:extLst>
          </p:cNvPr>
          <p:cNvSpPr>
            <a:spLocks noGrp="1"/>
          </p:cNvSpPr>
          <p:nvPr>
            <p:ph type="sldNum" sz="quarter" idx="12"/>
          </p:nvPr>
        </p:nvSpPr>
        <p:spPr/>
        <p:txBody>
          <a:bodyPr/>
          <a:lstStyle/>
          <a:p>
            <a:fld id="{004AA2EB-F965-4FFF-89E7-5760454771E5}" type="slidenum">
              <a:rPr lang="it-IT" smtClean="0"/>
              <a:t>26</a:t>
            </a:fld>
            <a:endParaRPr lang="it-IT"/>
          </a:p>
        </p:txBody>
      </p:sp>
      <p:sp>
        <p:nvSpPr>
          <p:cNvPr id="14" name="Rettangolo 13">
            <a:extLst>
              <a:ext uri="{FF2B5EF4-FFF2-40B4-BE49-F238E27FC236}">
                <a16:creationId xmlns:a16="http://schemas.microsoft.com/office/drawing/2014/main" id="{241D7649-8E62-480E-9FAA-BC032EF2950F}"/>
              </a:ext>
            </a:extLst>
          </p:cNvPr>
          <p:cNvSpPr/>
          <p:nvPr/>
        </p:nvSpPr>
        <p:spPr>
          <a:xfrm>
            <a:off x="1512801" y="1752074"/>
            <a:ext cx="6471957" cy="3173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41082" indent="-241082" defTabSz="914400">
              <a:buFont typeface="Arial" panose="020B0604020202020204" pitchFamily="34" charset="0"/>
              <a:buChar char="•"/>
            </a:pPr>
            <a:endParaRPr lang="it-IT" sz="1462" dirty="0">
              <a:solidFill>
                <a:srgbClr val="0066CC"/>
              </a:solidFill>
              <a:latin typeface="Open Sans Semibold"/>
              <a:ea typeface="Open Sans Semibold"/>
              <a:cs typeface="Open Sans Semibold"/>
            </a:endParaRPr>
          </a:p>
        </p:txBody>
      </p:sp>
      <p:pic>
        <p:nvPicPr>
          <p:cNvPr id="15" name="Immagine 14">
            <a:extLst>
              <a:ext uri="{FF2B5EF4-FFF2-40B4-BE49-F238E27FC236}">
                <a16:creationId xmlns:a16="http://schemas.microsoft.com/office/drawing/2014/main" id="{43BA6938-0797-478D-9854-846916693220}"/>
              </a:ext>
            </a:extLst>
          </p:cNvPr>
          <p:cNvPicPr>
            <a:picLocks noChangeAspect="1"/>
          </p:cNvPicPr>
          <p:nvPr/>
        </p:nvPicPr>
        <p:blipFill>
          <a:blip r:embed="rId3"/>
          <a:stretch>
            <a:fillRect/>
          </a:stretch>
        </p:blipFill>
        <p:spPr>
          <a:xfrm>
            <a:off x="336000" y="1113019"/>
            <a:ext cx="2783935" cy="3936895"/>
          </a:xfrm>
          <a:prstGeom prst="rect">
            <a:avLst/>
          </a:prstGeom>
          <a:ln>
            <a:solidFill>
              <a:srgbClr val="000000"/>
            </a:solidFill>
          </a:ln>
          <a:effectLst>
            <a:outerShdw blurRad="50800" dist="38100" dir="8100000" algn="tr" rotWithShape="0">
              <a:prstClr val="black">
                <a:alpha val="40000"/>
              </a:prstClr>
            </a:outerShdw>
          </a:effectLst>
        </p:spPr>
      </p:pic>
      <p:pic>
        <p:nvPicPr>
          <p:cNvPr id="16" name="Immagine 15">
            <a:extLst>
              <a:ext uri="{FF2B5EF4-FFF2-40B4-BE49-F238E27FC236}">
                <a16:creationId xmlns:a16="http://schemas.microsoft.com/office/drawing/2014/main" id="{152A28BB-B5E2-44B8-AB42-E89D62F63AF7}"/>
              </a:ext>
            </a:extLst>
          </p:cNvPr>
          <p:cNvPicPr>
            <a:picLocks noChangeAspect="1"/>
          </p:cNvPicPr>
          <p:nvPr/>
        </p:nvPicPr>
        <p:blipFill>
          <a:blip r:embed="rId4"/>
          <a:stretch>
            <a:fillRect/>
          </a:stretch>
        </p:blipFill>
        <p:spPr>
          <a:xfrm>
            <a:off x="744088" y="2784340"/>
            <a:ext cx="2783935" cy="3936895"/>
          </a:xfrm>
          <a:prstGeom prst="rect">
            <a:avLst/>
          </a:prstGeom>
          <a:ln>
            <a:solidFill>
              <a:srgbClr val="000000"/>
            </a:solidFill>
          </a:ln>
          <a:effectLst>
            <a:outerShdw blurRad="50800" dist="38100" dir="8100000" algn="tr" rotWithShape="0">
              <a:prstClr val="black">
                <a:alpha val="40000"/>
              </a:prstClr>
            </a:outerShdw>
          </a:effectLst>
        </p:spPr>
      </p:pic>
      <p:grpSp>
        <p:nvGrpSpPr>
          <p:cNvPr id="17" name="Gruppo 16">
            <a:extLst>
              <a:ext uri="{FF2B5EF4-FFF2-40B4-BE49-F238E27FC236}">
                <a16:creationId xmlns:a16="http://schemas.microsoft.com/office/drawing/2014/main" id="{F332AA7E-549B-4BFB-BC16-A082299E0B97}"/>
              </a:ext>
            </a:extLst>
          </p:cNvPr>
          <p:cNvGrpSpPr/>
          <p:nvPr/>
        </p:nvGrpSpPr>
        <p:grpSpPr>
          <a:xfrm>
            <a:off x="3804430" y="1939790"/>
            <a:ext cx="2596370" cy="3940371"/>
            <a:chOff x="3804430" y="1143978"/>
            <a:chExt cx="2936782" cy="3940371"/>
          </a:xfrm>
        </p:grpSpPr>
        <p:sp>
          <p:nvSpPr>
            <p:cNvPr id="18" name="Shape 146">
              <a:extLst>
                <a:ext uri="{FF2B5EF4-FFF2-40B4-BE49-F238E27FC236}">
                  <a16:creationId xmlns:a16="http://schemas.microsoft.com/office/drawing/2014/main" id="{0B0FECD6-FD69-48DC-B480-2CC86DAB3912}"/>
                </a:ext>
              </a:extLst>
            </p:cNvPr>
            <p:cNvSpPr/>
            <p:nvPr/>
          </p:nvSpPr>
          <p:spPr>
            <a:xfrm>
              <a:off x="3804430" y="1966689"/>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444500">
                <a:lnSpc>
                  <a:spcPct val="90000"/>
                </a:lnSpc>
                <a:spcBef>
                  <a:spcPct val="0"/>
                </a:spcBef>
                <a:spcAft>
                  <a:spcPct val="35000"/>
                </a:spcAft>
                <a:buClr>
                  <a:srgbClr val="FFFFFF"/>
                </a:buClr>
                <a:buSzPct val="25000"/>
              </a:pPr>
              <a:r>
                <a:rPr lang="it-IT" sz="1800" b="1" dirty="0">
                  <a:solidFill>
                    <a:prstClr val="white"/>
                  </a:solidFill>
                  <a:latin typeface="Segoe UI Light"/>
                  <a:ea typeface="+mn-ea"/>
                  <a:sym typeface="Titillium Web"/>
                </a:rPr>
                <a:t>Emesse con circolare </a:t>
              </a:r>
              <a:br>
                <a:rPr lang="it-IT" sz="1800" b="1" dirty="0">
                  <a:solidFill>
                    <a:prstClr val="white"/>
                  </a:solidFill>
                  <a:latin typeface="Segoe UI Light"/>
                  <a:ea typeface="+mn-ea"/>
                  <a:sym typeface="Titillium Web"/>
                </a:rPr>
              </a:br>
              <a:r>
                <a:rPr lang="it-IT" sz="1800" b="1" dirty="0">
                  <a:solidFill>
                    <a:prstClr val="white"/>
                  </a:solidFill>
                  <a:latin typeface="Segoe UI Light"/>
                  <a:ea typeface="+mn-ea"/>
                  <a:sym typeface="Titillium Web"/>
                </a:rPr>
                <a:t>18 aprile 2017, n. 2/2017</a:t>
              </a:r>
            </a:p>
          </p:txBody>
        </p:sp>
        <p:sp>
          <p:nvSpPr>
            <p:cNvPr id="19" name="Shape 146">
              <a:extLst>
                <a:ext uri="{FF2B5EF4-FFF2-40B4-BE49-F238E27FC236}">
                  <a16:creationId xmlns:a16="http://schemas.microsoft.com/office/drawing/2014/main" id="{C05FE497-D6DB-42D2-B1A3-22EE5FB8865B}"/>
                </a:ext>
              </a:extLst>
            </p:cNvPr>
            <p:cNvSpPr/>
            <p:nvPr/>
          </p:nvSpPr>
          <p:spPr>
            <a:xfrm>
              <a:off x="3804430" y="2789400"/>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444500">
                <a:lnSpc>
                  <a:spcPct val="90000"/>
                </a:lnSpc>
                <a:spcBef>
                  <a:spcPct val="0"/>
                </a:spcBef>
                <a:spcAft>
                  <a:spcPct val="35000"/>
                </a:spcAft>
                <a:buClr>
                  <a:srgbClr val="FFFFFF"/>
                </a:buClr>
                <a:buSzPct val="25000"/>
              </a:pPr>
              <a:r>
                <a:rPr lang="it-IT" sz="1800" b="1" dirty="0">
                  <a:solidFill>
                    <a:prstClr val="white"/>
                  </a:solidFill>
                  <a:latin typeface="Segoe UI Light"/>
                  <a:ea typeface="+mn-ea"/>
                  <a:sym typeface="Titillium Web"/>
                </a:rPr>
                <a:t>Gazzetta Ufficiale (SG)</a:t>
              </a:r>
              <a:br>
                <a:rPr lang="it-IT" sz="1800" b="1" dirty="0">
                  <a:solidFill>
                    <a:prstClr val="white"/>
                  </a:solidFill>
                  <a:latin typeface="Segoe UI Light"/>
                  <a:ea typeface="+mn-ea"/>
                  <a:sym typeface="Titillium Web"/>
                </a:rPr>
              </a:br>
              <a:r>
                <a:rPr lang="it-IT" sz="1800" b="1" dirty="0">
                  <a:solidFill>
                    <a:prstClr val="white"/>
                  </a:solidFill>
                  <a:latin typeface="Segoe UI Light"/>
                  <a:ea typeface="+mn-ea"/>
                  <a:sym typeface="Titillium Web"/>
                </a:rPr>
                <a:t>n.103 del 5/5/2017</a:t>
              </a:r>
            </a:p>
          </p:txBody>
        </p:sp>
        <p:sp>
          <p:nvSpPr>
            <p:cNvPr id="20" name="Shape 146">
              <a:extLst>
                <a:ext uri="{FF2B5EF4-FFF2-40B4-BE49-F238E27FC236}">
                  <a16:creationId xmlns:a16="http://schemas.microsoft.com/office/drawing/2014/main" id="{22200668-A3FF-4FAC-8A2C-30439B358FC5}"/>
                </a:ext>
              </a:extLst>
            </p:cNvPr>
            <p:cNvSpPr/>
            <p:nvPr/>
          </p:nvSpPr>
          <p:spPr>
            <a:xfrm>
              <a:off x="3804430" y="3612111"/>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444500">
                <a:lnSpc>
                  <a:spcPct val="90000"/>
                </a:lnSpc>
                <a:spcBef>
                  <a:spcPct val="0"/>
                </a:spcBef>
                <a:spcAft>
                  <a:spcPct val="35000"/>
                </a:spcAft>
                <a:buClr>
                  <a:srgbClr val="FFFFFF"/>
                </a:buClr>
                <a:buSzPct val="25000"/>
              </a:pPr>
              <a:r>
                <a:rPr lang="it-IT" sz="1800" b="1" dirty="0">
                  <a:solidFill>
                    <a:prstClr val="white"/>
                  </a:solidFill>
                  <a:latin typeface="Segoe UI Light"/>
                  <a:ea typeface="+mn-ea"/>
                  <a:sym typeface="Titillium Web"/>
                </a:rPr>
                <a:t>Adozione obbligatoria per tutte le PP. AA.</a:t>
              </a:r>
            </a:p>
          </p:txBody>
        </p:sp>
        <p:sp>
          <p:nvSpPr>
            <p:cNvPr id="21" name="Shape 146">
              <a:extLst>
                <a:ext uri="{FF2B5EF4-FFF2-40B4-BE49-F238E27FC236}">
                  <a16:creationId xmlns:a16="http://schemas.microsoft.com/office/drawing/2014/main" id="{7F94A98F-8334-4E4C-B8D7-415CE4BB649D}"/>
                </a:ext>
              </a:extLst>
            </p:cNvPr>
            <p:cNvSpPr/>
            <p:nvPr/>
          </p:nvSpPr>
          <p:spPr>
            <a:xfrm>
              <a:off x="3804430" y="4434821"/>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444500">
                <a:lnSpc>
                  <a:spcPct val="90000"/>
                </a:lnSpc>
                <a:spcBef>
                  <a:spcPct val="0"/>
                </a:spcBef>
                <a:spcAft>
                  <a:spcPct val="35000"/>
                </a:spcAft>
                <a:buClr>
                  <a:srgbClr val="FFFFFF"/>
                </a:buClr>
                <a:buSzPct val="25000"/>
              </a:pPr>
              <a:r>
                <a:rPr lang="it-IT" sz="1800" b="1" dirty="0">
                  <a:solidFill>
                    <a:prstClr val="white"/>
                  </a:solidFill>
                  <a:latin typeface="Segoe UI Light"/>
                  <a:ea typeface="+mn-ea"/>
                  <a:sym typeface="Titillium Web"/>
                </a:rPr>
                <a:t>Adeguamenti entro il 31/12/2017</a:t>
              </a:r>
            </a:p>
          </p:txBody>
        </p:sp>
        <p:sp>
          <p:nvSpPr>
            <p:cNvPr id="22" name="Shape 146">
              <a:extLst>
                <a:ext uri="{FF2B5EF4-FFF2-40B4-BE49-F238E27FC236}">
                  <a16:creationId xmlns:a16="http://schemas.microsoft.com/office/drawing/2014/main" id="{2C69ED8B-DF18-4F11-8D45-10C0654EA9F0}"/>
                </a:ext>
              </a:extLst>
            </p:cNvPr>
            <p:cNvSpPr/>
            <p:nvPr/>
          </p:nvSpPr>
          <p:spPr>
            <a:xfrm>
              <a:off x="3804430" y="1143978"/>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444500">
                <a:lnSpc>
                  <a:spcPct val="90000"/>
                </a:lnSpc>
                <a:spcBef>
                  <a:spcPct val="0"/>
                </a:spcBef>
                <a:spcAft>
                  <a:spcPct val="35000"/>
                </a:spcAft>
                <a:buClr>
                  <a:srgbClr val="FFFFFF"/>
                </a:buClr>
                <a:buSzPct val="25000"/>
              </a:pPr>
              <a:r>
                <a:rPr lang="it-IT" sz="1800" b="1" dirty="0">
                  <a:solidFill>
                    <a:prstClr val="white"/>
                  </a:solidFill>
                  <a:latin typeface="Segoe UI Light"/>
                  <a:ea typeface="+mn-ea"/>
                  <a:sym typeface="Titillium Web"/>
                </a:rPr>
                <a:t>Già anticipate via Web</a:t>
              </a:r>
              <a:br>
                <a:rPr lang="it-IT" sz="1800" b="1" dirty="0">
                  <a:solidFill>
                    <a:prstClr val="white"/>
                  </a:solidFill>
                  <a:latin typeface="Segoe UI Light"/>
                  <a:ea typeface="+mn-ea"/>
                  <a:sym typeface="Titillium Web"/>
                </a:rPr>
              </a:br>
              <a:r>
                <a:rPr lang="it-IT" sz="1800" b="1" dirty="0">
                  <a:solidFill>
                    <a:prstClr val="white"/>
                  </a:solidFill>
                  <a:latin typeface="Segoe UI Light"/>
                  <a:ea typeface="+mn-ea"/>
                  <a:sym typeface="Titillium Web"/>
                </a:rPr>
                <a:t>sin da settembre 2016</a:t>
              </a:r>
            </a:p>
          </p:txBody>
        </p:sp>
      </p:grpSp>
      <p:sp>
        <p:nvSpPr>
          <p:cNvPr id="23" name="Rettangolo 22">
            <a:extLst>
              <a:ext uri="{FF2B5EF4-FFF2-40B4-BE49-F238E27FC236}">
                <a16:creationId xmlns:a16="http://schemas.microsoft.com/office/drawing/2014/main" id="{72549AD4-A8F3-440A-A070-CE2BCAEE7C56}"/>
              </a:ext>
            </a:extLst>
          </p:cNvPr>
          <p:cNvSpPr/>
          <p:nvPr/>
        </p:nvSpPr>
        <p:spPr>
          <a:xfrm>
            <a:off x="6677207" y="1088924"/>
            <a:ext cx="5178794" cy="5355312"/>
          </a:xfrm>
          <a:prstGeom prst="rect">
            <a:avLst/>
          </a:prstGeom>
          <a:solidFill>
            <a:schemeClr val="bg2"/>
          </a:solidFill>
        </p:spPr>
        <p:txBody>
          <a:bodyPr wrap="square">
            <a:spAutoFit/>
          </a:bodyPr>
          <a:lstStyle/>
          <a:p>
            <a:pPr marL="285750" indent="-285750" defTabSz="914400">
              <a:buFont typeface="Arial" panose="020B0604020202020204" pitchFamily="34" charset="0"/>
              <a:buChar char="•"/>
            </a:pPr>
            <a:r>
              <a:rPr lang="it-IT" b="1" dirty="0">
                <a:solidFill>
                  <a:srgbClr val="00133A"/>
                </a:solidFill>
                <a:latin typeface="Segoe UI Light"/>
              </a:rPr>
              <a:t>Basate sull’insieme di controlli SANS 20</a:t>
            </a:r>
            <a:r>
              <a:rPr lang="it-IT" dirty="0">
                <a:solidFill>
                  <a:srgbClr val="00133A"/>
                </a:solidFill>
                <a:latin typeface="Segoe UI Light"/>
              </a:rPr>
              <a:t>, pubblicato dal Center for Internet Security come CCSC «CIS Critical Security Controls for </a:t>
            </a:r>
            <a:r>
              <a:rPr lang="it-IT" dirty="0" err="1">
                <a:solidFill>
                  <a:srgbClr val="00133A"/>
                </a:solidFill>
                <a:latin typeface="Segoe UI Light"/>
              </a:rPr>
              <a:t>Effective</a:t>
            </a:r>
            <a:r>
              <a:rPr lang="it-IT" dirty="0">
                <a:solidFill>
                  <a:srgbClr val="00133A"/>
                </a:solidFill>
                <a:latin typeface="Segoe UI Light"/>
              </a:rPr>
              <a:t> Cyber Defense» versione 6.0 ottobre 2015</a:t>
            </a:r>
          </a:p>
          <a:p>
            <a:pPr marL="285750" indent="-285750" defTabSz="914400">
              <a:buFont typeface="Arial" panose="020B0604020202020204" pitchFamily="34" charset="0"/>
              <a:buChar char="•"/>
            </a:pPr>
            <a:r>
              <a:rPr lang="it-IT" b="1" dirty="0">
                <a:solidFill>
                  <a:srgbClr val="00133A"/>
                </a:solidFill>
                <a:latin typeface="Segoe UI Light"/>
              </a:rPr>
              <a:t>Il SANS20 è un elenco composto da venti controlli, denominati Critical Security Control (CSC), ordinato sulla base dell’impatto sulla sicurezza dei sistemi</a:t>
            </a:r>
            <a:endParaRPr lang="it-IT" dirty="0">
              <a:solidFill>
                <a:srgbClr val="00133A"/>
              </a:solidFill>
              <a:latin typeface="Segoe UI Light"/>
            </a:endParaRPr>
          </a:p>
          <a:p>
            <a:pPr marL="285750" indent="-285750" defTabSz="914400">
              <a:buFont typeface="Arial" panose="020B0604020202020204" pitchFamily="34" charset="0"/>
              <a:buChar char="•"/>
            </a:pPr>
            <a:r>
              <a:rPr lang="it-IT" dirty="0">
                <a:solidFill>
                  <a:srgbClr val="00133A"/>
                </a:solidFill>
                <a:latin typeface="Segoe UI Light"/>
              </a:rPr>
              <a:t>Ciascun controllo precede tutti quelli la cui implementazione innalza il livello di sicurezza in misura inferiore alla sua</a:t>
            </a:r>
          </a:p>
          <a:p>
            <a:pPr marL="285750" indent="-285750" defTabSz="914400">
              <a:buFont typeface="Arial" panose="020B0604020202020204" pitchFamily="34" charset="0"/>
              <a:buChar char="•"/>
            </a:pPr>
            <a:r>
              <a:rPr lang="it-IT" b="1" dirty="0">
                <a:solidFill>
                  <a:srgbClr val="00133A"/>
                </a:solidFill>
                <a:latin typeface="Segoe UI Light"/>
              </a:rPr>
              <a:t>Nell’identificazione degli ABSC ci si è riferiti alla versione 6 dei CCSC</a:t>
            </a:r>
            <a:r>
              <a:rPr lang="it-IT" dirty="0">
                <a:solidFill>
                  <a:srgbClr val="00133A"/>
                </a:solidFill>
                <a:latin typeface="Segoe UI Light"/>
              </a:rPr>
              <a:t>. Tuttavia l’insieme dei controlli definiti è più vicino a quello della versione 5.1 poiché </a:t>
            </a:r>
            <a:r>
              <a:rPr lang="it-IT" dirty="0" err="1">
                <a:solidFill>
                  <a:srgbClr val="00133A"/>
                </a:solidFill>
                <a:latin typeface="Segoe UI Light"/>
              </a:rPr>
              <a:t>AgID</a:t>
            </a:r>
            <a:r>
              <a:rPr lang="it-IT" dirty="0">
                <a:solidFill>
                  <a:srgbClr val="00133A"/>
                </a:solidFill>
                <a:latin typeface="Segoe UI Light"/>
              </a:rPr>
              <a:t> ha ritenuto che molti dei controlli eliminati nel passaggio alla nuova versione anche se non più attuali nella realtà statunitense, sono ancora importanti nel contesto della pubblica amministrazione italiana</a:t>
            </a:r>
          </a:p>
        </p:txBody>
      </p:sp>
      <p:sp>
        <p:nvSpPr>
          <p:cNvPr id="24" name="Titolo 1">
            <a:extLst>
              <a:ext uri="{FF2B5EF4-FFF2-40B4-BE49-F238E27FC236}">
                <a16:creationId xmlns:a16="http://schemas.microsoft.com/office/drawing/2014/main" id="{1FDE58A6-9ECB-4CD8-95A9-67074618998B}"/>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a:solidFill>
                  <a:schemeClr val="tx1">
                    <a:lumMod val="65000"/>
                    <a:lumOff val="35000"/>
                  </a:schemeClr>
                </a:solidFill>
              </a:rPr>
              <a:t>Overview</a:t>
            </a:r>
            <a:endParaRPr lang="it-IT" dirty="0">
              <a:solidFill>
                <a:schemeClr val="tx1">
                  <a:lumMod val="65000"/>
                  <a:lumOff val="35000"/>
                </a:schemeClr>
              </a:solidFill>
            </a:endParaRPr>
          </a:p>
        </p:txBody>
      </p:sp>
    </p:spTree>
    <p:extLst>
      <p:ext uri="{BB962C8B-B14F-4D97-AF65-F5344CB8AC3E}">
        <p14:creationId xmlns:p14="http://schemas.microsoft.com/office/powerpoint/2010/main" val="3197553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C093245-40D3-402C-BDEA-D52A4950A691}"/>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23ECA1D2-90B8-4AE9-BCB1-E6D50BB231AA}"/>
              </a:ext>
            </a:extLst>
          </p:cNvPr>
          <p:cNvSpPr>
            <a:spLocks noGrp="1"/>
          </p:cNvSpPr>
          <p:nvPr>
            <p:ph type="sldNum" sz="quarter" idx="12"/>
          </p:nvPr>
        </p:nvSpPr>
        <p:spPr/>
        <p:txBody>
          <a:bodyPr/>
          <a:lstStyle/>
          <a:p>
            <a:fld id="{004AA2EB-F965-4FFF-89E7-5760454771E5}" type="slidenum">
              <a:rPr lang="it-IT" smtClean="0"/>
              <a:t>27</a:t>
            </a:fld>
            <a:endParaRPr lang="it-IT"/>
          </a:p>
        </p:txBody>
      </p:sp>
      <p:sp>
        <p:nvSpPr>
          <p:cNvPr id="4" name="Titolo 1">
            <a:extLst>
              <a:ext uri="{FF2B5EF4-FFF2-40B4-BE49-F238E27FC236}">
                <a16:creationId xmlns:a16="http://schemas.microsoft.com/office/drawing/2014/main" id="{3BEBD4F3-108B-42A6-AE38-76036B7A6E85}"/>
              </a:ext>
            </a:extLst>
          </p:cNvPr>
          <p:cNvSpPr txBox="1">
            <a:spLocks/>
          </p:cNvSpPr>
          <p:nvPr/>
        </p:nvSpPr>
        <p:spPr>
          <a:xfrm>
            <a:off x="336000" y="180000"/>
            <a:ext cx="11520000" cy="8280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Strutturazione delle Misure minime di sicurezza ICT</a:t>
            </a:r>
          </a:p>
        </p:txBody>
      </p:sp>
      <p:sp>
        <p:nvSpPr>
          <p:cNvPr id="5" name="Rettangolo 4">
            <a:extLst>
              <a:ext uri="{FF2B5EF4-FFF2-40B4-BE49-F238E27FC236}">
                <a16:creationId xmlns:a16="http://schemas.microsoft.com/office/drawing/2014/main" id="{D221D9E9-4A74-418C-8BDC-6B82A052C7D9}"/>
              </a:ext>
            </a:extLst>
          </p:cNvPr>
          <p:cNvSpPr/>
          <p:nvPr/>
        </p:nvSpPr>
        <p:spPr>
          <a:xfrm>
            <a:off x="335999" y="948690"/>
            <a:ext cx="11520001" cy="5909310"/>
          </a:xfrm>
          <a:prstGeom prst="rect">
            <a:avLst/>
          </a:prstGeom>
          <a:solidFill>
            <a:schemeClr val="bg2"/>
          </a:solidFill>
        </p:spPr>
        <p:txBody>
          <a:bodyPr wrap="square">
            <a:spAutoFit/>
          </a:bodyPr>
          <a:lstStyle/>
          <a:p>
            <a:pPr marL="285750" indent="-285750" defTabSz="914400">
              <a:buFont typeface="Arial" panose="020B0604020202020204" pitchFamily="34" charset="0"/>
              <a:buChar char="•"/>
            </a:pPr>
            <a:r>
              <a:rPr lang="it-IT" b="1" dirty="0">
                <a:solidFill>
                  <a:srgbClr val="00133A"/>
                </a:solidFill>
                <a:latin typeface="Segoe UI Light"/>
              </a:rPr>
              <a:t>Il CCSC è stato concepito essenzialmente nell’ottica di prevenire e contrastare gli attacchi cibernetici</a:t>
            </a:r>
            <a:r>
              <a:rPr lang="it-IT" dirty="0">
                <a:solidFill>
                  <a:srgbClr val="00133A"/>
                </a:solidFill>
                <a:latin typeface="Segoe UI Light"/>
              </a:rPr>
              <a:t>, non viene data particolare rilevanza agli eventi di sicurezza dovuti a casualità quali guasti ed eventi naturali</a:t>
            </a:r>
          </a:p>
          <a:p>
            <a:pPr marL="285750" indent="-285750" defTabSz="914400">
              <a:buFont typeface="Arial" panose="020B0604020202020204" pitchFamily="34" charset="0"/>
              <a:buChar char="•"/>
            </a:pPr>
            <a:r>
              <a:rPr lang="it-IT" b="1" dirty="0">
                <a:solidFill>
                  <a:srgbClr val="00133A"/>
                </a:solidFill>
                <a:latin typeface="Segoe UI Light"/>
              </a:rPr>
              <a:t>Ai controlli delle prime cinque classi </a:t>
            </a:r>
            <a:r>
              <a:rPr lang="it-IT" b="1" dirty="0" err="1">
                <a:solidFill>
                  <a:srgbClr val="00133A"/>
                </a:solidFill>
                <a:latin typeface="Segoe UI Light"/>
              </a:rPr>
              <a:t>AgID</a:t>
            </a:r>
            <a:r>
              <a:rPr lang="it-IT" b="1" dirty="0">
                <a:solidFill>
                  <a:srgbClr val="00133A"/>
                </a:solidFill>
                <a:latin typeface="Segoe UI Light"/>
              </a:rPr>
              <a:t> ha deciso di aggiungere</a:t>
            </a:r>
            <a:r>
              <a:rPr lang="it-IT" dirty="0">
                <a:solidFill>
                  <a:srgbClr val="00133A"/>
                </a:solidFill>
                <a:latin typeface="Segoe UI Light"/>
              </a:rPr>
              <a:t> quelli relativi alle </a:t>
            </a:r>
            <a:r>
              <a:rPr lang="it-IT" b="1" dirty="0">
                <a:solidFill>
                  <a:srgbClr val="00133A"/>
                </a:solidFill>
                <a:latin typeface="Segoe UI Light"/>
              </a:rPr>
              <a:t>difese contro i </a:t>
            </a:r>
            <a:r>
              <a:rPr lang="it-IT" b="1" dirty="0" err="1">
                <a:solidFill>
                  <a:srgbClr val="00133A"/>
                </a:solidFill>
                <a:latin typeface="Segoe UI Light"/>
              </a:rPr>
              <a:t>malware</a:t>
            </a:r>
            <a:r>
              <a:rPr lang="it-IT" b="1" dirty="0">
                <a:solidFill>
                  <a:srgbClr val="00133A"/>
                </a:solidFill>
                <a:latin typeface="Segoe UI Light"/>
              </a:rPr>
              <a:t> (CSC8)</a:t>
            </a:r>
            <a:r>
              <a:rPr lang="it-IT" dirty="0">
                <a:solidFill>
                  <a:srgbClr val="00133A"/>
                </a:solidFill>
                <a:latin typeface="Segoe UI Light"/>
              </a:rPr>
              <a:t>, quelli delle alle </a:t>
            </a:r>
            <a:r>
              <a:rPr lang="it-IT" b="1" dirty="0">
                <a:solidFill>
                  <a:srgbClr val="00133A"/>
                </a:solidFill>
                <a:latin typeface="Segoe UI Light"/>
              </a:rPr>
              <a:t>copie di sicurezza (CSC10)</a:t>
            </a:r>
            <a:r>
              <a:rPr lang="it-IT" dirty="0">
                <a:solidFill>
                  <a:srgbClr val="00133A"/>
                </a:solidFill>
                <a:latin typeface="Segoe UI Light"/>
              </a:rPr>
              <a:t> e quelli riferiti alla </a:t>
            </a:r>
            <a:r>
              <a:rPr lang="it-IT" b="1" dirty="0">
                <a:solidFill>
                  <a:srgbClr val="00133A"/>
                </a:solidFill>
                <a:latin typeface="Segoe UI Light"/>
              </a:rPr>
              <a:t>protezione dei dati rilevanti contro i rischi di </a:t>
            </a:r>
            <a:r>
              <a:rPr lang="it-IT" b="1" dirty="0" err="1">
                <a:solidFill>
                  <a:srgbClr val="00133A"/>
                </a:solidFill>
                <a:latin typeface="Segoe UI Light"/>
              </a:rPr>
              <a:t>esfiltrazione</a:t>
            </a:r>
            <a:r>
              <a:rPr lang="it-IT" b="1" dirty="0">
                <a:solidFill>
                  <a:srgbClr val="00133A"/>
                </a:solidFill>
                <a:latin typeface="Segoe UI Light"/>
              </a:rPr>
              <a:t> (CSC13)</a:t>
            </a:r>
          </a:p>
          <a:p>
            <a:pPr marL="285750" indent="-285750" defTabSz="914400">
              <a:buFont typeface="Arial" panose="020B0604020202020204" pitchFamily="34" charset="0"/>
              <a:buChar char="•"/>
            </a:pPr>
            <a:r>
              <a:rPr lang="it-IT" b="1" dirty="0">
                <a:solidFill>
                  <a:srgbClr val="00133A"/>
                </a:solidFill>
                <a:latin typeface="Segoe UI Light"/>
              </a:rPr>
              <a:t>Ciascun CSC è costituito da una famiglia di misure di dettaglio più fine che possono essere adottate in modo indipendente</a:t>
            </a:r>
            <a:r>
              <a:rPr lang="it-IT" dirty="0">
                <a:solidFill>
                  <a:srgbClr val="00133A"/>
                </a:solidFill>
                <a:latin typeface="Segoe UI Light"/>
              </a:rPr>
              <a:t>, </a:t>
            </a:r>
            <a:r>
              <a:rPr lang="it-IT" dirty="0" err="1">
                <a:solidFill>
                  <a:srgbClr val="00133A"/>
                </a:solidFill>
                <a:latin typeface="Segoe UI Light"/>
              </a:rPr>
              <a:t>AgID</a:t>
            </a:r>
            <a:r>
              <a:rPr lang="it-IT" dirty="0">
                <a:solidFill>
                  <a:srgbClr val="00133A"/>
                </a:solidFill>
                <a:latin typeface="Segoe UI Light"/>
              </a:rPr>
              <a:t> ha ritenuto che anche al secondo livello ci fosse una granularità ancora eccessiva, che avrebbe costretto le piccole amministrazioni ad introdurre misure esagerate per la propria organizzazione</a:t>
            </a:r>
          </a:p>
          <a:p>
            <a:pPr marL="285750" indent="-285750" defTabSz="914400">
              <a:buFont typeface="Arial" panose="020B0604020202020204" pitchFamily="34" charset="0"/>
              <a:buChar char="•"/>
            </a:pPr>
            <a:r>
              <a:rPr lang="it-IT" b="1" dirty="0">
                <a:solidFill>
                  <a:srgbClr val="00133A"/>
                </a:solidFill>
                <a:latin typeface="Segoe UI Light"/>
              </a:rPr>
              <a:t>E’ stato introdotto un ulteriore terzo livello</a:t>
            </a:r>
            <a:r>
              <a:rPr lang="it-IT" dirty="0">
                <a:solidFill>
                  <a:srgbClr val="00133A"/>
                </a:solidFill>
                <a:latin typeface="Segoe UI Light"/>
              </a:rPr>
              <a:t> nel quale la misura di secondo livello viene decomposta in misure elementari implementabili in modo indipendente</a:t>
            </a:r>
          </a:p>
          <a:p>
            <a:pPr marL="285750" indent="-285750" defTabSz="914400">
              <a:buFont typeface="Arial" panose="020B0604020202020204" pitchFamily="34" charset="0"/>
              <a:buChar char="•"/>
            </a:pPr>
            <a:r>
              <a:rPr lang="it-IT" b="1" dirty="0">
                <a:solidFill>
                  <a:srgbClr val="00133A"/>
                </a:solidFill>
                <a:latin typeface="Segoe UI Light"/>
              </a:rPr>
              <a:t>Un ABSC è identificato da un identificatore gerarchico a tre livelli x, y, z</a:t>
            </a:r>
          </a:p>
          <a:p>
            <a:pPr marL="742950" lvl="1" indent="-285750" defTabSz="914400">
              <a:buFont typeface="Courier New" panose="02070309020205020404" pitchFamily="49" charset="0"/>
              <a:buChar char="o"/>
            </a:pPr>
            <a:r>
              <a:rPr lang="it-IT" b="1" dirty="0">
                <a:solidFill>
                  <a:srgbClr val="00133A"/>
                </a:solidFill>
                <a:latin typeface="Segoe UI Light"/>
              </a:rPr>
              <a:t>x e y sono i numeri che identificano il CSC corrispondente</a:t>
            </a:r>
          </a:p>
          <a:p>
            <a:pPr marL="742950" lvl="1" indent="-285750" defTabSz="914400">
              <a:buFont typeface="Courier New" panose="02070309020205020404" pitchFamily="49" charset="0"/>
              <a:buChar char="o"/>
            </a:pPr>
            <a:r>
              <a:rPr lang="it-IT" b="1" dirty="0">
                <a:solidFill>
                  <a:srgbClr val="00133A"/>
                </a:solidFill>
                <a:latin typeface="Segoe UI Light"/>
              </a:rPr>
              <a:t>z individua ciascuno dei controlli di livello 3</a:t>
            </a:r>
          </a:p>
          <a:p>
            <a:pPr marL="285750" indent="-285750" defTabSz="914400">
              <a:buFont typeface="Arial" panose="020B0604020202020204" pitchFamily="34" charset="0"/>
              <a:buChar char="•"/>
            </a:pPr>
            <a:r>
              <a:rPr lang="it-IT" b="1" dirty="0">
                <a:solidFill>
                  <a:srgbClr val="00133A"/>
                </a:solidFill>
                <a:latin typeface="Segoe UI Light"/>
              </a:rPr>
              <a:t>Le Misure minime di sicurezza ICT sono composte da 8 ABSC che sono derivati dai CSC 1,2,3,4,5,8,10 e 13</a:t>
            </a:r>
          </a:p>
          <a:p>
            <a:pPr marL="285750" indent="-285750" defTabSz="914400">
              <a:buFont typeface="Arial" panose="020B0604020202020204" pitchFamily="34" charset="0"/>
              <a:buChar char="•"/>
            </a:pPr>
            <a:r>
              <a:rPr lang="it-IT" b="1" dirty="0">
                <a:solidFill>
                  <a:srgbClr val="00133A"/>
                </a:solidFill>
                <a:latin typeface="Segoe UI Light"/>
              </a:rPr>
              <a:t>Viene indicato quali controlli implementare per ottenere un determinato livello di sicurezza:</a:t>
            </a:r>
          </a:p>
          <a:p>
            <a:pPr marL="742950" lvl="1" indent="-285750" defTabSz="914400">
              <a:buFont typeface="Courier New" panose="02070309020205020404" pitchFamily="49" charset="0"/>
              <a:buChar char="o"/>
            </a:pPr>
            <a:r>
              <a:rPr lang="it-IT" b="1" dirty="0">
                <a:solidFill>
                  <a:srgbClr val="00133A"/>
                </a:solidFill>
                <a:latin typeface="Segoe UI Light"/>
              </a:rPr>
              <a:t>«Minimo» </a:t>
            </a:r>
            <a:r>
              <a:rPr lang="it-IT" dirty="0">
                <a:solidFill>
                  <a:srgbClr val="00133A"/>
                </a:solidFill>
                <a:latin typeface="Segoe UI Light"/>
              </a:rPr>
              <a:t>specifica il </a:t>
            </a:r>
            <a:r>
              <a:rPr lang="it-IT" b="1" dirty="0">
                <a:solidFill>
                  <a:srgbClr val="00133A"/>
                </a:solidFill>
                <a:latin typeface="Segoe UI Light"/>
              </a:rPr>
              <a:t>livello sotto il quale nessuna amministrazione può scendere</a:t>
            </a:r>
            <a:r>
              <a:rPr lang="it-IT" dirty="0">
                <a:solidFill>
                  <a:srgbClr val="00133A"/>
                </a:solidFill>
                <a:latin typeface="Segoe UI Light"/>
              </a:rPr>
              <a:t>, i controlli in essa indicati debbono riguardarsi come </a:t>
            </a:r>
            <a:r>
              <a:rPr lang="it-IT" b="1" dirty="0">
                <a:solidFill>
                  <a:srgbClr val="00133A"/>
                </a:solidFill>
                <a:latin typeface="Segoe UI Light"/>
              </a:rPr>
              <a:t>obbligatori</a:t>
            </a:r>
          </a:p>
          <a:p>
            <a:pPr marL="742950" lvl="1" indent="-285750" defTabSz="914400">
              <a:buFont typeface="Courier New" panose="02070309020205020404" pitchFamily="49" charset="0"/>
              <a:buChar char="o"/>
            </a:pPr>
            <a:r>
              <a:rPr lang="it-IT" b="1" dirty="0">
                <a:solidFill>
                  <a:srgbClr val="00133A"/>
                </a:solidFill>
                <a:latin typeface="Segoe UI Light"/>
              </a:rPr>
              <a:t>«Standard»</a:t>
            </a:r>
            <a:r>
              <a:rPr lang="it-IT" dirty="0">
                <a:solidFill>
                  <a:srgbClr val="00133A"/>
                </a:solidFill>
                <a:latin typeface="Segoe UI Light"/>
              </a:rPr>
              <a:t> può essere assunta come </a:t>
            </a:r>
            <a:r>
              <a:rPr lang="it-IT" b="1" dirty="0">
                <a:solidFill>
                  <a:srgbClr val="00133A"/>
                </a:solidFill>
                <a:latin typeface="Segoe UI Light"/>
              </a:rPr>
              <a:t>base di riferimento</a:t>
            </a:r>
            <a:r>
              <a:rPr lang="it-IT" dirty="0">
                <a:solidFill>
                  <a:srgbClr val="00133A"/>
                </a:solidFill>
                <a:latin typeface="Segoe UI Light"/>
              </a:rPr>
              <a:t> nella maggior parte dei casi</a:t>
            </a:r>
          </a:p>
          <a:p>
            <a:pPr marL="742950" lvl="1" indent="-285750" defTabSz="914400">
              <a:buFont typeface="Courier New" panose="02070309020205020404" pitchFamily="49" charset="0"/>
              <a:buChar char="o"/>
            </a:pPr>
            <a:r>
              <a:rPr lang="it-IT" b="1" dirty="0">
                <a:solidFill>
                  <a:srgbClr val="00133A"/>
                </a:solidFill>
                <a:latin typeface="Segoe UI Light"/>
              </a:rPr>
              <a:t>«Alto» </a:t>
            </a:r>
            <a:r>
              <a:rPr lang="it-IT" dirty="0">
                <a:solidFill>
                  <a:srgbClr val="00133A"/>
                </a:solidFill>
                <a:latin typeface="Segoe UI Light"/>
              </a:rPr>
              <a:t>può essere considerata come un </a:t>
            </a:r>
            <a:r>
              <a:rPr lang="it-IT" b="1" dirty="0">
                <a:solidFill>
                  <a:srgbClr val="00133A"/>
                </a:solidFill>
                <a:latin typeface="Segoe UI Light"/>
              </a:rPr>
              <a:t>obiettivo a cui tendere</a:t>
            </a:r>
          </a:p>
          <a:p>
            <a:pPr marL="285750" indent="-285750" defTabSz="914400">
              <a:buFont typeface="Arial" panose="020B0604020202020204" pitchFamily="34" charset="0"/>
              <a:buChar char="•"/>
            </a:pPr>
            <a:r>
              <a:rPr lang="it-IT" b="1" dirty="0">
                <a:solidFill>
                  <a:srgbClr val="00133A"/>
                </a:solidFill>
                <a:latin typeface="Segoe UI Light"/>
              </a:rPr>
              <a:t>Le amministrazioni NSC (Nucleo di Sicurezza Cibernetica</a:t>
            </a:r>
            <a:r>
              <a:rPr lang="it-IT" dirty="0">
                <a:solidFill>
                  <a:srgbClr val="00133A"/>
                </a:solidFill>
                <a:latin typeface="Segoe UI Light"/>
              </a:rPr>
              <a:t>), per l’infrastruttura che gestisce dati NSC, </a:t>
            </a:r>
            <a:r>
              <a:rPr lang="it-IT" b="1" dirty="0">
                <a:solidFill>
                  <a:srgbClr val="00133A"/>
                </a:solidFill>
                <a:latin typeface="Segoe UI Light"/>
              </a:rPr>
              <a:t>dovrebbero collocarsi almeno a livello “standard” in assenza di requisiti più elevati</a:t>
            </a:r>
          </a:p>
        </p:txBody>
      </p:sp>
    </p:spTree>
    <p:extLst>
      <p:ext uri="{BB962C8B-B14F-4D97-AF65-F5344CB8AC3E}">
        <p14:creationId xmlns:p14="http://schemas.microsoft.com/office/powerpoint/2010/main" val="3930590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A125CB1F-DCA5-429D-BBF3-013ECA7301C6}"/>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D1A4326F-AC4F-4BCB-82D3-A8F37696307D}"/>
              </a:ext>
            </a:extLst>
          </p:cNvPr>
          <p:cNvSpPr>
            <a:spLocks noGrp="1"/>
          </p:cNvSpPr>
          <p:nvPr>
            <p:ph type="sldNum" sz="quarter" idx="12"/>
          </p:nvPr>
        </p:nvSpPr>
        <p:spPr/>
        <p:txBody>
          <a:bodyPr/>
          <a:lstStyle/>
          <a:p>
            <a:fld id="{004AA2EB-F965-4FFF-89E7-5760454771E5}" type="slidenum">
              <a:rPr lang="it-IT" smtClean="0"/>
              <a:t>28</a:t>
            </a:fld>
            <a:endParaRPr lang="it-IT"/>
          </a:p>
        </p:txBody>
      </p:sp>
      <p:sp>
        <p:nvSpPr>
          <p:cNvPr id="9" name="Titolo 1">
            <a:extLst>
              <a:ext uri="{FF2B5EF4-FFF2-40B4-BE49-F238E27FC236}">
                <a16:creationId xmlns:a16="http://schemas.microsoft.com/office/drawing/2014/main" id="{099F1D6E-F2C2-45D0-BFD1-DAE40668EED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Formato delle Misure minime di sicurezza ICT </a:t>
            </a:r>
          </a:p>
        </p:txBody>
      </p:sp>
      <p:pic>
        <p:nvPicPr>
          <p:cNvPr id="10" name="Immagine 9">
            <a:extLst>
              <a:ext uri="{FF2B5EF4-FFF2-40B4-BE49-F238E27FC236}">
                <a16:creationId xmlns:a16="http://schemas.microsoft.com/office/drawing/2014/main" id="{06F306FF-9872-4878-BD12-D21471B0E6A0}"/>
              </a:ext>
            </a:extLst>
          </p:cNvPr>
          <p:cNvPicPr>
            <a:picLocks noChangeAspect="1"/>
          </p:cNvPicPr>
          <p:nvPr/>
        </p:nvPicPr>
        <p:blipFill>
          <a:blip r:embed="rId2"/>
          <a:stretch>
            <a:fillRect/>
          </a:stretch>
        </p:blipFill>
        <p:spPr>
          <a:xfrm>
            <a:off x="336000" y="1113096"/>
            <a:ext cx="11520000" cy="5639163"/>
          </a:xfrm>
          <a:prstGeom prst="rect">
            <a:avLst/>
          </a:prstGeom>
        </p:spPr>
      </p:pic>
      <p:sp>
        <p:nvSpPr>
          <p:cNvPr id="11" name="Fumetto 1 4">
            <a:extLst>
              <a:ext uri="{FF2B5EF4-FFF2-40B4-BE49-F238E27FC236}">
                <a16:creationId xmlns:a16="http://schemas.microsoft.com/office/drawing/2014/main" id="{4091FB0D-3DB7-448B-A743-CF0C1C21F180}"/>
              </a:ext>
            </a:extLst>
          </p:cNvPr>
          <p:cNvSpPr/>
          <p:nvPr/>
        </p:nvSpPr>
        <p:spPr>
          <a:xfrm>
            <a:off x="1705208" y="1701076"/>
            <a:ext cx="829073" cy="369332"/>
          </a:xfrm>
          <a:prstGeom prst="wedgeRectCallout">
            <a:avLst>
              <a:gd name="adj1" fmla="val -128068"/>
              <a:gd name="adj2" fmla="val 169530"/>
            </a:avLst>
          </a:prstGeom>
          <a:solidFill>
            <a:srgbClr val="9F2936"/>
          </a:solidFill>
          <a:ln w="12700" cap="flat" cmpd="sng" algn="ctr">
            <a:solidFill>
              <a:srgbClr val="9F2936">
                <a:shade val="50000"/>
              </a:srgbClr>
            </a:solidFill>
            <a:prstDash val="solid"/>
            <a:miter lim="800000"/>
          </a:ln>
          <a:effectLst/>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3 </a:t>
            </a:r>
            <a:r>
              <a:rPr kumimoji="0" lang="en-US"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livelli</a:t>
            </a: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 name="Fumetto 1 5">
            <a:extLst>
              <a:ext uri="{FF2B5EF4-FFF2-40B4-BE49-F238E27FC236}">
                <a16:creationId xmlns:a16="http://schemas.microsoft.com/office/drawing/2014/main" id="{ACEEDF9C-0A2C-4DDB-80AE-F4D2ED03DCE4}"/>
              </a:ext>
            </a:extLst>
          </p:cNvPr>
          <p:cNvSpPr/>
          <p:nvPr/>
        </p:nvSpPr>
        <p:spPr>
          <a:xfrm>
            <a:off x="3570643" y="2830268"/>
            <a:ext cx="4738797" cy="646331"/>
          </a:xfrm>
          <a:prstGeom prst="wedgeRectCallout">
            <a:avLst>
              <a:gd name="adj1" fmla="val 67687"/>
              <a:gd name="adj2" fmla="val -139948"/>
            </a:avLst>
          </a:prstGeom>
          <a:solidFill>
            <a:srgbClr val="9F2936"/>
          </a:solidFill>
          <a:ln w="12700" cap="flat" cmpd="sng" algn="ctr">
            <a:solidFill>
              <a:srgbClr val="9F2936">
                <a:shade val="50000"/>
              </a:srgbClr>
            </a:solidFill>
            <a:prstDash val="solid"/>
            <a:miter lim="800000"/>
          </a:ln>
          <a:effectLst/>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Subcategory</a:t>
            </a:r>
            <a:r>
              <a:rPr kumimoji="0" lang="it-IT"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del Framework Core</a:t>
            </a:r>
            <a:br>
              <a:rPr kumimoji="0" lang="it-IT"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it-IT"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del Framework nazionale per la Cyber Security</a:t>
            </a: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3" name="Fumetto 1 6">
            <a:extLst>
              <a:ext uri="{FF2B5EF4-FFF2-40B4-BE49-F238E27FC236}">
                <a16:creationId xmlns:a16="http://schemas.microsoft.com/office/drawing/2014/main" id="{9A440FA9-E65E-4E9E-82A0-B76599D3D5DC}"/>
              </a:ext>
            </a:extLst>
          </p:cNvPr>
          <p:cNvSpPr/>
          <p:nvPr/>
        </p:nvSpPr>
        <p:spPr>
          <a:xfrm>
            <a:off x="8870603" y="3537086"/>
            <a:ext cx="1973810" cy="369332"/>
          </a:xfrm>
          <a:prstGeom prst="wedgeRectCallout">
            <a:avLst>
              <a:gd name="adj1" fmla="val 49869"/>
              <a:gd name="adj2" fmla="val -331261"/>
            </a:avLst>
          </a:prstGeom>
          <a:solidFill>
            <a:srgbClr val="9F2936"/>
          </a:solidFill>
          <a:ln w="12700" cap="flat" cmpd="sng" algn="ctr">
            <a:solidFill>
              <a:srgbClr val="9F2936">
                <a:shade val="50000"/>
              </a:srgbClr>
            </a:solidFill>
            <a:prstDash val="solid"/>
            <a:miter lim="800000"/>
          </a:ln>
          <a:effectLst/>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Livello</a:t>
            </a: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di </a:t>
            </a:r>
            <a:r>
              <a:rPr kumimoji="0" lang="en-US"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sicurezza</a:t>
            </a: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925951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551CD7E-E9C6-49CB-9AEF-9812434FD68A}"/>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084045EE-B925-447A-9FA4-04A95537EB25}"/>
              </a:ext>
            </a:extLst>
          </p:cNvPr>
          <p:cNvSpPr>
            <a:spLocks noGrp="1"/>
          </p:cNvSpPr>
          <p:nvPr>
            <p:ph type="sldNum" sz="quarter" idx="12"/>
          </p:nvPr>
        </p:nvSpPr>
        <p:spPr/>
        <p:txBody>
          <a:bodyPr/>
          <a:lstStyle/>
          <a:p>
            <a:fld id="{004AA2EB-F965-4FFF-89E7-5760454771E5}" type="slidenum">
              <a:rPr lang="it-IT" smtClean="0"/>
              <a:t>29</a:t>
            </a:fld>
            <a:endParaRPr lang="it-IT"/>
          </a:p>
        </p:txBody>
      </p:sp>
      <p:sp>
        <p:nvSpPr>
          <p:cNvPr id="4" name="Titolo 1">
            <a:extLst>
              <a:ext uri="{FF2B5EF4-FFF2-40B4-BE49-F238E27FC236}">
                <a16:creationId xmlns:a16="http://schemas.microsoft.com/office/drawing/2014/main" id="{6681DB4A-CD11-4AC5-AE15-E88069F2FDFD}"/>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1 (CSC 1)</a:t>
            </a:r>
          </a:p>
        </p:txBody>
      </p:sp>
      <p:sp>
        <p:nvSpPr>
          <p:cNvPr id="5" name="Rettangolo 4">
            <a:extLst>
              <a:ext uri="{FF2B5EF4-FFF2-40B4-BE49-F238E27FC236}">
                <a16:creationId xmlns:a16="http://schemas.microsoft.com/office/drawing/2014/main" id="{E9810AB2-8EC5-42DF-A340-796E109855B2}"/>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Inventario dei dispositivi autorizzati e non autorizzati</a:t>
            </a:r>
          </a:p>
        </p:txBody>
      </p:sp>
      <p:sp>
        <p:nvSpPr>
          <p:cNvPr id="6" name="Rettangolo 5">
            <a:extLst>
              <a:ext uri="{FF2B5EF4-FFF2-40B4-BE49-F238E27FC236}">
                <a16:creationId xmlns:a16="http://schemas.microsoft.com/office/drawing/2014/main" id="{3C75F540-5E22-4CA0-A9B2-51032E6B73B6}"/>
              </a:ext>
            </a:extLst>
          </p:cNvPr>
          <p:cNvSpPr/>
          <p:nvPr/>
        </p:nvSpPr>
        <p:spPr>
          <a:xfrm>
            <a:off x="330837" y="1456307"/>
            <a:ext cx="3001527"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1.1.1 Inventario delle risorse attive</a:t>
            </a:r>
          </a:p>
        </p:txBody>
      </p:sp>
      <p:sp>
        <p:nvSpPr>
          <p:cNvPr id="7" name="Rettangolo 6">
            <a:extLst>
              <a:ext uri="{FF2B5EF4-FFF2-40B4-BE49-F238E27FC236}">
                <a16:creationId xmlns:a16="http://schemas.microsoft.com/office/drawing/2014/main" id="{968B6F11-C4A1-495C-BD64-EF7DA11682CB}"/>
              </a:ext>
            </a:extLst>
          </p:cNvPr>
          <p:cNvSpPr/>
          <p:nvPr/>
        </p:nvSpPr>
        <p:spPr>
          <a:xfrm>
            <a:off x="3323279" y="1456307"/>
            <a:ext cx="2720617"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1.1.2 Inventario automatizzato</a:t>
            </a:r>
          </a:p>
        </p:txBody>
      </p:sp>
      <p:sp>
        <p:nvSpPr>
          <p:cNvPr id="8" name="Rettangolo 7">
            <a:extLst>
              <a:ext uri="{FF2B5EF4-FFF2-40B4-BE49-F238E27FC236}">
                <a16:creationId xmlns:a16="http://schemas.microsoft.com/office/drawing/2014/main" id="{DBC5AA7D-CABA-4AC2-BD91-C007F366F5E8}"/>
              </a:ext>
            </a:extLst>
          </p:cNvPr>
          <p:cNvSpPr/>
          <p:nvPr/>
        </p:nvSpPr>
        <p:spPr>
          <a:xfrm>
            <a:off x="6043896" y="1456307"/>
            <a:ext cx="4982261"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1.1.3 Discovery dispositivi in rete con allarmi su anomalie</a:t>
            </a:r>
          </a:p>
        </p:txBody>
      </p:sp>
      <p:sp>
        <p:nvSpPr>
          <p:cNvPr id="9" name="Rettangolo 8">
            <a:extLst>
              <a:ext uri="{FF2B5EF4-FFF2-40B4-BE49-F238E27FC236}">
                <a16:creationId xmlns:a16="http://schemas.microsoft.com/office/drawing/2014/main" id="{529BFDD0-702F-41F8-B5E5-2A5CCDDBD414}"/>
              </a:ext>
            </a:extLst>
          </p:cNvPr>
          <p:cNvSpPr/>
          <p:nvPr/>
        </p:nvSpPr>
        <p:spPr>
          <a:xfrm>
            <a:off x="330837" y="1797287"/>
            <a:ext cx="5225213"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1.1.4 Qualificazione sistemi in rete tramite analisi del traffico</a:t>
            </a:r>
          </a:p>
        </p:txBody>
      </p:sp>
      <p:sp>
        <p:nvSpPr>
          <p:cNvPr id="10" name="Rettangolo 9">
            <a:extLst>
              <a:ext uri="{FF2B5EF4-FFF2-40B4-BE49-F238E27FC236}">
                <a16:creationId xmlns:a16="http://schemas.microsoft.com/office/drawing/2014/main" id="{DECED422-2AB1-41A8-BEF9-8DECE5CE094B}"/>
              </a:ext>
            </a:extLst>
          </p:cNvPr>
          <p:cNvSpPr/>
          <p:nvPr/>
        </p:nvSpPr>
        <p:spPr>
          <a:xfrm>
            <a:off x="330837" y="2273907"/>
            <a:ext cx="1869423"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1.2.1 </a:t>
            </a:r>
            <a:r>
              <a:rPr kumimoji="0" lang="it-IT" sz="1600" b="1" i="0" u="none" strike="noStrike" kern="0" cap="none" spc="0" normalizeH="0" baseline="0" noProof="0" dirty="0" err="1">
                <a:ln>
                  <a:noFill/>
                </a:ln>
                <a:solidFill>
                  <a:srgbClr val="FFFFFF"/>
                </a:solidFill>
                <a:effectLst/>
                <a:uLnTx/>
                <a:uFillTx/>
                <a:latin typeface="Segoe UI Light"/>
              </a:rPr>
              <a:t>Logging</a:t>
            </a:r>
            <a:r>
              <a:rPr kumimoji="0" lang="it-IT" sz="1600" b="1" i="0" u="none" strike="noStrike" kern="0" cap="none" spc="0" normalizeH="0" baseline="0" noProof="0" dirty="0">
                <a:ln>
                  <a:noFill/>
                </a:ln>
                <a:solidFill>
                  <a:srgbClr val="FFFFFF"/>
                </a:solidFill>
                <a:effectLst/>
                <a:uLnTx/>
                <a:uFillTx/>
                <a:latin typeface="Segoe UI Light"/>
              </a:rPr>
              <a:t> DHCP</a:t>
            </a:r>
          </a:p>
        </p:txBody>
      </p:sp>
      <p:sp>
        <p:nvSpPr>
          <p:cNvPr id="11" name="Rettangolo 10">
            <a:extLst>
              <a:ext uri="{FF2B5EF4-FFF2-40B4-BE49-F238E27FC236}">
                <a16:creationId xmlns:a16="http://schemas.microsoft.com/office/drawing/2014/main" id="{1846F90C-C358-4B8D-B7F3-0E4F7B4BF11B}"/>
              </a:ext>
            </a:extLst>
          </p:cNvPr>
          <p:cNvSpPr/>
          <p:nvPr/>
        </p:nvSpPr>
        <p:spPr>
          <a:xfrm>
            <a:off x="2200260" y="2272201"/>
            <a:ext cx="4742709"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1.2.2 Utilizzo </a:t>
            </a:r>
            <a:r>
              <a:rPr kumimoji="0" lang="it-IT" sz="1600" b="1" i="0" u="none" strike="noStrike" kern="0" cap="none" spc="0" normalizeH="0" baseline="0" noProof="0" dirty="0" err="1">
                <a:ln>
                  <a:noFill/>
                </a:ln>
                <a:solidFill>
                  <a:srgbClr val="FFFFFF"/>
                </a:solidFill>
                <a:effectLst/>
                <a:uLnTx/>
                <a:uFillTx/>
                <a:latin typeface="Segoe UI Light"/>
              </a:rPr>
              <a:t>Logging</a:t>
            </a:r>
            <a:r>
              <a:rPr kumimoji="0" lang="it-IT" sz="1600" b="1" i="0" u="none" strike="noStrike" kern="0" cap="none" spc="0" normalizeH="0" baseline="0" noProof="0" dirty="0">
                <a:ln>
                  <a:noFill/>
                </a:ln>
                <a:solidFill>
                  <a:srgbClr val="FFFFFF"/>
                </a:solidFill>
                <a:effectLst/>
                <a:uLnTx/>
                <a:uFillTx/>
                <a:latin typeface="Segoe UI Light"/>
              </a:rPr>
              <a:t> DHCP per migliorare inventario</a:t>
            </a:r>
          </a:p>
        </p:txBody>
      </p:sp>
      <p:sp>
        <p:nvSpPr>
          <p:cNvPr id="12" name="Rettangolo 11">
            <a:extLst>
              <a:ext uri="{FF2B5EF4-FFF2-40B4-BE49-F238E27FC236}">
                <a16:creationId xmlns:a16="http://schemas.microsoft.com/office/drawing/2014/main" id="{F6FF69E1-FA84-47E5-BA6C-2D0928A49E91}"/>
              </a:ext>
            </a:extLst>
          </p:cNvPr>
          <p:cNvSpPr/>
          <p:nvPr/>
        </p:nvSpPr>
        <p:spPr>
          <a:xfrm>
            <a:off x="330837" y="2736520"/>
            <a:ext cx="6804299"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1.3.1 Aggiornare l’inventario quando sono connessi nuovi dispositivi approvati</a:t>
            </a:r>
          </a:p>
        </p:txBody>
      </p:sp>
      <p:sp>
        <p:nvSpPr>
          <p:cNvPr id="13" name="Rettangolo 12">
            <a:extLst>
              <a:ext uri="{FF2B5EF4-FFF2-40B4-BE49-F238E27FC236}">
                <a16:creationId xmlns:a16="http://schemas.microsoft.com/office/drawing/2014/main" id="{469F34DB-FF21-47C4-B60F-9E5BA72E256E}"/>
              </a:ext>
            </a:extLst>
          </p:cNvPr>
          <p:cNvSpPr/>
          <p:nvPr/>
        </p:nvSpPr>
        <p:spPr>
          <a:xfrm>
            <a:off x="330837" y="3066747"/>
            <a:ext cx="8575489"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1.3.2 Inventario automatizzato automaticamente quando sono connessi nuovi dispositivi approvati</a:t>
            </a:r>
          </a:p>
        </p:txBody>
      </p:sp>
      <p:sp>
        <p:nvSpPr>
          <p:cNvPr id="14" name="Rettangolo 13">
            <a:extLst>
              <a:ext uri="{FF2B5EF4-FFF2-40B4-BE49-F238E27FC236}">
                <a16:creationId xmlns:a16="http://schemas.microsoft.com/office/drawing/2014/main" id="{6A5D840A-4A46-4104-811C-C9BCFE7ED186}"/>
              </a:ext>
            </a:extLst>
          </p:cNvPr>
          <p:cNvSpPr/>
          <p:nvPr/>
        </p:nvSpPr>
        <p:spPr>
          <a:xfrm>
            <a:off x="330837" y="3548124"/>
            <a:ext cx="5411866"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1.4.1 Registrare indirizzo IP di tutti i sistemi e dispositivi in rete</a:t>
            </a:r>
          </a:p>
        </p:txBody>
      </p:sp>
      <p:sp>
        <p:nvSpPr>
          <p:cNvPr id="15" name="Rettangolo 14">
            <a:extLst>
              <a:ext uri="{FF2B5EF4-FFF2-40B4-BE49-F238E27FC236}">
                <a16:creationId xmlns:a16="http://schemas.microsoft.com/office/drawing/2014/main" id="{E1735D07-BC5D-4A52-A86D-427A467ED766}"/>
              </a:ext>
            </a:extLst>
          </p:cNvPr>
          <p:cNvSpPr/>
          <p:nvPr/>
        </p:nvSpPr>
        <p:spPr>
          <a:xfrm>
            <a:off x="330837" y="3881921"/>
            <a:ext cx="10244728"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1.4.2 Registrare </a:t>
            </a:r>
            <a:r>
              <a:rPr kumimoji="0" lang="it-IT" sz="1600" b="1" i="0" u="none" strike="noStrike" kern="0" cap="none" spc="0" normalizeH="0" baseline="0" noProof="0" dirty="0" err="1">
                <a:ln>
                  <a:noFill/>
                </a:ln>
                <a:solidFill>
                  <a:srgbClr val="FFFFFF"/>
                </a:solidFill>
                <a:effectLst/>
                <a:uLnTx/>
                <a:uFillTx/>
                <a:latin typeface="Segoe UI Light"/>
              </a:rPr>
              <a:t>hostname</a:t>
            </a:r>
            <a:r>
              <a:rPr kumimoji="0" lang="it-IT" sz="1600" b="1" i="0" u="none" strike="noStrike" kern="0" cap="none" spc="0" normalizeH="0" baseline="0" noProof="0" dirty="0">
                <a:ln>
                  <a:noFill/>
                </a:ln>
                <a:solidFill>
                  <a:srgbClr val="FFFFFF"/>
                </a:solidFill>
                <a:effectLst/>
                <a:uLnTx/>
                <a:uFillTx/>
                <a:latin typeface="Segoe UI Light"/>
              </a:rPr>
              <a:t>, funzione, responsabile, ufficio, tipologia (portatile/personale) dei dispositivi con indirizzo IP</a:t>
            </a:r>
          </a:p>
        </p:txBody>
      </p:sp>
      <p:sp>
        <p:nvSpPr>
          <p:cNvPr id="16" name="Rettangolo 15">
            <a:extLst>
              <a:ext uri="{FF2B5EF4-FFF2-40B4-BE49-F238E27FC236}">
                <a16:creationId xmlns:a16="http://schemas.microsoft.com/office/drawing/2014/main" id="{5F6D49FE-9A5C-4A93-9871-A165ED9158C8}"/>
              </a:ext>
            </a:extLst>
          </p:cNvPr>
          <p:cNvSpPr/>
          <p:nvPr/>
        </p:nvSpPr>
        <p:spPr>
          <a:xfrm>
            <a:off x="330837" y="4215718"/>
            <a:ext cx="9384428"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1.4.3 Identificare telefoni cellulari, tablet, laptop e altri dispositivi portatili che memorizzano o elaborano dati</a:t>
            </a:r>
          </a:p>
        </p:txBody>
      </p:sp>
      <p:sp>
        <p:nvSpPr>
          <p:cNvPr id="17" name="Rettangolo 16">
            <a:extLst>
              <a:ext uri="{FF2B5EF4-FFF2-40B4-BE49-F238E27FC236}">
                <a16:creationId xmlns:a16="http://schemas.microsoft.com/office/drawing/2014/main" id="{E1320E7C-7687-4D87-9E54-E3040CA0462C}"/>
              </a:ext>
            </a:extLst>
          </p:cNvPr>
          <p:cNvSpPr/>
          <p:nvPr/>
        </p:nvSpPr>
        <p:spPr>
          <a:xfrm>
            <a:off x="330837" y="4713197"/>
            <a:ext cx="8695522"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1.5.1 Autenticazione a livello di rete 802.1x correlata all’inventario per distinguere i sistemi autorizzati</a:t>
            </a:r>
          </a:p>
        </p:txBody>
      </p:sp>
      <p:sp>
        <p:nvSpPr>
          <p:cNvPr id="18" name="Rettangolo 17">
            <a:extLst>
              <a:ext uri="{FF2B5EF4-FFF2-40B4-BE49-F238E27FC236}">
                <a16:creationId xmlns:a16="http://schemas.microsoft.com/office/drawing/2014/main" id="{016137FB-82A0-4283-AFCC-7382504FB01D}"/>
              </a:ext>
            </a:extLst>
          </p:cNvPr>
          <p:cNvSpPr/>
          <p:nvPr/>
        </p:nvSpPr>
        <p:spPr>
          <a:xfrm>
            <a:off x="330837" y="5200838"/>
            <a:ext cx="8642046"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1.6.1 Certificati lato client per validare e autenticare i sistemi prima della connessione alla rete locale</a:t>
            </a:r>
          </a:p>
        </p:txBody>
      </p:sp>
      <p:grpSp>
        <p:nvGrpSpPr>
          <p:cNvPr id="19" name="Gruppo 18">
            <a:extLst>
              <a:ext uri="{FF2B5EF4-FFF2-40B4-BE49-F238E27FC236}">
                <a16:creationId xmlns:a16="http://schemas.microsoft.com/office/drawing/2014/main" id="{6503CF91-ABC2-417E-AE07-1DF84BDEF2FB}"/>
              </a:ext>
            </a:extLst>
          </p:cNvPr>
          <p:cNvGrpSpPr/>
          <p:nvPr/>
        </p:nvGrpSpPr>
        <p:grpSpPr>
          <a:xfrm>
            <a:off x="10598301" y="86744"/>
            <a:ext cx="1515243" cy="1128535"/>
            <a:chOff x="10686696" y="141516"/>
            <a:chExt cx="1515243" cy="1128535"/>
          </a:xfrm>
        </p:grpSpPr>
        <p:pic>
          <p:nvPicPr>
            <p:cNvPr id="20" name="Picture 12" descr="Risultati immagini per network icon">
              <a:extLst>
                <a:ext uri="{FF2B5EF4-FFF2-40B4-BE49-F238E27FC236}">
                  <a16:creationId xmlns:a16="http://schemas.microsoft.com/office/drawing/2014/main" id="{09E8033E-DFA6-4B31-B93A-900E381DBAE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686696" y="14151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89353A34-D94A-4893-97CC-F924553FE3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7939" y="226051"/>
              <a:ext cx="1044000" cy="104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uppo 21">
            <a:extLst>
              <a:ext uri="{FF2B5EF4-FFF2-40B4-BE49-F238E27FC236}">
                <a16:creationId xmlns:a16="http://schemas.microsoft.com/office/drawing/2014/main" id="{25C83EF0-7B8E-4562-9F30-444FC24B197A}"/>
              </a:ext>
            </a:extLst>
          </p:cNvPr>
          <p:cNvGrpSpPr/>
          <p:nvPr/>
        </p:nvGrpSpPr>
        <p:grpSpPr>
          <a:xfrm>
            <a:off x="7821222" y="6665447"/>
            <a:ext cx="4331022" cy="153888"/>
            <a:chOff x="7845818" y="6671158"/>
            <a:chExt cx="4331022" cy="153888"/>
          </a:xfrm>
        </p:grpSpPr>
        <p:sp>
          <p:nvSpPr>
            <p:cNvPr id="23" name="Rettangolo 22">
              <a:extLst>
                <a:ext uri="{FF2B5EF4-FFF2-40B4-BE49-F238E27FC236}">
                  <a16:creationId xmlns:a16="http://schemas.microsoft.com/office/drawing/2014/main" id="{2EFD059E-6A3B-4F7A-8988-E1563C47DFC2}"/>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4" name="Rettangolo 23">
              <a:extLst>
                <a:ext uri="{FF2B5EF4-FFF2-40B4-BE49-F238E27FC236}">
                  <a16:creationId xmlns:a16="http://schemas.microsoft.com/office/drawing/2014/main" id="{E277811D-ECDD-4EE8-B795-4AB389067BF0}"/>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25" name="Rettangolo 24">
              <a:extLst>
                <a:ext uri="{FF2B5EF4-FFF2-40B4-BE49-F238E27FC236}">
                  <a16:creationId xmlns:a16="http://schemas.microsoft.com/office/drawing/2014/main" id="{A33219BC-A692-44C2-A0AF-3D6D81D1EB9A}"/>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spTree>
    <p:extLst>
      <p:ext uri="{BB962C8B-B14F-4D97-AF65-F5344CB8AC3E}">
        <p14:creationId xmlns:p14="http://schemas.microsoft.com/office/powerpoint/2010/main" val="309699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18D537D8-0FDB-41AA-83B5-9CC43D8D824F}"/>
              </a:ext>
            </a:extLst>
          </p:cNvPr>
          <p:cNvSpPr>
            <a:spLocks noGrp="1"/>
          </p:cNvSpPr>
          <p:nvPr>
            <p:ph idx="1"/>
          </p:nvPr>
        </p:nvSpPr>
        <p:spPr/>
        <p:txBody>
          <a:bodyPr/>
          <a:lstStyle/>
          <a:p>
            <a:r>
              <a:rPr lang="it-IT" dirty="0" err="1"/>
              <a:t>Overview</a:t>
            </a:r>
            <a:endParaRPr lang="it-IT" dirty="0"/>
          </a:p>
          <a:p>
            <a:r>
              <a:rPr lang="it-IT" dirty="0"/>
              <a:t>Indicazioni tecniche nel GDPR (Regolamento 2016/679)</a:t>
            </a:r>
          </a:p>
          <a:p>
            <a:r>
              <a:rPr lang="it-IT" dirty="0"/>
              <a:t>Misure minime di sicurezza ICT per le pubbliche amministrazioni</a:t>
            </a:r>
          </a:p>
          <a:p>
            <a:r>
              <a:rPr lang="it-IT" dirty="0"/>
              <a:t>Framework Nazionale per la </a:t>
            </a:r>
            <a:r>
              <a:rPr lang="it-IT" dirty="0" err="1"/>
              <a:t>Cybersecurity</a:t>
            </a:r>
            <a:r>
              <a:rPr lang="it-IT" dirty="0"/>
              <a:t> e la Data </a:t>
            </a:r>
            <a:r>
              <a:rPr lang="it-IT" dirty="0" err="1"/>
              <a:t>Protection</a:t>
            </a:r>
            <a:endParaRPr lang="it-IT" dirty="0"/>
          </a:p>
          <a:p>
            <a:r>
              <a:rPr lang="it-IT" dirty="0"/>
              <a:t>Direttiva NIS (Direttiva 2016/1148)</a:t>
            </a:r>
          </a:p>
          <a:p>
            <a:r>
              <a:rPr lang="it-IT" dirty="0" err="1"/>
              <a:t>Cybersecurity</a:t>
            </a:r>
            <a:r>
              <a:rPr lang="it-IT" dirty="0"/>
              <a:t> </a:t>
            </a:r>
            <a:r>
              <a:rPr lang="it-IT" dirty="0" err="1"/>
              <a:t>Act</a:t>
            </a:r>
            <a:r>
              <a:rPr lang="it-IT" dirty="0"/>
              <a:t> (Regolamento 2019/881)</a:t>
            </a:r>
          </a:p>
        </p:txBody>
      </p:sp>
      <p:sp>
        <p:nvSpPr>
          <p:cNvPr id="4" name="Segnaposto piè di pagina 3">
            <a:extLst>
              <a:ext uri="{FF2B5EF4-FFF2-40B4-BE49-F238E27FC236}">
                <a16:creationId xmlns:a16="http://schemas.microsoft.com/office/drawing/2014/main" id="{B7C15984-7801-4C22-BCEB-B37AB5A43915}"/>
              </a:ext>
            </a:extLst>
          </p:cNvPr>
          <p:cNvSpPr>
            <a:spLocks noGrp="1"/>
          </p:cNvSpPr>
          <p:nvPr>
            <p:ph type="ftr" sz="quarter" idx="11"/>
          </p:nvPr>
        </p:nvSpPr>
        <p:spPr/>
        <p:txBody>
          <a:bodyPr/>
          <a:lstStyle/>
          <a:p>
            <a:r>
              <a:rPr lang="en-US"/>
              <a:t>www.wpc2019.it</a:t>
            </a:r>
            <a:endParaRPr lang="en-US" dirty="0"/>
          </a:p>
        </p:txBody>
      </p:sp>
      <p:sp>
        <p:nvSpPr>
          <p:cNvPr id="5" name="Segnaposto numero diapositiva 4">
            <a:extLst>
              <a:ext uri="{FF2B5EF4-FFF2-40B4-BE49-F238E27FC236}">
                <a16:creationId xmlns:a16="http://schemas.microsoft.com/office/drawing/2014/main" id="{645CEAEF-6CC3-4F44-9F40-44F6487FD2F5}"/>
              </a:ext>
            </a:extLst>
          </p:cNvPr>
          <p:cNvSpPr>
            <a:spLocks noGrp="1"/>
          </p:cNvSpPr>
          <p:nvPr>
            <p:ph type="sldNum" sz="quarter" idx="12"/>
          </p:nvPr>
        </p:nvSpPr>
        <p:spPr/>
        <p:txBody>
          <a:bodyPr/>
          <a:lstStyle/>
          <a:p>
            <a:fld id="{004AA2EB-F965-4FFF-89E7-5760454771E5}" type="slidenum">
              <a:rPr lang="it-IT" smtClean="0"/>
              <a:t>3</a:t>
            </a:fld>
            <a:endParaRPr lang="it-IT"/>
          </a:p>
        </p:txBody>
      </p:sp>
      <p:sp>
        <p:nvSpPr>
          <p:cNvPr id="6" name="Titolo 5">
            <a:extLst>
              <a:ext uri="{FF2B5EF4-FFF2-40B4-BE49-F238E27FC236}">
                <a16:creationId xmlns:a16="http://schemas.microsoft.com/office/drawing/2014/main" id="{F3C80949-7C73-4E81-A36B-727FD30FF957}"/>
              </a:ext>
            </a:extLst>
          </p:cNvPr>
          <p:cNvSpPr>
            <a:spLocks noGrp="1"/>
          </p:cNvSpPr>
          <p:nvPr>
            <p:ph type="title"/>
          </p:nvPr>
        </p:nvSpPr>
        <p:spPr/>
        <p:txBody>
          <a:bodyPr/>
          <a:lstStyle/>
          <a:p>
            <a:r>
              <a:rPr lang="it-IT" dirty="0"/>
              <a:t>Agenda	</a:t>
            </a:r>
          </a:p>
        </p:txBody>
      </p:sp>
    </p:spTree>
    <p:extLst>
      <p:ext uri="{BB962C8B-B14F-4D97-AF65-F5344CB8AC3E}">
        <p14:creationId xmlns:p14="http://schemas.microsoft.com/office/powerpoint/2010/main" val="3286941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C2F5C71-1051-4FA5-AB3C-2317EB3DFECE}"/>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6609C189-D5E5-4C35-AB17-4D81073D9951}"/>
              </a:ext>
            </a:extLst>
          </p:cNvPr>
          <p:cNvSpPr>
            <a:spLocks noGrp="1"/>
          </p:cNvSpPr>
          <p:nvPr>
            <p:ph type="sldNum" sz="quarter" idx="12"/>
          </p:nvPr>
        </p:nvSpPr>
        <p:spPr/>
        <p:txBody>
          <a:bodyPr/>
          <a:lstStyle/>
          <a:p>
            <a:fld id="{004AA2EB-F965-4FFF-89E7-5760454771E5}" type="slidenum">
              <a:rPr lang="it-IT" smtClean="0"/>
              <a:t>30</a:t>
            </a:fld>
            <a:endParaRPr lang="it-IT"/>
          </a:p>
        </p:txBody>
      </p:sp>
      <p:sp>
        <p:nvSpPr>
          <p:cNvPr id="4" name="Titolo 1">
            <a:extLst>
              <a:ext uri="{FF2B5EF4-FFF2-40B4-BE49-F238E27FC236}">
                <a16:creationId xmlns:a16="http://schemas.microsoft.com/office/drawing/2014/main" id="{1CE4DD27-AF63-47E1-9A08-2123D7CFFE4C}"/>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2 (CSC 2):</a:t>
            </a:r>
          </a:p>
        </p:txBody>
      </p:sp>
      <p:sp>
        <p:nvSpPr>
          <p:cNvPr id="5" name="Rettangolo 4">
            <a:extLst>
              <a:ext uri="{FF2B5EF4-FFF2-40B4-BE49-F238E27FC236}">
                <a16:creationId xmlns:a16="http://schemas.microsoft.com/office/drawing/2014/main" id="{9F049327-131A-49DD-862D-668F43FBBA33}"/>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Inventario dei software autorizzati e non autorizzati</a:t>
            </a:r>
          </a:p>
        </p:txBody>
      </p:sp>
      <p:grpSp>
        <p:nvGrpSpPr>
          <p:cNvPr id="6" name="Gruppo 5">
            <a:extLst>
              <a:ext uri="{FF2B5EF4-FFF2-40B4-BE49-F238E27FC236}">
                <a16:creationId xmlns:a16="http://schemas.microsoft.com/office/drawing/2014/main" id="{1DF87AFA-A18F-4F49-A812-5B2BF8B222BF}"/>
              </a:ext>
            </a:extLst>
          </p:cNvPr>
          <p:cNvGrpSpPr/>
          <p:nvPr/>
        </p:nvGrpSpPr>
        <p:grpSpPr>
          <a:xfrm>
            <a:off x="10618628" y="109563"/>
            <a:ext cx="1494916" cy="1105716"/>
            <a:chOff x="10618628" y="109563"/>
            <a:chExt cx="1494916" cy="1105716"/>
          </a:xfrm>
        </p:grpSpPr>
        <p:pic>
          <p:nvPicPr>
            <p:cNvPr id="7" name="Picture 2" descr="Risultati immagini per software icon">
              <a:extLst>
                <a:ext uri="{FF2B5EF4-FFF2-40B4-BE49-F238E27FC236}">
                  <a16:creationId xmlns:a16="http://schemas.microsoft.com/office/drawing/2014/main" id="{295796FE-BB36-4562-ABFD-5B6495DC34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8628" y="10956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527F7D0-F60A-4EDF-A62B-1F9080C026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9544" y="171279"/>
              <a:ext cx="1044000" cy="10440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ttangolo 8">
            <a:extLst>
              <a:ext uri="{FF2B5EF4-FFF2-40B4-BE49-F238E27FC236}">
                <a16:creationId xmlns:a16="http://schemas.microsoft.com/office/drawing/2014/main" id="{E5F8DC81-DABF-4FCF-A7C8-E92CCF02D161}"/>
              </a:ext>
            </a:extLst>
          </p:cNvPr>
          <p:cNvSpPr/>
          <p:nvPr/>
        </p:nvSpPr>
        <p:spPr>
          <a:xfrm>
            <a:off x="330837" y="1472897"/>
            <a:ext cx="10165860"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2.1.1 Elenco software autorizzati con versione per tipo di sistema, non consentire installazione software non in elenco </a:t>
            </a:r>
          </a:p>
        </p:txBody>
      </p:sp>
      <p:sp>
        <p:nvSpPr>
          <p:cNvPr id="10" name="Rettangolo 9">
            <a:extLst>
              <a:ext uri="{FF2B5EF4-FFF2-40B4-BE49-F238E27FC236}">
                <a16:creationId xmlns:a16="http://schemas.microsoft.com/office/drawing/2014/main" id="{49D32BFC-F12F-4758-83B5-7C5D0AB22B45}"/>
              </a:ext>
            </a:extLst>
          </p:cNvPr>
          <p:cNvSpPr/>
          <p:nvPr/>
        </p:nvSpPr>
        <p:spPr>
          <a:xfrm>
            <a:off x="336000" y="1961582"/>
            <a:ext cx="8221931"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2.2.1 “</a:t>
            </a:r>
            <a:r>
              <a:rPr kumimoji="0" lang="it-IT" sz="1600" b="1" i="0" u="none" strike="noStrike" kern="0" cap="none" spc="0" normalizeH="0" baseline="0" noProof="0" dirty="0" err="1">
                <a:ln>
                  <a:noFill/>
                </a:ln>
                <a:solidFill>
                  <a:srgbClr val="FFFFFF"/>
                </a:solidFill>
                <a:effectLst/>
                <a:uLnTx/>
                <a:uFillTx/>
                <a:latin typeface="Segoe UI Light"/>
              </a:rPr>
              <a:t>Whitelist</a:t>
            </a:r>
            <a:r>
              <a:rPr kumimoji="0" lang="it-IT" sz="1600" b="1" i="0" u="none" strike="noStrike" kern="0" cap="none" spc="0" normalizeH="0" baseline="0" noProof="0" dirty="0">
                <a:ln>
                  <a:noFill/>
                </a:ln>
                <a:solidFill>
                  <a:srgbClr val="FFFFFF"/>
                </a:solidFill>
                <a:effectLst/>
                <a:uLnTx/>
                <a:uFillTx/>
                <a:latin typeface="Segoe UI Light"/>
              </a:rPr>
              <a:t>” (anche ampia) applicazioni autorizzate, bloccare esecuzione software non lista</a:t>
            </a:r>
          </a:p>
        </p:txBody>
      </p:sp>
      <p:sp>
        <p:nvSpPr>
          <p:cNvPr id="11" name="Rettangolo 10">
            <a:extLst>
              <a:ext uri="{FF2B5EF4-FFF2-40B4-BE49-F238E27FC236}">
                <a16:creationId xmlns:a16="http://schemas.microsoft.com/office/drawing/2014/main" id="{8F439DF4-3FE2-4C14-94CC-04EF0ADD9262}"/>
              </a:ext>
            </a:extLst>
          </p:cNvPr>
          <p:cNvSpPr/>
          <p:nvPr/>
        </p:nvSpPr>
        <p:spPr>
          <a:xfrm>
            <a:off x="338392" y="2637129"/>
            <a:ext cx="8464368"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2.2.3 Verifica integrità file applicazioni in “</a:t>
            </a:r>
            <a:r>
              <a:rPr kumimoji="0" lang="it-IT" sz="1600" b="1" i="0" u="none" strike="noStrike" kern="0" cap="none" spc="0" normalizeH="0" baseline="0" noProof="0" dirty="0" err="1">
                <a:ln>
                  <a:noFill/>
                </a:ln>
                <a:solidFill>
                  <a:srgbClr val="FFFFFF"/>
                </a:solidFill>
                <a:effectLst/>
                <a:uLnTx/>
                <a:uFillTx/>
                <a:latin typeface="Segoe UI Light"/>
              </a:rPr>
              <a:t>whitelist</a:t>
            </a:r>
            <a:r>
              <a:rPr kumimoji="0" lang="it-IT" sz="1600" b="1" i="0" u="none" strike="noStrike" kern="0" cap="none" spc="0" normalizeH="0" baseline="0" noProof="0" dirty="0">
                <a:ln>
                  <a:noFill/>
                </a:ln>
                <a:solidFill>
                  <a:srgbClr val="FFFFFF"/>
                </a:solidFill>
                <a:effectLst/>
                <a:uLnTx/>
                <a:uFillTx/>
                <a:latin typeface="Segoe UI Light"/>
              </a:rPr>
              <a:t>” per verificare che non siano state modificate</a:t>
            </a:r>
          </a:p>
        </p:txBody>
      </p:sp>
      <p:sp>
        <p:nvSpPr>
          <p:cNvPr id="12" name="Rettangolo 11">
            <a:extLst>
              <a:ext uri="{FF2B5EF4-FFF2-40B4-BE49-F238E27FC236}">
                <a16:creationId xmlns:a16="http://schemas.microsoft.com/office/drawing/2014/main" id="{3E48D3DE-7B4E-4DC0-A8FF-E80B175A9CBD}"/>
              </a:ext>
            </a:extLst>
          </p:cNvPr>
          <p:cNvSpPr/>
          <p:nvPr/>
        </p:nvSpPr>
        <p:spPr>
          <a:xfrm>
            <a:off x="336000" y="2298575"/>
            <a:ext cx="5147563"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2.2.2 “</a:t>
            </a:r>
            <a:r>
              <a:rPr kumimoji="0" lang="it-IT" sz="1600" b="1" i="0" u="none" strike="noStrike" kern="0" cap="none" spc="0" normalizeH="0" baseline="0" noProof="0" dirty="0" err="1">
                <a:ln>
                  <a:noFill/>
                </a:ln>
                <a:solidFill>
                  <a:srgbClr val="FFFFFF"/>
                </a:solidFill>
                <a:effectLst/>
                <a:uLnTx/>
                <a:uFillTx/>
                <a:latin typeface="Segoe UI Light"/>
              </a:rPr>
              <a:t>Whitelist</a:t>
            </a:r>
            <a:r>
              <a:rPr kumimoji="0" lang="it-IT" sz="1600" b="1" i="0" u="none" strike="noStrike" kern="0" cap="none" spc="0" normalizeH="0" baseline="0" noProof="0" dirty="0">
                <a:ln>
                  <a:noFill/>
                </a:ln>
                <a:solidFill>
                  <a:srgbClr val="FFFFFF"/>
                </a:solidFill>
                <a:effectLst/>
                <a:uLnTx/>
                <a:uFillTx/>
                <a:latin typeface="Segoe UI Light"/>
              </a:rPr>
              <a:t>” mirata per sistemi con funzioni specifiche </a:t>
            </a:r>
          </a:p>
        </p:txBody>
      </p:sp>
      <p:sp>
        <p:nvSpPr>
          <p:cNvPr id="13" name="Rettangolo 12">
            <a:extLst>
              <a:ext uri="{FF2B5EF4-FFF2-40B4-BE49-F238E27FC236}">
                <a16:creationId xmlns:a16="http://schemas.microsoft.com/office/drawing/2014/main" id="{2EDFB4B0-4FEC-4F64-B01E-52BA4DC5CA16}"/>
              </a:ext>
            </a:extLst>
          </p:cNvPr>
          <p:cNvSpPr/>
          <p:nvPr/>
        </p:nvSpPr>
        <p:spPr>
          <a:xfrm>
            <a:off x="338392" y="3124584"/>
            <a:ext cx="6153864"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2.3.1 Scansioni regolari per rilevare presenza software non autorizzato</a:t>
            </a:r>
          </a:p>
        </p:txBody>
      </p:sp>
      <p:sp>
        <p:nvSpPr>
          <p:cNvPr id="14" name="Rettangolo 13">
            <a:extLst>
              <a:ext uri="{FF2B5EF4-FFF2-40B4-BE49-F238E27FC236}">
                <a16:creationId xmlns:a16="http://schemas.microsoft.com/office/drawing/2014/main" id="{AC108E2F-EDA9-4502-BDE3-26A4520B41FE}"/>
              </a:ext>
            </a:extLst>
          </p:cNvPr>
          <p:cNvSpPr/>
          <p:nvPr/>
        </p:nvSpPr>
        <p:spPr>
          <a:xfrm>
            <a:off x="6492256" y="3124253"/>
            <a:ext cx="3147721"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2.3.2 Inventario software completo</a:t>
            </a:r>
          </a:p>
        </p:txBody>
      </p:sp>
      <p:sp>
        <p:nvSpPr>
          <p:cNvPr id="15" name="Rettangolo 14">
            <a:extLst>
              <a:ext uri="{FF2B5EF4-FFF2-40B4-BE49-F238E27FC236}">
                <a16:creationId xmlns:a16="http://schemas.microsoft.com/office/drawing/2014/main" id="{7D053BDA-239A-4E20-9C6A-E488EEC4787D}"/>
              </a:ext>
            </a:extLst>
          </p:cNvPr>
          <p:cNvSpPr/>
          <p:nvPr/>
        </p:nvSpPr>
        <p:spPr>
          <a:xfrm>
            <a:off x="338392" y="3462807"/>
            <a:ext cx="8789779"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2.3.3 Inventario software automatizzato che registri versione OS, applicazioni installate e livello patch</a:t>
            </a:r>
          </a:p>
        </p:txBody>
      </p:sp>
      <p:sp>
        <p:nvSpPr>
          <p:cNvPr id="16" name="Rettangolo 15">
            <a:extLst>
              <a:ext uri="{FF2B5EF4-FFF2-40B4-BE49-F238E27FC236}">
                <a16:creationId xmlns:a16="http://schemas.microsoft.com/office/drawing/2014/main" id="{44AF7C73-4022-4A5D-B632-2520ABD5E04F}"/>
              </a:ext>
            </a:extLst>
          </p:cNvPr>
          <p:cNvSpPr/>
          <p:nvPr/>
        </p:nvSpPr>
        <p:spPr>
          <a:xfrm>
            <a:off x="330837" y="3949931"/>
            <a:ext cx="9502025"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2.4.1 VM e/o sistemi air-</a:t>
            </a:r>
            <a:r>
              <a:rPr kumimoji="0" lang="it-IT" sz="1600" b="1" i="0" u="none" strike="noStrike" kern="0" cap="none" spc="0" normalizeH="0" baseline="0" noProof="0" dirty="0" err="1">
                <a:ln>
                  <a:noFill/>
                </a:ln>
                <a:solidFill>
                  <a:srgbClr val="FFFFFF"/>
                </a:solidFill>
                <a:effectLst/>
                <a:uLnTx/>
                <a:uFillTx/>
                <a:latin typeface="Segoe UI Light"/>
              </a:rPr>
              <a:t>gapped</a:t>
            </a:r>
            <a:r>
              <a:rPr kumimoji="0" lang="it-IT" sz="1600" b="1" i="0" u="none" strike="noStrike" kern="0" cap="none" spc="0" normalizeH="0" baseline="0" noProof="0" dirty="0">
                <a:ln>
                  <a:noFill/>
                </a:ln>
                <a:solidFill>
                  <a:srgbClr val="FFFFFF"/>
                </a:solidFill>
                <a:effectLst/>
                <a:uLnTx/>
                <a:uFillTx/>
                <a:latin typeface="Segoe UI Light"/>
              </a:rPr>
              <a:t> (isolati) per eseguire applicazioni dedicate a operazioni strategiche o critiche</a:t>
            </a:r>
          </a:p>
        </p:txBody>
      </p:sp>
      <p:grpSp>
        <p:nvGrpSpPr>
          <p:cNvPr id="17" name="Gruppo 16">
            <a:extLst>
              <a:ext uri="{FF2B5EF4-FFF2-40B4-BE49-F238E27FC236}">
                <a16:creationId xmlns:a16="http://schemas.microsoft.com/office/drawing/2014/main" id="{5C19E73E-43A6-45B6-8A70-A54111EE8C2E}"/>
              </a:ext>
            </a:extLst>
          </p:cNvPr>
          <p:cNvGrpSpPr/>
          <p:nvPr/>
        </p:nvGrpSpPr>
        <p:grpSpPr>
          <a:xfrm>
            <a:off x="7821222" y="6665447"/>
            <a:ext cx="4331022" cy="153888"/>
            <a:chOff x="7845818" y="6671158"/>
            <a:chExt cx="4331022" cy="153888"/>
          </a:xfrm>
        </p:grpSpPr>
        <p:sp>
          <p:nvSpPr>
            <p:cNvPr id="18" name="Rettangolo 17">
              <a:extLst>
                <a:ext uri="{FF2B5EF4-FFF2-40B4-BE49-F238E27FC236}">
                  <a16:creationId xmlns:a16="http://schemas.microsoft.com/office/drawing/2014/main" id="{8B8E51A1-AE5B-40B2-B36F-6B9AC4463626}"/>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19" name="Rettangolo 18">
              <a:extLst>
                <a:ext uri="{FF2B5EF4-FFF2-40B4-BE49-F238E27FC236}">
                  <a16:creationId xmlns:a16="http://schemas.microsoft.com/office/drawing/2014/main" id="{FD05FFC1-A076-4008-B141-845754DB00BD}"/>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20" name="Rettangolo 19">
              <a:extLst>
                <a:ext uri="{FF2B5EF4-FFF2-40B4-BE49-F238E27FC236}">
                  <a16:creationId xmlns:a16="http://schemas.microsoft.com/office/drawing/2014/main" id="{DD478705-EB1B-43C1-BBD2-4AEBE39CB35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spTree>
    <p:extLst>
      <p:ext uri="{BB962C8B-B14F-4D97-AF65-F5344CB8AC3E}">
        <p14:creationId xmlns:p14="http://schemas.microsoft.com/office/powerpoint/2010/main" val="3532991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47E864E-E344-4558-9D52-B822B6F073A9}"/>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2E0B6A92-5980-48A0-9489-50F0D216AC65}"/>
              </a:ext>
            </a:extLst>
          </p:cNvPr>
          <p:cNvSpPr>
            <a:spLocks noGrp="1"/>
          </p:cNvSpPr>
          <p:nvPr>
            <p:ph type="sldNum" sz="quarter" idx="12"/>
          </p:nvPr>
        </p:nvSpPr>
        <p:spPr/>
        <p:txBody>
          <a:bodyPr/>
          <a:lstStyle/>
          <a:p>
            <a:fld id="{004AA2EB-F965-4FFF-89E7-5760454771E5}" type="slidenum">
              <a:rPr lang="it-IT" smtClean="0"/>
              <a:t>31</a:t>
            </a:fld>
            <a:endParaRPr lang="it-IT"/>
          </a:p>
        </p:txBody>
      </p:sp>
      <p:sp>
        <p:nvSpPr>
          <p:cNvPr id="4" name="Titolo 1">
            <a:extLst>
              <a:ext uri="{FF2B5EF4-FFF2-40B4-BE49-F238E27FC236}">
                <a16:creationId xmlns:a16="http://schemas.microsoft.com/office/drawing/2014/main" id="{37AEFC41-6F81-4CF0-865D-1F91A6644449}"/>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3 (CSC 3)</a:t>
            </a:r>
          </a:p>
        </p:txBody>
      </p:sp>
      <p:sp>
        <p:nvSpPr>
          <p:cNvPr id="5" name="Rettangolo 4">
            <a:extLst>
              <a:ext uri="{FF2B5EF4-FFF2-40B4-BE49-F238E27FC236}">
                <a16:creationId xmlns:a16="http://schemas.microsoft.com/office/drawing/2014/main" id="{AFFA15B6-4DCB-41BF-9830-CD7EC60A08E7}"/>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Proteggere le configurazioni di hardware e software sui dispositivi mobili, laptop, workstation e server</a:t>
            </a:r>
          </a:p>
        </p:txBody>
      </p:sp>
      <p:grpSp>
        <p:nvGrpSpPr>
          <p:cNvPr id="6" name="Gruppo 5">
            <a:extLst>
              <a:ext uri="{FF2B5EF4-FFF2-40B4-BE49-F238E27FC236}">
                <a16:creationId xmlns:a16="http://schemas.microsoft.com/office/drawing/2014/main" id="{842BB3EE-AEDC-4489-95B3-8F4B9A851C7E}"/>
              </a:ext>
            </a:extLst>
          </p:cNvPr>
          <p:cNvGrpSpPr/>
          <p:nvPr/>
        </p:nvGrpSpPr>
        <p:grpSpPr>
          <a:xfrm>
            <a:off x="11170670" y="132840"/>
            <a:ext cx="867468" cy="743884"/>
            <a:chOff x="7473313" y="2712154"/>
            <a:chExt cx="867468" cy="743884"/>
          </a:xfrm>
        </p:grpSpPr>
        <p:pic>
          <p:nvPicPr>
            <p:cNvPr id="7" name="Immagine 6">
              <a:extLst>
                <a:ext uri="{FF2B5EF4-FFF2-40B4-BE49-F238E27FC236}">
                  <a16:creationId xmlns:a16="http://schemas.microsoft.com/office/drawing/2014/main" id="{BF45843B-549E-4D0B-B89E-B451FD2047B8}"/>
                </a:ext>
              </a:extLst>
            </p:cNvPr>
            <p:cNvPicPr>
              <a:picLocks noChangeAspect="1"/>
            </p:cNvPicPr>
            <p:nvPr/>
          </p:nvPicPr>
          <p:blipFill>
            <a:blip r:embed="rId2"/>
            <a:stretch>
              <a:fillRect/>
            </a:stretch>
          </p:blipFill>
          <p:spPr>
            <a:xfrm>
              <a:off x="7473313" y="3072154"/>
              <a:ext cx="360000" cy="360000"/>
            </a:xfrm>
            <a:prstGeom prst="rect">
              <a:avLst/>
            </a:prstGeom>
          </p:spPr>
        </p:pic>
        <p:pic>
          <p:nvPicPr>
            <p:cNvPr id="8" name="Immagine 7">
              <a:extLst>
                <a:ext uri="{FF2B5EF4-FFF2-40B4-BE49-F238E27FC236}">
                  <a16:creationId xmlns:a16="http://schemas.microsoft.com/office/drawing/2014/main" id="{21A541E3-3071-40E5-AF33-E56BB6B93F45}"/>
                </a:ext>
              </a:extLst>
            </p:cNvPr>
            <p:cNvPicPr>
              <a:picLocks noChangeAspect="1"/>
            </p:cNvPicPr>
            <p:nvPr/>
          </p:nvPicPr>
          <p:blipFill>
            <a:blip r:embed="rId3"/>
            <a:stretch>
              <a:fillRect/>
            </a:stretch>
          </p:blipFill>
          <p:spPr>
            <a:xfrm>
              <a:off x="7473313" y="2712154"/>
              <a:ext cx="360000" cy="360000"/>
            </a:xfrm>
            <a:prstGeom prst="rect">
              <a:avLst/>
            </a:prstGeom>
          </p:spPr>
        </p:pic>
        <p:pic>
          <p:nvPicPr>
            <p:cNvPr id="9" name="Immagine 8">
              <a:extLst>
                <a:ext uri="{FF2B5EF4-FFF2-40B4-BE49-F238E27FC236}">
                  <a16:creationId xmlns:a16="http://schemas.microsoft.com/office/drawing/2014/main" id="{C0695081-AF78-4CE8-92F3-09019860061A}"/>
                </a:ext>
              </a:extLst>
            </p:cNvPr>
            <p:cNvPicPr>
              <a:picLocks noChangeAspect="1"/>
            </p:cNvPicPr>
            <p:nvPr/>
          </p:nvPicPr>
          <p:blipFill>
            <a:blip r:embed="rId4"/>
            <a:stretch>
              <a:fillRect/>
            </a:stretch>
          </p:blipFill>
          <p:spPr>
            <a:xfrm>
              <a:off x="7980781" y="2712154"/>
              <a:ext cx="360000" cy="360000"/>
            </a:xfrm>
            <a:prstGeom prst="rect">
              <a:avLst/>
            </a:prstGeom>
          </p:spPr>
        </p:pic>
        <p:pic>
          <p:nvPicPr>
            <p:cNvPr id="10" name="Immagine 9">
              <a:extLst>
                <a:ext uri="{FF2B5EF4-FFF2-40B4-BE49-F238E27FC236}">
                  <a16:creationId xmlns:a16="http://schemas.microsoft.com/office/drawing/2014/main" id="{9BDAD0A1-7DC4-4563-8679-2B929CDE04F6}"/>
                </a:ext>
              </a:extLst>
            </p:cNvPr>
            <p:cNvPicPr>
              <a:picLocks noChangeAspect="1"/>
            </p:cNvPicPr>
            <p:nvPr/>
          </p:nvPicPr>
          <p:blipFill>
            <a:blip r:embed="rId5"/>
            <a:stretch>
              <a:fillRect/>
            </a:stretch>
          </p:blipFill>
          <p:spPr>
            <a:xfrm>
              <a:off x="7980781" y="3096038"/>
              <a:ext cx="360000" cy="360000"/>
            </a:xfrm>
            <a:prstGeom prst="rect">
              <a:avLst/>
            </a:prstGeom>
          </p:spPr>
        </p:pic>
        <p:pic>
          <p:nvPicPr>
            <p:cNvPr id="11" name="Picture 2" descr="shield icon">
              <a:extLst>
                <a:ext uri="{FF2B5EF4-FFF2-40B4-BE49-F238E27FC236}">
                  <a16:creationId xmlns:a16="http://schemas.microsoft.com/office/drawing/2014/main" id="{08ABF46E-DD89-4D87-90BC-A55CD2BE64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16073" y="2790212"/>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ttangolo 11">
            <a:extLst>
              <a:ext uri="{FF2B5EF4-FFF2-40B4-BE49-F238E27FC236}">
                <a16:creationId xmlns:a16="http://schemas.microsoft.com/office/drawing/2014/main" id="{86BF0AD4-116E-48EC-8596-4AE474B63790}"/>
              </a:ext>
            </a:extLst>
          </p:cNvPr>
          <p:cNvSpPr/>
          <p:nvPr/>
        </p:nvSpPr>
        <p:spPr>
          <a:xfrm>
            <a:off x="330837" y="1472897"/>
            <a:ext cx="4041299"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3.1.1 Utilizzo di configurazioni sicure standard</a:t>
            </a:r>
          </a:p>
        </p:txBody>
      </p:sp>
      <p:sp>
        <p:nvSpPr>
          <p:cNvPr id="13" name="Rettangolo 12">
            <a:extLst>
              <a:ext uri="{FF2B5EF4-FFF2-40B4-BE49-F238E27FC236}">
                <a16:creationId xmlns:a16="http://schemas.microsoft.com/office/drawing/2014/main" id="{0554114C-31B3-4B6B-ADC6-DDA28CB17964}"/>
              </a:ext>
            </a:extLst>
          </p:cNvPr>
          <p:cNvSpPr/>
          <p:nvPr/>
        </p:nvSpPr>
        <p:spPr>
          <a:xfrm>
            <a:off x="330836" y="1811193"/>
            <a:ext cx="10205038" cy="830997"/>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3.1.2 Configurazioni sicure standard “</a:t>
            </a:r>
            <a:r>
              <a:rPr kumimoji="0" lang="it-IT" sz="1600" b="1" i="0" u="none" strike="noStrike" kern="0" cap="none" spc="0" normalizeH="0" baseline="0" noProof="0" dirty="0" err="1">
                <a:ln>
                  <a:noFill/>
                </a:ln>
                <a:solidFill>
                  <a:srgbClr val="FFFFFF"/>
                </a:solidFill>
                <a:effectLst/>
                <a:uLnTx/>
                <a:uFillTx/>
                <a:latin typeface="Segoe UI Light"/>
              </a:rPr>
              <a:t>hardened</a:t>
            </a:r>
            <a:r>
              <a:rPr kumimoji="0" lang="it-IT" sz="1600" b="1" i="0" u="none" strike="noStrike" kern="0" cap="none" spc="0" normalizeH="0" baseline="0" noProof="0" dirty="0">
                <a:ln>
                  <a:noFill/>
                </a:ln>
                <a:solidFill>
                  <a:srgbClr val="FFFFFF"/>
                </a:solidFill>
                <a:effectLst/>
                <a:uLnTx/>
                <a:uFillTx/>
                <a:latin typeface="Segoe UI Light"/>
              </a:rPr>
              <a:t>” OS/applicazioni (eliminazione account utente/servizio non necessari,</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        disattivazione/eliminazione servizi non necessari, configurazione </a:t>
            </a:r>
            <a:r>
              <a:rPr kumimoji="0" lang="it-IT" sz="1600" b="1" i="0" u="none" strike="noStrike" kern="0" cap="none" spc="0" normalizeH="0" baseline="0" noProof="0" dirty="0" err="1">
                <a:ln>
                  <a:noFill/>
                </a:ln>
                <a:solidFill>
                  <a:srgbClr val="FFFFFF"/>
                </a:solidFill>
                <a:effectLst/>
                <a:uLnTx/>
                <a:uFillTx/>
                <a:latin typeface="Segoe UI Light"/>
              </a:rPr>
              <a:t>stack</a:t>
            </a:r>
            <a:r>
              <a:rPr kumimoji="0" lang="it-IT" sz="1600" b="1" i="0" u="none" strike="noStrike" kern="0" cap="none" spc="0" normalizeH="0" baseline="0" noProof="0" dirty="0">
                <a:ln>
                  <a:noFill/>
                </a:ln>
                <a:solidFill>
                  <a:srgbClr val="FFFFFF"/>
                </a:solidFill>
                <a:effectLst/>
                <a:uLnTx/>
                <a:uFillTx/>
                <a:latin typeface="Segoe UI Light"/>
              </a:rPr>
              <a:t>/heaps non eseguibili, applicazione patch,</a:t>
            </a:r>
          </a:p>
          <a:p>
            <a:pPr marL="0" marR="0" lvl="0" indent="0" defTabSz="914400" eaLnBrk="1" fontAlgn="auto" latinLnBrk="0" hangingPunct="1">
              <a:lnSpc>
                <a:spcPct val="100000"/>
              </a:lnSpc>
              <a:spcBef>
                <a:spcPts val="0"/>
              </a:spcBef>
              <a:spcAft>
                <a:spcPts val="0"/>
              </a:spcAft>
              <a:buClrTx/>
              <a:buSzTx/>
              <a:buFontTx/>
              <a:buNone/>
              <a:tabLst/>
              <a:defRPr/>
            </a:pPr>
            <a:r>
              <a:rPr lang="it-IT" sz="1600" b="1" kern="0" dirty="0">
                <a:solidFill>
                  <a:srgbClr val="FFFFFF"/>
                </a:solidFill>
                <a:latin typeface="Segoe UI Light"/>
              </a:rPr>
              <a:t>        </a:t>
            </a:r>
            <a:r>
              <a:rPr kumimoji="0" lang="it-IT" sz="1600" b="1" i="0" u="none" strike="noStrike" kern="0" cap="none" spc="0" normalizeH="0" baseline="0" noProof="0" dirty="0">
                <a:ln>
                  <a:noFill/>
                </a:ln>
                <a:solidFill>
                  <a:srgbClr val="FFFFFF"/>
                </a:solidFill>
                <a:effectLst/>
                <a:uLnTx/>
                <a:uFillTx/>
                <a:latin typeface="Segoe UI Light"/>
              </a:rPr>
              <a:t>chiusura porte di rete non utilizzate</a:t>
            </a:r>
          </a:p>
        </p:txBody>
      </p:sp>
      <p:sp>
        <p:nvSpPr>
          <p:cNvPr id="14" name="Rettangolo 13">
            <a:extLst>
              <a:ext uri="{FF2B5EF4-FFF2-40B4-BE49-F238E27FC236}">
                <a16:creationId xmlns:a16="http://schemas.microsoft.com/office/drawing/2014/main" id="{763FD295-053D-4797-A9FB-4C6200529333}"/>
              </a:ext>
            </a:extLst>
          </p:cNvPr>
          <p:cNvSpPr/>
          <p:nvPr/>
        </p:nvSpPr>
        <p:spPr>
          <a:xfrm>
            <a:off x="330836" y="2641932"/>
            <a:ext cx="5855449"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3.1.3 Validazione/aggiornamento regolare immagini d’installazione</a:t>
            </a:r>
          </a:p>
        </p:txBody>
      </p:sp>
      <p:sp>
        <p:nvSpPr>
          <p:cNvPr id="15" name="Rettangolo 14">
            <a:extLst>
              <a:ext uri="{FF2B5EF4-FFF2-40B4-BE49-F238E27FC236}">
                <a16:creationId xmlns:a16="http://schemas.microsoft.com/office/drawing/2014/main" id="{EBD54E9B-1525-4A3B-9D2D-822AC2636CE5}"/>
              </a:ext>
            </a:extLst>
          </p:cNvPr>
          <p:cNvSpPr/>
          <p:nvPr/>
        </p:nvSpPr>
        <p:spPr>
          <a:xfrm>
            <a:off x="335645" y="3118876"/>
            <a:ext cx="5763822"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3.2.1 Definizione configurazione standard per tutti i tipi di sistema</a:t>
            </a:r>
          </a:p>
        </p:txBody>
      </p:sp>
      <p:sp>
        <p:nvSpPr>
          <p:cNvPr id="16" name="Rettangolo 15">
            <a:extLst>
              <a:ext uri="{FF2B5EF4-FFF2-40B4-BE49-F238E27FC236}">
                <a16:creationId xmlns:a16="http://schemas.microsoft.com/office/drawing/2014/main" id="{6727DA8F-1E87-4A97-B979-F8D47497BD53}"/>
              </a:ext>
            </a:extLst>
          </p:cNvPr>
          <p:cNvSpPr/>
          <p:nvPr/>
        </p:nvSpPr>
        <p:spPr>
          <a:xfrm>
            <a:off x="6096000" y="3118876"/>
            <a:ext cx="5778954"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3.2.2 Ripristino sistemi compromessi con configurazione standard</a:t>
            </a:r>
          </a:p>
        </p:txBody>
      </p:sp>
      <p:sp>
        <p:nvSpPr>
          <p:cNvPr id="17" name="Rettangolo 16">
            <a:extLst>
              <a:ext uri="{FF2B5EF4-FFF2-40B4-BE49-F238E27FC236}">
                <a16:creationId xmlns:a16="http://schemas.microsoft.com/office/drawing/2014/main" id="{9DE9CB3A-2B6E-419A-93AE-47FE756D08B6}"/>
              </a:ext>
            </a:extLst>
          </p:cNvPr>
          <p:cNvSpPr/>
          <p:nvPr/>
        </p:nvSpPr>
        <p:spPr>
          <a:xfrm>
            <a:off x="335645" y="3460240"/>
            <a:ext cx="7070077"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3.2.3 Procedure gestione cambiamenti per modifiche a configurazione standard </a:t>
            </a:r>
          </a:p>
        </p:txBody>
      </p:sp>
      <p:sp>
        <p:nvSpPr>
          <p:cNvPr id="18" name="Rettangolo 17">
            <a:extLst>
              <a:ext uri="{FF2B5EF4-FFF2-40B4-BE49-F238E27FC236}">
                <a16:creationId xmlns:a16="http://schemas.microsoft.com/office/drawing/2014/main" id="{88D930C1-44F5-4A23-9D38-0E5881C9AD24}"/>
              </a:ext>
            </a:extLst>
          </p:cNvPr>
          <p:cNvSpPr/>
          <p:nvPr/>
        </p:nvSpPr>
        <p:spPr>
          <a:xfrm>
            <a:off x="335645" y="3926178"/>
            <a:ext cx="4263603"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3.3.1 Immagini installazione memorizzate offline</a:t>
            </a:r>
          </a:p>
        </p:txBody>
      </p:sp>
      <p:sp>
        <p:nvSpPr>
          <p:cNvPr id="19" name="Rettangolo 18">
            <a:extLst>
              <a:ext uri="{FF2B5EF4-FFF2-40B4-BE49-F238E27FC236}">
                <a16:creationId xmlns:a16="http://schemas.microsoft.com/office/drawing/2014/main" id="{E4EA85B1-FB26-4E24-B3CE-098B33C11564}"/>
              </a:ext>
            </a:extLst>
          </p:cNvPr>
          <p:cNvSpPr/>
          <p:nvPr/>
        </p:nvSpPr>
        <p:spPr>
          <a:xfrm>
            <a:off x="4599248" y="3926178"/>
            <a:ext cx="7033785"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3.3.2 Conservazione protetta immagini installazione (integrità/accesso protetto) </a:t>
            </a:r>
          </a:p>
        </p:txBody>
      </p:sp>
      <p:sp>
        <p:nvSpPr>
          <p:cNvPr id="20" name="Rettangolo 19">
            <a:extLst>
              <a:ext uri="{FF2B5EF4-FFF2-40B4-BE49-F238E27FC236}">
                <a16:creationId xmlns:a16="http://schemas.microsoft.com/office/drawing/2014/main" id="{CB3339E4-B6E4-46A4-AB76-41EE29F8E29A}"/>
              </a:ext>
            </a:extLst>
          </p:cNvPr>
          <p:cNvSpPr/>
          <p:nvPr/>
        </p:nvSpPr>
        <p:spPr>
          <a:xfrm>
            <a:off x="335645" y="4370627"/>
            <a:ext cx="8224046"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3.4.1 Eseguire amministrazione remota su connessioni protette (protocolli sicuri/canali protetti)</a:t>
            </a:r>
          </a:p>
        </p:txBody>
      </p:sp>
      <p:sp>
        <p:nvSpPr>
          <p:cNvPr id="21" name="Rettangolo 20">
            <a:extLst>
              <a:ext uri="{FF2B5EF4-FFF2-40B4-BE49-F238E27FC236}">
                <a16:creationId xmlns:a16="http://schemas.microsoft.com/office/drawing/2014/main" id="{25F66702-5154-41B9-A414-08C485C75E5A}"/>
              </a:ext>
            </a:extLst>
          </p:cNvPr>
          <p:cNvSpPr/>
          <p:nvPr/>
        </p:nvSpPr>
        <p:spPr>
          <a:xfrm>
            <a:off x="335645" y="4813533"/>
            <a:ext cx="8352158"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3.5.1 Verifica integrità file critici di sistema, eseguibili sistema/applicazioni, librerie, configurazioni</a:t>
            </a:r>
          </a:p>
        </p:txBody>
      </p:sp>
      <p:sp>
        <p:nvSpPr>
          <p:cNvPr id="22" name="Rettangolo 21">
            <a:extLst>
              <a:ext uri="{FF2B5EF4-FFF2-40B4-BE49-F238E27FC236}">
                <a16:creationId xmlns:a16="http://schemas.microsoft.com/office/drawing/2014/main" id="{8F122922-BBC1-4FA7-8073-5EBE57DD2ABF}"/>
              </a:ext>
            </a:extLst>
          </p:cNvPr>
          <p:cNvSpPr/>
          <p:nvPr/>
        </p:nvSpPr>
        <p:spPr>
          <a:xfrm>
            <a:off x="335645" y="5143969"/>
            <a:ext cx="5168916"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3.5.2 Verifica integrità file automatica e </a:t>
            </a:r>
            <a:r>
              <a:rPr kumimoji="0" lang="it-IT" sz="1600" b="1" i="0" u="none" strike="noStrike" kern="0" cap="none" spc="0" normalizeH="0" baseline="0" noProof="0" dirty="0" err="1">
                <a:ln>
                  <a:noFill/>
                </a:ln>
                <a:solidFill>
                  <a:srgbClr val="FFFFFF"/>
                </a:solidFill>
                <a:effectLst/>
                <a:uLnTx/>
                <a:uFillTx/>
                <a:latin typeface="Segoe UI Light"/>
              </a:rPr>
              <a:t>alert</a:t>
            </a:r>
            <a:r>
              <a:rPr kumimoji="0" lang="it-IT" sz="1600" b="1" i="0" u="none" strike="noStrike" kern="0" cap="none" spc="0" normalizeH="0" baseline="0" noProof="0" dirty="0">
                <a:ln>
                  <a:noFill/>
                </a:ln>
                <a:solidFill>
                  <a:srgbClr val="FFFFFF"/>
                </a:solidFill>
                <a:effectLst/>
                <a:uLnTx/>
                <a:uFillTx/>
                <a:latin typeface="Segoe UI Light"/>
              </a:rPr>
              <a:t> su alterazione</a:t>
            </a:r>
          </a:p>
        </p:txBody>
      </p:sp>
      <p:sp>
        <p:nvSpPr>
          <p:cNvPr id="23" name="Rettangolo 22">
            <a:extLst>
              <a:ext uri="{FF2B5EF4-FFF2-40B4-BE49-F238E27FC236}">
                <a16:creationId xmlns:a16="http://schemas.microsoft.com/office/drawing/2014/main" id="{1DA5AC18-E3AD-4FC0-9475-0DF1F1AA8621}"/>
              </a:ext>
            </a:extLst>
          </p:cNvPr>
          <p:cNvSpPr/>
          <p:nvPr/>
        </p:nvSpPr>
        <p:spPr>
          <a:xfrm>
            <a:off x="5504561" y="5143969"/>
            <a:ext cx="5774145"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3.5.3 Cronologia modifica configurazione e identificazione autore</a:t>
            </a:r>
          </a:p>
        </p:txBody>
      </p:sp>
      <p:sp>
        <p:nvSpPr>
          <p:cNvPr id="24" name="Rettangolo 23">
            <a:extLst>
              <a:ext uri="{FF2B5EF4-FFF2-40B4-BE49-F238E27FC236}">
                <a16:creationId xmlns:a16="http://schemas.microsoft.com/office/drawing/2014/main" id="{251C2B09-FB01-4F2C-97F9-576E622A2637}"/>
              </a:ext>
            </a:extLst>
          </p:cNvPr>
          <p:cNvSpPr/>
          <p:nvPr/>
        </p:nvSpPr>
        <p:spPr>
          <a:xfrm>
            <a:off x="335645" y="5482523"/>
            <a:ext cx="5852436"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3.5.4 identificare alterazioni sospette sistema, permessi file/cartelle</a:t>
            </a:r>
          </a:p>
        </p:txBody>
      </p:sp>
      <p:sp>
        <p:nvSpPr>
          <p:cNvPr id="25" name="Rettangolo 24">
            <a:extLst>
              <a:ext uri="{FF2B5EF4-FFF2-40B4-BE49-F238E27FC236}">
                <a16:creationId xmlns:a16="http://schemas.microsoft.com/office/drawing/2014/main" id="{FC4A3BCC-7904-4185-8991-9EFA25480722}"/>
              </a:ext>
            </a:extLst>
          </p:cNvPr>
          <p:cNvSpPr/>
          <p:nvPr/>
        </p:nvSpPr>
        <p:spPr>
          <a:xfrm>
            <a:off x="335645" y="5965426"/>
            <a:ext cx="5555432"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3.6.1 Sistema centralizzato controllo automatico configurazioni</a:t>
            </a:r>
          </a:p>
        </p:txBody>
      </p:sp>
      <p:sp>
        <p:nvSpPr>
          <p:cNvPr id="26" name="Rettangolo 25">
            <a:extLst>
              <a:ext uri="{FF2B5EF4-FFF2-40B4-BE49-F238E27FC236}">
                <a16:creationId xmlns:a16="http://schemas.microsoft.com/office/drawing/2014/main" id="{69942BE3-6053-4589-9541-B73765A37AA5}"/>
              </a:ext>
            </a:extLst>
          </p:cNvPr>
          <p:cNvSpPr/>
          <p:nvPr/>
        </p:nvSpPr>
        <p:spPr>
          <a:xfrm>
            <a:off x="335645" y="6448329"/>
            <a:ext cx="5800691"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3.7.1 Strumenti per ripristino impostazioni configurazioni standard</a:t>
            </a:r>
          </a:p>
        </p:txBody>
      </p:sp>
      <p:grpSp>
        <p:nvGrpSpPr>
          <p:cNvPr id="27" name="Gruppo 26">
            <a:extLst>
              <a:ext uri="{FF2B5EF4-FFF2-40B4-BE49-F238E27FC236}">
                <a16:creationId xmlns:a16="http://schemas.microsoft.com/office/drawing/2014/main" id="{9C8760C6-5B52-429D-9D84-2268B1F52162}"/>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B30FDB6E-9F1E-4925-8472-8B9D90D36958}"/>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9" name="Rettangolo 28">
              <a:extLst>
                <a:ext uri="{FF2B5EF4-FFF2-40B4-BE49-F238E27FC236}">
                  <a16:creationId xmlns:a16="http://schemas.microsoft.com/office/drawing/2014/main" id="{0CCA22B8-1618-4575-9F91-80397EA4F407}"/>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30" name="Rettangolo 29">
              <a:extLst>
                <a:ext uri="{FF2B5EF4-FFF2-40B4-BE49-F238E27FC236}">
                  <a16:creationId xmlns:a16="http://schemas.microsoft.com/office/drawing/2014/main" id="{569A6D0E-04AB-4220-849D-6726ECA7AC00}"/>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spTree>
    <p:extLst>
      <p:ext uri="{BB962C8B-B14F-4D97-AF65-F5344CB8AC3E}">
        <p14:creationId xmlns:p14="http://schemas.microsoft.com/office/powerpoint/2010/main" val="3351559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A66C5B6-C3C6-493E-BA39-A233F7E2D5B4}"/>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18A1D147-9C27-4A8C-B610-2FB7E8AC3DEA}"/>
              </a:ext>
            </a:extLst>
          </p:cNvPr>
          <p:cNvSpPr>
            <a:spLocks noGrp="1"/>
          </p:cNvSpPr>
          <p:nvPr>
            <p:ph type="sldNum" sz="quarter" idx="12"/>
          </p:nvPr>
        </p:nvSpPr>
        <p:spPr/>
        <p:txBody>
          <a:bodyPr/>
          <a:lstStyle/>
          <a:p>
            <a:fld id="{004AA2EB-F965-4FFF-89E7-5760454771E5}" type="slidenum">
              <a:rPr lang="it-IT" smtClean="0"/>
              <a:t>32</a:t>
            </a:fld>
            <a:endParaRPr lang="it-IT"/>
          </a:p>
        </p:txBody>
      </p:sp>
      <p:sp>
        <p:nvSpPr>
          <p:cNvPr id="4" name="Titolo 1">
            <a:extLst>
              <a:ext uri="{FF2B5EF4-FFF2-40B4-BE49-F238E27FC236}">
                <a16:creationId xmlns:a16="http://schemas.microsoft.com/office/drawing/2014/main" id="{6BA166B3-2A86-4D05-A55E-9B0AD270C2F1}"/>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4 (CSC 4) 1/2</a:t>
            </a:r>
          </a:p>
        </p:txBody>
      </p:sp>
      <p:sp>
        <p:nvSpPr>
          <p:cNvPr id="5" name="Rettangolo 4">
            <a:extLst>
              <a:ext uri="{FF2B5EF4-FFF2-40B4-BE49-F238E27FC236}">
                <a16:creationId xmlns:a16="http://schemas.microsoft.com/office/drawing/2014/main" id="{742B8D3D-AA97-43EE-A561-66C421FE6224}"/>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Valutazione e correzione continua della vulnerabilità</a:t>
            </a:r>
          </a:p>
        </p:txBody>
      </p:sp>
      <p:pic>
        <p:nvPicPr>
          <p:cNvPr id="6" name="Immagine 5">
            <a:extLst>
              <a:ext uri="{FF2B5EF4-FFF2-40B4-BE49-F238E27FC236}">
                <a16:creationId xmlns:a16="http://schemas.microsoft.com/office/drawing/2014/main" id="{8BDE8FCB-99D4-496D-BC36-D7AF031230A6}"/>
              </a:ext>
            </a:extLst>
          </p:cNvPr>
          <p:cNvPicPr>
            <a:picLocks noChangeAspect="1"/>
          </p:cNvPicPr>
          <p:nvPr/>
        </p:nvPicPr>
        <p:blipFill>
          <a:blip r:embed="rId2"/>
          <a:stretch>
            <a:fillRect/>
          </a:stretch>
        </p:blipFill>
        <p:spPr>
          <a:xfrm>
            <a:off x="11022154" y="54000"/>
            <a:ext cx="1080000" cy="1080000"/>
          </a:xfrm>
          <a:prstGeom prst="rect">
            <a:avLst/>
          </a:prstGeom>
        </p:spPr>
      </p:pic>
      <p:sp>
        <p:nvSpPr>
          <p:cNvPr id="7" name="Rettangolo 6">
            <a:extLst>
              <a:ext uri="{FF2B5EF4-FFF2-40B4-BE49-F238E27FC236}">
                <a16:creationId xmlns:a16="http://schemas.microsoft.com/office/drawing/2014/main" id="{1E227D4A-2A6C-48B0-A4C3-F8E049818088}"/>
              </a:ext>
            </a:extLst>
          </p:cNvPr>
          <p:cNvSpPr/>
          <p:nvPr/>
        </p:nvSpPr>
        <p:spPr>
          <a:xfrm>
            <a:off x="330837" y="1472897"/>
            <a:ext cx="9547614" cy="338554"/>
          </a:xfrm>
          <a:prstGeom prst="rect">
            <a:avLst/>
          </a:prstGeom>
          <a:solidFill>
            <a:srgbClr val="9F2936"/>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4.1.1 Ricerca automatica vulnerabilità ad ogni modifica significativa della configurazione di tutti i sistemi in rete</a:t>
            </a:r>
          </a:p>
        </p:txBody>
      </p:sp>
      <p:sp>
        <p:nvSpPr>
          <p:cNvPr id="8" name="Rettangolo 7">
            <a:extLst>
              <a:ext uri="{FF2B5EF4-FFF2-40B4-BE49-F238E27FC236}">
                <a16:creationId xmlns:a16="http://schemas.microsoft.com/office/drawing/2014/main" id="{FF65130A-566A-4752-85EF-E1EF7E878A26}"/>
              </a:ext>
            </a:extLst>
          </p:cNvPr>
          <p:cNvSpPr/>
          <p:nvPr/>
        </p:nvSpPr>
        <p:spPr>
          <a:xfrm>
            <a:off x="330837" y="1808669"/>
            <a:ext cx="7856446" cy="338554"/>
          </a:xfrm>
          <a:prstGeom prst="rect">
            <a:avLst/>
          </a:prstGeom>
          <a:solidFill>
            <a:srgbClr val="4E8542"/>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4.1.2 Ricerca periodica vulnerabilità (frequenza commisurata complessità dell’infrastruttura)</a:t>
            </a:r>
          </a:p>
        </p:txBody>
      </p:sp>
      <p:sp>
        <p:nvSpPr>
          <p:cNvPr id="9" name="Rettangolo 8">
            <a:extLst>
              <a:ext uri="{FF2B5EF4-FFF2-40B4-BE49-F238E27FC236}">
                <a16:creationId xmlns:a16="http://schemas.microsoft.com/office/drawing/2014/main" id="{4C916393-D807-40AE-B8FC-A92C2C31B075}"/>
              </a:ext>
            </a:extLst>
          </p:cNvPr>
          <p:cNvSpPr/>
          <p:nvPr/>
        </p:nvSpPr>
        <p:spPr>
          <a:xfrm>
            <a:off x="330837" y="2147794"/>
            <a:ext cx="10669011" cy="338554"/>
          </a:xfrm>
          <a:prstGeom prst="rect">
            <a:avLst/>
          </a:prstGeom>
          <a:solidFill>
            <a:srgbClr val="1B587C"/>
          </a:solidFill>
          <a:ln>
            <a:solidFill>
              <a:srgbClr val="000000"/>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4.1.3 Utilizzo SCAP (Security Content Automation </a:t>
            </a:r>
            <a:r>
              <a:rPr kumimoji="0" lang="it-IT" sz="1600" b="1" i="0" u="none" strike="noStrike" kern="0" cap="none" spc="0" normalizeH="0" baseline="0" noProof="0" dirty="0" err="1">
                <a:ln>
                  <a:noFill/>
                </a:ln>
                <a:solidFill>
                  <a:srgbClr val="FFFFFF"/>
                </a:solidFill>
                <a:effectLst/>
                <a:uLnTx/>
                <a:uFillTx/>
                <a:latin typeface="Segoe UI Light"/>
              </a:rPr>
              <a:t>Protocol</a:t>
            </a:r>
            <a:r>
              <a:rPr kumimoji="0" lang="it-IT" sz="1600" b="1" i="0" u="none" strike="noStrike" kern="0" cap="none" spc="0" normalizeH="0" baseline="0" noProof="0" dirty="0">
                <a:ln>
                  <a:noFill/>
                </a:ln>
                <a:solidFill>
                  <a:srgbClr val="FFFFFF"/>
                </a:solidFill>
                <a:effectLst/>
                <a:uLnTx/>
                <a:uFillTx/>
                <a:latin typeface="Segoe UI Light"/>
              </a:rPr>
              <a:t>) per validazione vulnerabilità basate sul codice e configurazione</a:t>
            </a:r>
          </a:p>
        </p:txBody>
      </p:sp>
      <p:sp>
        <p:nvSpPr>
          <p:cNvPr id="10" name="Rettangolo 9">
            <a:extLst>
              <a:ext uri="{FF2B5EF4-FFF2-40B4-BE49-F238E27FC236}">
                <a16:creationId xmlns:a16="http://schemas.microsoft.com/office/drawing/2014/main" id="{FFC0FA0D-8C8F-413D-A580-38AB8C12D652}"/>
              </a:ext>
            </a:extLst>
          </p:cNvPr>
          <p:cNvSpPr/>
          <p:nvPr/>
        </p:nvSpPr>
        <p:spPr>
          <a:xfrm>
            <a:off x="330837" y="2618452"/>
            <a:ext cx="5460854"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4.2.1 Correlazione log di sistema - scansioni delle vulnerabilità</a:t>
            </a:r>
          </a:p>
        </p:txBody>
      </p:sp>
      <p:sp>
        <p:nvSpPr>
          <p:cNvPr id="11" name="Rettangolo 10">
            <a:extLst>
              <a:ext uri="{FF2B5EF4-FFF2-40B4-BE49-F238E27FC236}">
                <a16:creationId xmlns:a16="http://schemas.microsoft.com/office/drawing/2014/main" id="{27736046-7D56-4C89-AEDF-6AAC94DF42F9}"/>
              </a:ext>
            </a:extLst>
          </p:cNvPr>
          <p:cNvSpPr/>
          <p:nvPr/>
        </p:nvSpPr>
        <p:spPr>
          <a:xfrm>
            <a:off x="5793487" y="2618972"/>
            <a:ext cx="6260945"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4.2.2 Verificare che i log registrino attività di scanning delle vulnerabilità</a:t>
            </a:r>
          </a:p>
        </p:txBody>
      </p:sp>
      <p:sp>
        <p:nvSpPr>
          <p:cNvPr id="12" name="Rettangolo 11">
            <a:extLst>
              <a:ext uri="{FF2B5EF4-FFF2-40B4-BE49-F238E27FC236}">
                <a16:creationId xmlns:a16="http://schemas.microsoft.com/office/drawing/2014/main" id="{35371095-31B7-46FE-80BB-4EE017B136AD}"/>
              </a:ext>
            </a:extLst>
          </p:cNvPr>
          <p:cNvSpPr/>
          <p:nvPr/>
        </p:nvSpPr>
        <p:spPr>
          <a:xfrm>
            <a:off x="330837" y="2955175"/>
            <a:ext cx="4043992"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4.2.3 Verificare che i log registrino gli attacchi</a:t>
            </a:r>
          </a:p>
        </p:txBody>
      </p:sp>
      <p:sp>
        <p:nvSpPr>
          <p:cNvPr id="13" name="Rettangolo 12">
            <a:extLst>
              <a:ext uri="{FF2B5EF4-FFF2-40B4-BE49-F238E27FC236}">
                <a16:creationId xmlns:a16="http://schemas.microsoft.com/office/drawing/2014/main" id="{682D6A47-24D6-4E29-80AB-FF07213B062E}"/>
              </a:ext>
            </a:extLst>
          </p:cNvPr>
          <p:cNvSpPr/>
          <p:nvPr/>
        </p:nvSpPr>
        <p:spPr>
          <a:xfrm>
            <a:off x="330837" y="3403116"/>
            <a:ext cx="6384889"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4.3.1 Eseguire scansioni vulnerabilità locali/remote con account dedicato</a:t>
            </a:r>
          </a:p>
        </p:txBody>
      </p:sp>
      <p:sp>
        <p:nvSpPr>
          <p:cNvPr id="14" name="Rettangolo 13">
            <a:extLst>
              <a:ext uri="{FF2B5EF4-FFF2-40B4-BE49-F238E27FC236}">
                <a16:creationId xmlns:a16="http://schemas.microsoft.com/office/drawing/2014/main" id="{B503BCEC-F202-4AEB-839C-73A43B77C4D1}"/>
              </a:ext>
            </a:extLst>
          </p:cNvPr>
          <p:cNvSpPr/>
          <p:nvPr/>
        </p:nvSpPr>
        <p:spPr>
          <a:xfrm>
            <a:off x="6715726" y="3403116"/>
            <a:ext cx="4941481"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4.3.2 Eseguire scansioni vulnerabilità da </a:t>
            </a:r>
            <a:r>
              <a:rPr kumimoji="0" lang="it-IT" sz="1600" b="1" i="0" u="none" strike="noStrike" kern="0" cap="none" spc="0" normalizeH="0" baseline="0" noProof="0" dirty="0" err="1">
                <a:ln>
                  <a:noFill/>
                </a:ln>
                <a:solidFill>
                  <a:srgbClr val="FFFFFF"/>
                </a:solidFill>
                <a:effectLst/>
                <a:uLnTx/>
                <a:uFillTx/>
                <a:latin typeface="Segoe UI Light"/>
              </a:rPr>
              <a:t>host</a:t>
            </a:r>
            <a:r>
              <a:rPr kumimoji="0" lang="it-IT" sz="1600" b="1" i="0" u="none" strike="noStrike" kern="0" cap="none" spc="0" normalizeH="0" baseline="0" noProof="0" dirty="0">
                <a:ln>
                  <a:noFill/>
                </a:ln>
                <a:solidFill>
                  <a:srgbClr val="FFFFFF"/>
                </a:solidFill>
                <a:effectLst/>
                <a:uLnTx/>
                <a:uFillTx/>
                <a:latin typeface="Segoe UI Light"/>
              </a:rPr>
              <a:t>/IP specifici</a:t>
            </a:r>
          </a:p>
        </p:txBody>
      </p:sp>
      <p:sp>
        <p:nvSpPr>
          <p:cNvPr id="15" name="Rettangolo 14">
            <a:extLst>
              <a:ext uri="{FF2B5EF4-FFF2-40B4-BE49-F238E27FC236}">
                <a16:creationId xmlns:a16="http://schemas.microsoft.com/office/drawing/2014/main" id="{39C4679F-BAC1-4EE5-B751-5771E0B230BC}"/>
              </a:ext>
            </a:extLst>
          </p:cNvPr>
          <p:cNvSpPr/>
          <p:nvPr/>
        </p:nvSpPr>
        <p:spPr>
          <a:xfrm>
            <a:off x="330837" y="3860933"/>
            <a:ext cx="5324022"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4.4.1 Aggiornare gli strumenti di scansione delle vulnerabilità</a:t>
            </a:r>
          </a:p>
        </p:txBody>
      </p:sp>
      <p:sp>
        <p:nvSpPr>
          <p:cNvPr id="16" name="Rettangolo 15">
            <a:extLst>
              <a:ext uri="{FF2B5EF4-FFF2-40B4-BE49-F238E27FC236}">
                <a16:creationId xmlns:a16="http://schemas.microsoft.com/office/drawing/2014/main" id="{5D5FF890-6A4A-4A6C-9D62-F62B0852B7F1}"/>
              </a:ext>
            </a:extLst>
          </p:cNvPr>
          <p:cNvSpPr/>
          <p:nvPr/>
        </p:nvSpPr>
        <p:spPr>
          <a:xfrm>
            <a:off x="330837" y="4206831"/>
            <a:ext cx="10981019"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4.4.2 Registrazione a servizio che fornisce informazioni tempestive su nuove minacce/vulnerabilità e utilizzarle nelle scansioni</a:t>
            </a:r>
          </a:p>
        </p:txBody>
      </p:sp>
      <p:sp>
        <p:nvSpPr>
          <p:cNvPr id="17" name="Rettangolo 16">
            <a:extLst>
              <a:ext uri="{FF2B5EF4-FFF2-40B4-BE49-F238E27FC236}">
                <a16:creationId xmlns:a16="http://schemas.microsoft.com/office/drawing/2014/main" id="{6BF06343-7FE2-450F-AD66-39FD191372EE}"/>
              </a:ext>
            </a:extLst>
          </p:cNvPr>
          <p:cNvSpPr/>
          <p:nvPr/>
        </p:nvSpPr>
        <p:spPr>
          <a:xfrm>
            <a:off x="330963" y="4654772"/>
            <a:ext cx="5998886"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4.5.1 Installazione automatica patch/aggiornamenti per software/OS</a:t>
            </a:r>
          </a:p>
        </p:txBody>
      </p:sp>
      <p:sp>
        <p:nvSpPr>
          <p:cNvPr id="18" name="Rettangolo 17">
            <a:extLst>
              <a:ext uri="{FF2B5EF4-FFF2-40B4-BE49-F238E27FC236}">
                <a16:creationId xmlns:a16="http://schemas.microsoft.com/office/drawing/2014/main" id="{AC3F0C74-E7B7-4554-BA2B-8A697E572408}"/>
              </a:ext>
            </a:extLst>
          </p:cNvPr>
          <p:cNvSpPr/>
          <p:nvPr/>
        </p:nvSpPr>
        <p:spPr>
          <a:xfrm>
            <a:off x="330837" y="4993326"/>
            <a:ext cx="7646580"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4.5.2 Aggiornare sistemi separati dalla rete/air-</a:t>
            </a:r>
            <a:r>
              <a:rPr kumimoji="0" lang="it-IT" sz="1600" b="1" i="0" u="none" strike="noStrike" kern="0" cap="none" spc="0" normalizeH="0" baseline="0" noProof="0" dirty="0" err="1">
                <a:ln>
                  <a:noFill/>
                </a:ln>
                <a:solidFill>
                  <a:srgbClr val="FFFFFF"/>
                </a:solidFill>
                <a:effectLst/>
                <a:uLnTx/>
                <a:uFillTx/>
                <a:latin typeface="Segoe UI Light"/>
              </a:rPr>
              <a:t>gapped</a:t>
            </a:r>
            <a:r>
              <a:rPr kumimoji="0" lang="it-IT" sz="1600" b="1" i="0" u="none" strike="noStrike" kern="0" cap="none" spc="0" normalizeH="0" baseline="0" noProof="0" dirty="0">
                <a:ln>
                  <a:noFill/>
                </a:ln>
                <a:solidFill>
                  <a:srgbClr val="FFFFFF"/>
                </a:solidFill>
                <a:effectLst/>
                <a:uLnTx/>
                <a:uFillTx/>
                <a:latin typeface="Segoe UI Light"/>
              </a:rPr>
              <a:t> in base al loro livello di criticità </a:t>
            </a:r>
          </a:p>
        </p:txBody>
      </p:sp>
      <p:grpSp>
        <p:nvGrpSpPr>
          <p:cNvPr id="26" name="Gruppo 25">
            <a:extLst>
              <a:ext uri="{FF2B5EF4-FFF2-40B4-BE49-F238E27FC236}">
                <a16:creationId xmlns:a16="http://schemas.microsoft.com/office/drawing/2014/main" id="{BA80D623-63E9-4F37-AD6A-DB4ABA6994DA}"/>
              </a:ext>
            </a:extLst>
          </p:cNvPr>
          <p:cNvGrpSpPr/>
          <p:nvPr/>
        </p:nvGrpSpPr>
        <p:grpSpPr>
          <a:xfrm>
            <a:off x="7821222" y="6665447"/>
            <a:ext cx="4331022" cy="153888"/>
            <a:chOff x="7845818" y="6671158"/>
            <a:chExt cx="4331022" cy="153888"/>
          </a:xfrm>
        </p:grpSpPr>
        <p:sp>
          <p:nvSpPr>
            <p:cNvPr id="27" name="Rettangolo 26">
              <a:extLst>
                <a:ext uri="{FF2B5EF4-FFF2-40B4-BE49-F238E27FC236}">
                  <a16:creationId xmlns:a16="http://schemas.microsoft.com/office/drawing/2014/main" id="{F753B552-C49E-4DBE-80BF-59BEFD43F917}"/>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8" name="Rettangolo 27">
              <a:extLst>
                <a:ext uri="{FF2B5EF4-FFF2-40B4-BE49-F238E27FC236}">
                  <a16:creationId xmlns:a16="http://schemas.microsoft.com/office/drawing/2014/main" id="{E0828B38-FE00-41D0-ADE6-A85C706E3DCC}"/>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29" name="Rettangolo 28">
              <a:extLst>
                <a:ext uri="{FF2B5EF4-FFF2-40B4-BE49-F238E27FC236}">
                  <a16:creationId xmlns:a16="http://schemas.microsoft.com/office/drawing/2014/main" id="{D2FE80E1-8173-466E-93C9-DE525ADDB12D}"/>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spTree>
    <p:extLst>
      <p:ext uri="{BB962C8B-B14F-4D97-AF65-F5344CB8AC3E}">
        <p14:creationId xmlns:p14="http://schemas.microsoft.com/office/powerpoint/2010/main" val="2586805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A66C5B6-C3C6-493E-BA39-A233F7E2D5B4}"/>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18A1D147-9C27-4A8C-B610-2FB7E8AC3DEA}"/>
              </a:ext>
            </a:extLst>
          </p:cNvPr>
          <p:cNvSpPr>
            <a:spLocks noGrp="1"/>
          </p:cNvSpPr>
          <p:nvPr>
            <p:ph type="sldNum" sz="quarter" idx="12"/>
          </p:nvPr>
        </p:nvSpPr>
        <p:spPr/>
        <p:txBody>
          <a:bodyPr/>
          <a:lstStyle/>
          <a:p>
            <a:fld id="{004AA2EB-F965-4FFF-89E7-5760454771E5}" type="slidenum">
              <a:rPr lang="it-IT" smtClean="0"/>
              <a:t>33</a:t>
            </a:fld>
            <a:endParaRPr lang="it-IT"/>
          </a:p>
        </p:txBody>
      </p:sp>
      <p:sp>
        <p:nvSpPr>
          <p:cNvPr id="4" name="Titolo 1">
            <a:extLst>
              <a:ext uri="{FF2B5EF4-FFF2-40B4-BE49-F238E27FC236}">
                <a16:creationId xmlns:a16="http://schemas.microsoft.com/office/drawing/2014/main" id="{6BA166B3-2A86-4D05-A55E-9B0AD270C2F1}"/>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lvl="0"/>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4 (CSC </a:t>
            </a:r>
            <a:r>
              <a:rPr lang="it-IT" dirty="0">
                <a:solidFill>
                  <a:schemeClr val="tx1">
                    <a:lumMod val="65000"/>
                    <a:lumOff val="35000"/>
                  </a:schemeClr>
                </a:solidFill>
                <a:latin typeface="Segoe UI Light"/>
              </a:rPr>
              <a:t>4) 2/2</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742B8D3D-AA97-43EE-A561-66C421FE6224}"/>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Valutazione e correzione continua della vulnerabilità</a:t>
            </a:r>
          </a:p>
        </p:txBody>
      </p:sp>
      <p:pic>
        <p:nvPicPr>
          <p:cNvPr id="6" name="Immagine 5">
            <a:extLst>
              <a:ext uri="{FF2B5EF4-FFF2-40B4-BE49-F238E27FC236}">
                <a16:creationId xmlns:a16="http://schemas.microsoft.com/office/drawing/2014/main" id="{8BDE8FCB-99D4-496D-BC36-D7AF031230A6}"/>
              </a:ext>
            </a:extLst>
          </p:cNvPr>
          <p:cNvPicPr>
            <a:picLocks noChangeAspect="1"/>
          </p:cNvPicPr>
          <p:nvPr/>
        </p:nvPicPr>
        <p:blipFill>
          <a:blip r:embed="rId2"/>
          <a:stretch>
            <a:fillRect/>
          </a:stretch>
        </p:blipFill>
        <p:spPr>
          <a:xfrm>
            <a:off x="11022154" y="54000"/>
            <a:ext cx="1080000" cy="1080000"/>
          </a:xfrm>
          <a:prstGeom prst="rect">
            <a:avLst/>
          </a:prstGeom>
        </p:spPr>
      </p:pic>
      <p:sp>
        <p:nvSpPr>
          <p:cNvPr id="19" name="Rettangolo 18">
            <a:extLst>
              <a:ext uri="{FF2B5EF4-FFF2-40B4-BE49-F238E27FC236}">
                <a16:creationId xmlns:a16="http://schemas.microsoft.com/office/drawing/2014/main" id="{1D916356-391D-4028-A9C1-04A7CF4AEAF0}"/>
              </a:ext>
            </a:extLst>
          </p:cNvPr>
          <p:cNvSpPr/>
          <p:nvPr/>
        </p:nvSpPr>
        <p:spPr>
          <a:xfrm>
            <a:off x="330837" y="1470115"/>
            <a:ext cx="5838650"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4.6.1 Verifica che le scansioni siano eseguite con policy predefinite</a:t>
            </a:r>
          </a:p>
        </p:txBody>
      </p:sp>
      <p:sp>
        <p:nvSpPr>
          <p:cNvPr id="20" name="Rettangolo 19">
            <a:extLst>
              <a:ext uri="{FF2B5EF4-FFF2-40B4-BE49-F238E27FC236}">
                <a16:creationId xmlns:a16="http://schemas.microsoft.com/office/drawing/2014/main" id="{94987DA4-5826-4B35-AE18-4DD12E7E5A98}"/>
              </a:ext>
            </a:extLst>
          </p:cNvPr>
          <p:cNvSpPr/>
          <p:nvPr/>
        </p:nvSpPr>
        <p:spPr>
          <a:xfrm>
            <a:off x="330837" y="1923128"/>
            <a:ext cx="9151544"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4.7.1 Verifica risoluzione vulnerabilità emerse (patch, contromisure  documentazione accettazione rischio)</a:t>
            </a:r>
          </a:p>
        </p:txBody>
      </p:sp>
      <p:sp>
        <p:nvSpPr>
          <p:cNvPr id="21" name="Rettangolo 20">
            <a:extLst>
              <a:ext uri="{FF2B5EF4-FFF2-40B4-BE49-F238E27FC236}">
                <a16:creationId xmlns:a16="http://schemas.microsoft.com/office/drawing/2014/main" id="{3F75C7A0-1D93-437C-A85F-0D37B8B7EDB2}"/>
              </a:ext>
            </a:extLst>
          </p:cNvPr>
          <p:cNvSpPr/>
          <p:nvPr/>
        </p:nvSpPr>
        <p:spPr>
          <a:xfrm>
            <a:off x="330837" y="2265245"/>
            <a:ext cx="5904180"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4.7.2 Revisione periodica delle accettazioni dei rischi di vulnerabilità</a:t>
            </a:r>
          </a:p>
        </p:txBody>
      </p:sp>
      <p:sp>
        <p:nvSpPr>
          <p:cNvPr id="22" name="Rettangolo 21">
            <a:extLst>
              <a:ext uri="{FF2B5EF4-FFF2-40B4-BE49-F238E27FC236}">
                <a16:creationId xmlns:a16="http://schemas.microsoft.com/office/drawing/2014/main" id="{3324A95C-EF28-4FF7-ACFA-611FDFB1BEB8}"/>
              </a:ext>
            </a:extLst>
          </p:cNvPr>
          <p:cNvSpPr/>
          <p:nvPr/>
        </p:nvSpPr>
        <p:spPr>
          <a:xfrm>
            <a:off x="330837" y="2714211"/>
            <a:ext cx="3395481"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4.8.1 Definizione piano gestione rischi</a:t>
            </a:r>
          </a:p>
        </p:txBody>
      </p:sp>
      <p:sp>
        <p:nvSpPr>
          <p:cNvPr id="23" name="Rettangolo 22">
            <a:extLst>
              <a:ext uri="{FF2B5EF4-FFF2-40B4-BE49-F238E27FC236}">
                <a16:creationId xmlns:a16="http://schemas.microsoft.com/office/drawing/2014/main" id="{7C88B725-6792-4050-9A93-BC9DF26DE92D}"/>
              </a:ext>
            </a:extLst>
          </p:cNvPr>
          <p:cNvSpPr/>
          <p:nvPr/>
        </p:nvSpPr>
        <p:spPr>
          <a:xfrm>
            <a:off x="3726318" y="2714074"/>
            <a:ext cx="7922169"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4.8.2 Attribuire alle azioni per risoluzione vulnerabilità un livello di priorità in base al rischio</a:t>
            </a:r>
          </a:p>
        </p:txBody>
      </p:sp>
      <p:sp>
        <p:nvSpPr>
          <p:cNvPr id="24" name="Rettangolo 23">
            <a:extLst>
              <a:ext uri="{FF2B5EF4-FFF2-40B4-BE49-F238E27FC236}">
                <a16:creationId xmlns:a16="http://schemas.microsoft.com/office/drawing/2014/main" id="{A3D43743-E903-4965-87DC-58641EFA6298}"/>
              </a:ext>
            </a:extLst>
          </p:cNvPr>
          <p:cNvSpPr/>
          <p:nvPr/>
        </p:nvSpPr>
        <p:spPr>
          <a:xfrm>
            <a:off x="326208" y="3162903"/>
            <a:ext cx="5731890"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4.9.1 Misure alternative se non è possibile risolvere la vulnerabilità</a:t>
            </a:r>
          </a:p>
        </p:txBody>
      </p:sp>
      <p:sp>
        <p:nvSpPr>
          <p:cNvPr id="25" name="Rettangolo 24">
            <a:extLst>
              <a:ext uri="{FF2B5EF4-FFF2-40B4-BE49-F238E27FC236}">
                <a16:creationId xmlns:a16="http://schemas.microsoft.com/office/drawing/2014/main" id="{27EC4F62-AB08-4A9B-BA00-AAD9B5D447F9}"/>
              </a:ext>
            </a:extLst>
          </p:cNvPr>
          <p:cNvSpPr/>
          <p:nvPr/>
        </p:nvSpPr>
        <p:spPr>
          <a:xfrm>
            <a:off x="326208" y="3615295"/>
            <a:ext cx="5879943" cy="338554"/>
          </a:xfrm>
          <a:prstGeom prst="rect">
            <a:avLst/>
          </a:prstGeom>
          <a:solidFill>
            <a:srgbClr val="4E8542"/>
          </a:solid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4.10.1 Ambiente test per patch software non standard (</a:t>
            </a:r>
            <a:r>
              <a:rPr kumimoji="0" lang="it-IT" sz="1600" b="1" i="0" u="none" strike="noStrike" kern="0" cap="none" spc="0" normalizeH="0" baseline="0" noProof="0" dirty="0" err="1">
                <a:ln>
                  <a:noFill/>
                </a:ln>
                <a:solidFill>
                  <a:srgbClr val="FFFFFF"/>
                </a:solidFill>
                <a:effectLst/>
                <a:uLnTx/>
                <a:uFillTx/>
                <a:latin typeface="Segoe UI Light"/>
              </a:rPr>
              <a:t>xes</a:t>
            </a:r>
            <a:r>
              <a:rPr kumimoji="0" lang="it-IT" sz="1600" b="1" i="0" u="none" strike="noStrike" kern="0" cap="none" spc="0" normalizeH="0" baseline="0" noProof="0" dirty="0">
                <a:ln>
                  <a:noFill/>
                </a:ln>
                <a:solidFill>
                  <a:srgbClr val="FFFFFF"/>
                </a:solidFill>
                <a:effectLst/>
                <a:uLnTx/>
                <a:uFillTx/>
                <a:latin typeface="Segoe UI Light"/>
              </a:rPr>
              <a:t>. ad hoc)</a:t>
            </a:r>
          </a:p>
        </p:txBody>
      </p:sp>
      <p:grpSp>
        <p:nvGrpSpPr>
          <p:cNvPr id="26" name="Gruppo 25">
            <a:extLst>
              <a:ext uri="{FF2B5EF4-FFF2-40B4-BE49-F238E27FC236}">
                <a16:creationId xmlns:a16="http://schemas.microsoft.com/office/drawing/2014/main" id="{BA80D623-63E9-4F37-AD6A-DB4ABA6994DA}"/>
              </a:ext>
            </a:extLst>
          </p:cNvPr>
          <p:cNvGrpSpPr/>
          <p:nvPr/>
        </p:nvGrpSpPr>
        <p:grpSpPr>
          <a:xfrm>
            <a:off x="7821222" y="6665447"/>
            <a:ext cx="4331022" cy="153888"/>
            <a:chOff x="7845818" y="6671158"/>
            <a:chExt cx="4331022" cy="153888"/>
          </a:xfrm>
        </p:grpSpPr>
        <p:sp>
          <p:nvSpPr>
            <p:cNvPr id="27" name="Rettangolo 26">
              <a:extLst>
                <a:ext uri="{FF2B5EF4-FFF2-40B4-BE49-F238E27FC236}">
                  <a16:creationId xmlns:a16="http://schemas.microsoft.com/office/drawing/2014/main" id="{F753B552-C49E-4DBE-80BF-59BEFD43F917}"/>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8" name="Rettangolo 27">
              <a:extLst>
                <a:ext uri="{FF2B5EF4-FFF2-40B4-BE49-F238E27FC236}">
                  <a16:creationId xmlns:a16="http://schemas.microsoft.com/office/drawing/2014/main" id="{E0828B38-FE00-41D0-ADE6-A85C706E3DCC}"/>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29" name="Rettangolo 28">
              <a:extLst>
                <a:ext uri="{FF2B5EF4-FFF2-40B4-BE49-F238E27FC236}">
                  <a16:creationId xmlns:a16="http://schemas.microsoft.com/office/drawing/2014/main" id="{D2FE80E1-8173-466E-93C9-DE525ADDB12D}"/>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spTree>
    <p:extLst>
      <p:ext uri="{BB962C8B-B14F-4D97-AF65-F5344CB8AC3E}">
        <p14:creationId xmlns:p14="http://schemas.microsoft.com/office/powerpoint/2010/main" val="3811323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4D393DD-C793-42C1-B765-6BF6810D1AB9}"/>
              </a:ext>
            </a:extLst>
          </p:cNvPr>
          <p:cNvSpPr>
            <a:spLocks noGrp="1"/>
          </p:cNvSpPr>
          <p:nvPr>
            <p:ph type="ftr" sz="quarter" idx="11"/>
          </p:nvPr>
        </p:nvSpPr>
        <p:spPr>
          <a:xfrm>
            <a:off x="3869268" y="6356350"/>
            <a:ext cx="5911517" cy="365125"/>
          </a:xfrm>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C20C3296-B386-4FAE-BE2E-D7E164CD6C2A}"/>
              </a:ext>
            </a:extLst>
          </p:cNvPr>
          <p:cNvSpPr>
            <a:spLocks noGrp="1"/>
          </p:cNvSpPr>
          <p:nvPr>
            <p:ph type="sldNum" sz="quarter" idx="12"/>
          </p:nvPr>
        </p:nvSpPr>
        <p:spPr/>
        <p:txBody>
          <a:bodyPr/>
          <a:lstStyle/>
          <a:p>
            <a:fld id="{004AA2EB-F965-4FFF-89E7-5760454771E5}" type="slidenum">
              <a:rPr lang="it-IT" smtClean="0"/>
              <a:t>34</a:t>
            </a:fld>
            <a:endParaRPr lang="it-IT"/>
          </a:p>
        </p:txBody>
      </p:sp>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5 (CSC 5) 1/2</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Uso appropriato dei privilegi di amministratore</a:t>
            </a:r>
          </a:p>
        </p:txBody>
      </p:sp>
      <p:pic>
        <p:nvPicPr>
          <p:cNvPr id="6" name="Picture 2" descr="Risultati immagini per admin credential icon">
            <a:extLst>
              <a:ext uri="{FF2B5EF4-FFF2-40B4-BE49-F238E27FC236}">
                <a16:creationId xmlns:a16="http://schemas.microsoft.com/office/drawing/2014/main" id="{E640FCF8-906E-4D1D-87C0-E1A90D5FBC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5802" y="10956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a:extLst>
              <a:ext uri="{FF2B5EF4-FFF2-40B4-BE49-F238E27FC236}">
                <a16:creationId xmlns:a16="http://schemas.microsoft.com/office/drawing/2014/main" id="{845D0116-4E7A-4752-A0B5-CB984EE51A47}"/>
              </a:ext>
            </a:extLst>
          </p:cNvPr>
          <p:cNvSpPr/>
          <p:nvPr/>
        </p:nvSpPr>
        <p:spPr>
          <a:xfrm>
            <a:off x="330837" y="1472897"/>
            <a:ext cx="5531386"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5.1.1 Limitare privilegi di amministrazione ai soli utenti necessari</a:t>
            </a:r>
          </a:p>
        </p:txBody>
      </p:sp>
      <p:sp>
        <p:nvSpPr>
          <p:cNvPr id="8" name="Rettangolo 7">
            <a:extLst>
              <a:ext uri="{FF2B5EF4-FFF2-40B4-BE49-F238E27FC236}">
                <a16:creationId xmlns:a16="http://schemas.microsoft.com/office/drawing/2014/main" id="{71EB3569-BE88-4A37-85DC-4F5E3A07E8C8}"/>
              </a:ext>
            </a:extLst>
          </p:cNvPr>
          <p:cNvSpPr/>
          <p:nvPr/>
        </p:nvSpPr>
        <p:spPr>
          <a:xfrm>
            <a:off x="5862223" y="1472897"/>
            <a:ext cx="5266185"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5.1.2 Utilizzo utenze amministrative solo quando necessario</a:t>
            </a:r>
          </a:p>
        </p:txBody>
      </p:sp>
      <p:sp>
        <p:nvSpPr>
          <p:cNvPr id="9" name="Rettangolo 8">
            <a:extLst>
              <a:ext uri="{FF2B5EF4-FFF2-40B4-BE49-F238E27FC236}">
                <a16:creationId xmlns:a16="http://schemas.microsoft.com/office/drawing/2014/main" id="{D46AA0A6-0ADB-4646-8D62-F52216DA459B}"/>
              </a:ext>
            </a:extLst>
          </p:cNvPr>
          <p:cNvSpPr/>
          <p:nvPr/>
        </p:nvSpPr>
        <p:spPr>
          <a:xfrm>
            <a:off x="330836" y="1805900"/>
            <a:ext cx="5710922"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5.1.3 Assegnare agli utenti amministratori solo i privilegi necessari</a:t>
            </a:r>
          </a:p>
        </p:txBody>
      </p:sp>
      <p:sp>
        <p:nvSpPr>
          <p:cNvPr id="10" name="Rettangolo 9">
            <a:extLst>
              <a:ext uri="{FF2B5EF4-FFF2-40B4-BE49-F238E27FC236}">
                <a16:creationId xmlns:a16="http://schemas.microsoft.com/office/drawing/2014/main" id="{EFDD5FC4-CB3D-4F69-83FF-C06648103B94}"/>
              </a:ext>
            </a:extLst>
          </p:cNvPr>
          <p:cNvSpPr/>
          <p:nvPr/>
        </p:nvSpPr>
        <p:spPr>
          <a:xfrm>
            <a:off x="6036017" y="1805900"/>
            <a:ext cx="5175519" cy="338554"/>
          </a:xfrm>
          <a:prstGeom prst="rect">
            <a:avLst/>
          </a:prstGeom>
          <a:solidFill>
            <a:srgbClr val="1B587C"/>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5.1.4 Log attività utenze amministrative e rilevare anomalie</a:t>
            </a:r>
          </a:p>
        </p:txBody>
      </p:sp>
      <p:sp>
        <p:nvSpPr>
          <p:cNvPr id="11" name="Rettangolo 10">
            <a:extLst>
              <a:ext uri="{FF2B5EF4-FFF2-40B4-BE49-F238E27FC236}">
                <a16:creationId xmlns:a16="http://schemas.microsoft.com/office/drawing/2014/main" id="{397B4EA1-0FB7-49E0-85D2-526C3E6516D0}"/>
              </a:ext>
            </a:extLst>
          </p:cNvPr>
          <p:cNvSpPr/>
          <p:nvPr/>
        </p:nvSpPr>
        <p:spPr>
          <a:xfrm>
            <a:off x="330836" y="2218401"/>
            <a:ext cx="3408305"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5.2.1 Inventario utenze amministrative</a:t>
            </a:r>
          </a:p>
        </p:txBody>
      </p:sp>
      <p:sp>
        <p:nvSpPr>
          <p:cNvPr id="12" name="Rettangolo 11">
            <a:extLst>
              <a:ext uri="{FF2B5EF4-FFF2-40B4-BE49-F238E27FC236}">
                <a16:creationId xmlns:a16="http://schemas.microsoft.com/office/drawing/2014/main" id="{11EB3837-3C91-4459-8024-CCC68FA5203C}"/>
              </a:ext>
            </a:extLst>
          </p:cNvPr>
          <p:cNvSpPr/>
          <p:nvPr/>
        </p:nvSpPr>
        <p:spPr>
          <a:xfrm>
            <a:off x="3739141" y="2218401"/>
            <a:ext cx="6182526" cy="338554"/>
          </a:xfrm>
          <a:prstGeom prst="rect">
            <a:avLst/>
          </a:prstGeom>
          <a:solidFill>
            <a:srgbClr val="1B587C"/>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5.2.2 Automazione inventario utenze amministrative e </a:t>
            </a:r>
            <a:r>
              <a:rPr kumimoji="0" lang="it-IT" sz="1600" b="1" i="0" u="none" strike="noStrike" kern="0" cap="none" spc="0" normalizeH="0" baseline="0" noProof="0" dirty="0" err="1">
                <a:ln>
                  <a:noFill/>
                </a:ln>
                <a:solidFill>
                  <a:srgbClr val="FFFFFF"/>
                </a:solidFill>
                <a:effectLst/>
                <a:uLnTx/>
                <a:uFillTx/>
                <a:latin typeface="Segoe UI Light"/>
              </a:rPr>
              <a:t>alert</a:t>
            </a:r>
            <a:r>
              <a:rPr kumimoji="0" lang="it-IT" sz="1600" b="1" i="0" u="none" strike="noStrike" kern="0" cap="none" spc="0" normalizeH="0" baseline="0" noProof="0" dirty="0">
                <a:ln>
                  <a:noFill/>
                </a:ln>
                <a:solidFill>
                  <a:srgbClr val="FFFFFF"/>
                </a:solidFill>
                <a:effectLst/>
                <a:uLnTx/>
                <a:uFillTx/>
                <a:latin typeface="Segoe UI Light"/>
              </a:rPr>
              <a:t> variazioni</a:t>
            </a:r>
          </a:p>
        </p:txBody>
      </p:sp>
      <p:sp>
        <p:nvSpPr>
          <p:cNvPr id="13" name="Rettangolo 12">
            <a:extLst>
              <a:ext uri="{FF2B5EF4-FFF2-40B4-BE49-F238E27FC236}">
                <a16:creationId xmlns:a16="http://schemas.microsoft.com/office/drawing/2014/main" id="{F3FC66CC-1891-452D-A30D-CBA696AC69DE}"/>
              </a:ext>
            </a:extLst>
          </p:cNvPr>
          <p:cNvSpPr/>
          <p:nvPr/>
        </p:nvSpPr>
        <p:spPr>
          <a:xfrm>
            <a:off x="330836" y="2658657"/>
            <a:ext cx="7113358"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5.3.1 Cambio credenziali amministrative predefinite dei dispositivi connessi in rete</a:t>
            </a:r>
          </a:p>
        </p:txBody>
      </p:sp>
      <p:sp>
        <p:nvSpPr>
          <p:cNvPr id="14" name="Rettangolo 13">
            <a:extLst>
              <a:ext uri="{FF2B5EF4-FFF2-40B4-BE49-F238E27FC236}">
                <a16:creationId xmlns:a16="http://schemas.microsoft.com/office/drawing/2014/main" id="{57B98F8C-E3AA-4D9B-92DB-A5A4EC04C804}"/>
              </a:ext>
            </a:extLst>
          </p:cNvPr>
          <p:cNvSpPr/>
          <p:nvPr/>
        </p:nvSpPr>
        <p:spPr>
          <a:xfrm>
            <a:off x="330836" y="3077089"/>
            <a:ext cx="4988866"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5.4.1 Log aggiunta/soppressione utenza amministrativa</a:t>
            </a:r>
          </a:p>
        </p:txBody>
      </p:sp>
      <p:sp>
        <p:nvSpPr>
          <p:cNvPr id="15" name="Rettangolo 14">
            <a:extLst>
              <a:ext uri="{FF2B5EF4-FFF2-40B4-BE49-F238E27FC236}">
                <a16:creationId xmlns:a16="http://schemas.microsoft.com/office/drawing/2014/main" id="{EAC53072-4251-44ED-AAD0-0B6722015304}"/>
              </a:ext>
            </a:extLst>
          </p:cNvPr>
          <p:cNvSpPr/>
          <p:nvPr/>
        </p:nvSpPr>
        <p:spPr>
          <a:xfrm>
            <a:off x="5319702" y="3077089"/>
            <a:ext cx="3858749"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5.4.2 </a:t>
            </a:r>
            <a:r>
              <a:rPr kumimoji="0" lang="it-IT" sz="1600" b="1" i="0" u="none" strike="noStrike" kern="0" cap="none" spc="0" normalizeH="0" baseline="0" noProof="0" dirty="0" err="1">
                <a:ln>
                  <a:noFill/>
                </a:ln>
                <a:solidFill>
                  <a:srgbClr val="FFFFFF"/>
                </a:solidFill>
                <a:effectLst/>
                <a:uLnTx/>
                <a:uFillTx/>
                <a:latin typeface="Segoe UI Light"/>
              </a:rPr>
              <a:t>Alert</a:t>
            </a:r>
            <a:r>
              <a:rPr kumimoji="0" lang="it-IT" sz="1600" b="1" i="0" u="none" strike="noStrike" kern="0" cap="none" spc="0" normalizeH="0" baseline="0" noProof="0" dirty="0">
                <a:ln>
                  <a:noFill/>
                </a:ln>
                <a:solidFill>
                  <a:srgbClr val="FFFFFF"/>
                </a:solidFill>
                <a:effectLst/>
                <a:uLnTx/>
                <a:uFillTx/>
                <a:latin typeface="Segoe UI Light"/>
              </a:rPr>
              <a:t> aggiunta utenza amministrativa</a:t>
            </a:r>
          </a:p>
        </p:txBody>
      </p:sp>
      <p:sp>
        <p:nvSpPr>
          <p:cNvPr id="16" name="Rettangolo 15">
            <a:extLst>
              <a:ext uri="{FF2B5EF4-FFF2-40B4-BE49-F238E27FC236}">
                <a16:creationId xmlns:a16="http://schemas.microsoft.com/office/drawing/2014/main" id="{C0F9A8BA-C57E-4398-A4FC-3551783A612A}"/>
              </a:ext>
            </a:extLst>
          </p:cNvPr>
          <p:cNvSpPr/>
          <p:nvPr/>
        </p:nvSpPr>
        <p:spPr>
          <a:xfrm>
            <a:off x="330836" y="3415643"/>
            <a:ext cx="4591321"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5.4.3 </a:t>
            </a:r>
            <a:r>
              <a:rPr kumimoji="0" lang="it-IT" sz="1600" b="1" i="0" u="none" strike="noStrike" kern="0" cap="none" spc="0" normalizeH="0" baseline="0" noProof="0" dirty="0" err="1">
                <a:ln>
                  <a:noFill/>
                </a:ln>
                <a:solidFill>
                  <a:srgbClr val="FFFFFF"/>
                </a:solidFill>
                <a:effectLst/>
                <a:uLnTx/>
                <a:uFillTx/>
                <a:latin typeface="Segoe UI Light"/>
              </a:rPr>
              <a:t>Alert</a:t>
            </a:r>
            <a:r>
              <a:rPr kumimoji="0" lang="it-IT" sz="1600" b="1" i="0" u="none" strike="noStrike" kern="0" cap="none" spc="0" normalizeH="0" baseline="0" noProof="0" dirty="0">
                <a:ln>
                  <a:noFill/>
                </a:ln>
                <a:solidFill>
                  <a:srgbClr val="FFFFFF"/>
                </a:solidFill>
                <a:effectLst/>
                <a:uLnTx/>
                <a:uFillTx/>
                <a:latin typeface="Segoe UI Light"/>
              </a:rPr>
              <a:t> aumento privilegi utenza amministrativa</a:t>
            </a:r>
          </a:p>
        </p:txBody>
      </p:sp>
      <p:sp>
        <p:nvSpPr>
          <p:cNvPr id="17" name="Rettangolo 16">
            <a:extLst>
              <a:ext uri="{FF2B5EF4-FFF2-40B4-BE49-F238E27FC236}">
                <a16:creationId xmlns:a16="http://schemas.microsoft.com/office/drawing/2014/main" id="{84855C14-0C8D-4196-B331-69D7E853D0BE}"/>
              </a:ext>
            </a:extLst>
          </p:cNvPr>
          <p:cNvSpPr/>
          <p:nvPr/>
        </p:nvSpPr>
        <p:spPr>
          <a:xfrm>
            <a:off x="330836" y="3855467"/>
            <a:ext cx="4241867"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5.5.1 Log accessi falliti da utenze amministrative</a:t>
            </a:r>
          </a:p>
        </p:txBody>
      </p:sp>
      <p:sp>
        <p:nvSpPr>
          <p:cNvPr id="18" name="Rettangolo 17">
            <a:extLst>
              <a:ext uri="{FF2B5EF4-FFF2-40B4-BE49-F238E27FC236}">
                <a16:creationId xmlns:a16="http://schemas.microsoft.com/office/drawing/2014/main" id="{44407717-1091-4103-A82B-39D3AE36687C}"/>
              </a:ext>
            </a:extLst>
          </p:cNvPr>
          <p:cNvSpPr/>
          <p:nvPr/>
        </p:nvSpPr>
        <p:spPr>
          <a:xfrm>
            <a:off x="330836" y="4296155"/>
            <a:ext cx="7572009" cy="338554"/>
          </a:xfrm>
          <a:prstGeom prst="rect">
            <a:avLst/>
          </a:prstGeom>
          <a:solidFill>
            <a:srgbClr val="1B587C"/>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5.6.1 Utilizzo sistemi di autenticazione a più fattori per tutti gli accessi amministrativi</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sp>
        <p:nvSpPr>
          <p:cNvPr id="37" name="Rettangolo 36">
            <a:extLst>
              <a:ext uri="{FF2B5EF4-FFF2-40B4-BE49-F238E27FC236}">
                <a16:creationId xmlns:a16="http://schemas.microsoft.com/office/drawing/2014/main" id="{B96669C1-3EDB-4EB7-8C8C-64D7129D0084}"/>
              </a:ext>
            </a:extLst>
          </p:cNvPr>
          <p:cNvSpPr/>
          <p:nvPr/>
        </p:nvSpPr>
        <p:spPr>
          <a:xfrm>
            <a:off x="330836" y="4733211"/>
            <a:ext cx="11598175"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5.7.1 Se l’autenticazione a più fattori non è supportata, utilizzare per le utenze amministrative credenziali robuste (almeno 14 caratteri)</a:t>
            </a:r>
          </a:p>
        </p:txBody>
      </p:sp>
      <p:sp>
        <p:nvSpPr>
          <p:cNvPr id="38" name="Rettangolo 37">
            <a:extLst>
              <a:ext uri="{FF2B5EF4-FFF2-40B4-BE49-F238E27FC236}">
                <a16:creationId xmlns:a16="http://schemas.microsoft.com/office/drawing/2014/main" id="{65998959-BB81-4539-A12A-EA5ED7133000}"/>
              </a:ext>
            </a:extLst>
          </p:cNvPr>
          <p:cNvSpPr/>
          <p:nvPr/>
        </p:nvSpPr>
        <p:spPr>
          <a:xfrm>
            <a:off x="330836" y="5071197"/>
            <a:ext cx="5020733"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5.7.2 Impedire utilizzo credenziali amministrative deboli</a:t>
            </a:r>
          </a:p>
        </p:txBody>
      </p:sp>
      <p:sp>
        <p:nvSpPr>
          <p:cNvPr id="39" name="Rettangolo 38">
            <a:extLst>
              <a:ext uri="{FF2B5EF4-FFF2-40B4-BE49-F238E27FC236}">
                <a16:creationId xmlns:a16="http://schemas.microsoft.com/office/drawing/2014/main" id="{F3502221-59AB-486B-81F3-73CF1C7BA1CF}"/>
              </a:ext>
            </a:extLst>
          </p:cNvPr>
          <p:cNvSpPr/>
          <p:nvPr/>
        </p:nvSpPr>
        <p:spPr>
          <a:xfrm>
            <a:off x="330836" y="5400249"/>
            <a:ext cx="10515314"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5.7.3 Assicurarsi che credenziali delle utenze amministrative vengano sostitute con sufficiente frequenza (password </a:t>
            </a:r>
            <a:r>
              <a:rPr kumimoji="0" lang="it-IT" sz="1600" b="1" i="0" u="none" strike="noStrike" kern="0" cap="none" spc="0" normalizeH="0" baseline="0" noProof="0" dirty="0" err="1">
                <a:ln>
                  <a:noFill/>
                </a:ln>
                <a:solidFill>
                  <a:srgbClr val="FFFFFF"/>
                </a:solidFill>
                <a:effectLst/>
                <a:uLnTx/>
                <a:uFillTx/>
                <a:latin typeface="Segoe UI Light"/>
              </a:rPr>
              <a:t>aging</a:t>
            </a:r>
            <a:r>
              <a:rPr kumimoji="0" lang="it-IT" sz="1600" b="1" i="0" u="none" strike="noStrike" kern="0" cap="none" spc="0" normalizeH="0" baseline="0" noProof="0" dirty="0">
                <a:ln>
                  <a:noFill/>
                </a:ln>
                <a:solidFill>
                  <a:srgbClr val="FFFFFF"/>
                </a:solidFill>
                <a:effectLst/>
                <a:uLnTx/>
                <a:uFillTx/>
                <a:latin typeface="Segoe UI Light"/>
              </a:rPr>
              <a:t>)</a:t>
            </a:r>
          </a:p>
        </p:txBody>
      </p:sp>
      <p:sp>
        <p:nvSpPr>
          <p:cNvPr id="40" name="Rettangolo 39">
            <a:extLst>
              <a:ext uri="{FF2B5EF4-FFF2-40B4-BE49-F238E27FC236}">
                <a16:creationId xmlns:a16="http://schemas.microsoft.com/office/drawing/2014/main" id="{10F8A2CD-B5B6-46EE-8AD8-1577AF4D2C77}"/>
              </a:ext>
            </a:extLst>
          </p:cNvPr>
          <p:cNvSpPr/>
          <p:nvPr/>
        </p:nvSpPr>
        <p:spPr>
          <a:xfrm>
            <a:off x="330836" y="5735572"/>
            <a:ext cx="8984447" cy="338554"/>
          </a:xfrm>
          <a:prstGeom prst="rect">
            <a:avLst/>
          </a:prstGeom>
          <a:solidFill>
            <a:srgbClr val="9F2936"/>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5.7.4 Impedire riutilizzo credenziali utenze amministrative a breve distanza di tempo (password </a:t>
            </a:r>
            <a:r>
              <a:rPr kumimoji="0" lang="it-IT" sz="1600" b="1" i="0" u="none" strike="noStrike" kern="0" cap="none" spc="0" normalizeH="0" baseline="0" noProof="0" dirty="0" err="1">
                <a:ln>
                  <a:noFill/>
                </a:ln>
                <a:solidFill>
                  <a:srgbClr val="FFFFFF"/>
                </a:solidFill>
                <a:effectLst/>
                <a:uLnTx/>
                <a:uFillTx/>
                <a:latin typeface="Segoe UI Light"/>
              </a:rPr>
              <a:t>history</a:t>
            </a:r>
            <a:r>
              <a:rPr kumimoji="0" lang="it-IT" sz="1600" b="1" i="0" u="none" strike="noStrike" kern="0" cap="none" spc="0" normalizeH="0" baseline="0" noProof="0" dirty="0">
                <a:ln>
                  <a:noFill/>
                </a:ln>
                <a:solidFill>
                  <a:srgbClr val="FFFFFF"/>
                </a:solidFill>
                <a:effectLst/>
                <a:uLnTx/>
                <a:uFillTx/>
                <a:latin typeface="Segoe UI Light"/>
              </a:rPr>
              <a:t>)</a:t>
            </a:r>
          </a:p>
        </p:txBody>
      </p:sp>
      <p:sp>
        <p:nvSpPr>
          <p:cNvPr id="41" name="Rettangolo 40">
            <a:extLst>
              <a:ext uri="{FF2B5EF4-FFF2-40B4-BE49-F238E27FC236}">
                <a16:creationId xmlns:a16="http://schemas.microsoft.com/office/drawing/2014/main" id="{FF46470B-DA0E-4CD9-BF66-4AF04B7C77C1}"/>
              </a:ext>
            </a:extLst>
          </p:cNvPr>
          <p:cNvSpPr/>
          <p:nvPr/>
        </p:nvSpPr>
        <p:spPr>
          <a:xfrm>
            <a:off x="331591" y="6079596"/>
            <a:ext cx="7633628"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5.7.5 Consentire modifica credenziali amministrative dopo un lasso di tempo sufficiente</a:t>
            </a:r>
          </a:p>
        </p:txBody>
      </p:sp>
      <p:sp>
        <p:nvSpPr>
          <p:cNvPr id="42" name="Rettangolo 41">
            <a:extLst>
              <a:ext uri="{FF2B5EF4-FFF2-40B4-BE49-F238E27FC236}">
                <a16:creationId xmlns:a16="http://schemas.microsoft.com/office/drawing/2014/main" id="{0665AB8B-EA21-4D55-A9CB-38C861C119F8}"/>
              </a:ext>
            </a:extLst>
          </p:cNvPr>
          <p:cNvSpPr/>
          <p:nvPr/>
        </p:nvSpPr>
        <p:spPr>
          <a:xfrm>
            <a:off x="330836" y="6421032"/>
            <a:ext cx="5811014" cy="338554"/>
          </a:xfrm>
          <a:prstGeom prst="rect">
            <a:avLst/>
          </a:prstGeom>
          <a:solidFill>
            <a:srgbClr val="4E8542"/>
          </a:solidFill>
          <a:ln>
            <a:solidFill>
              <a:schemeClr val="tx1"/>
            </a:solidFill>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rPr>
              <a:t>5.7.6 Impedire riutilizzo credenziali amministrative prima di 6 mesi</a:t>
            </a:r>
          </a:p>
        </p:txBody>
      </p:sp>
    </p:spTree>
    <p:extLst>
      <p:ext uri="{BB962C8B-B14F-4D97-AF65-F5344CB8AC3E}">
        <p14:creationId xmlns:p14="http://schemas.microsoft.com/office/powerpoint/2010/main" val="1276938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4D393DD-C793-42C1-B765-6BF6810D1AB9}"/>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C20C3296-B386-4FAE-BE2E-D7E164CD6C2A}"/>
              </a:ext>
            </a:extLst>
          </p:cNvPr>
          <p:cNvSpPr>
            <a:spLocks noGrp="1"/>
          </p:cNvSpPr>
          <p:nvPr>
            <p:ph type="sldNum" sz="quarter" idx="12"/>
          </p:nvPr>
        </p:nvSpPr>
        <p:spPr/>
        <p:txBody>
          <a:bodyPr/>
          <a:lstStyle/>
          <a:p>
            <a:fld id="{004AA2EB-F965-4FFF-89E7-5760454771E5}" type="slidenum">
              <a:rPr lang="it-IT" smtClean="0"/>
              <a:t>35</a:t>
            </a:fld>
            <a:endParaRPr lang="it-IT"/>
          </a:p>
        </p:txBody>
      </p:sp>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5 (CSC 5) 2/2</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Uso appropriato dei privilegi di amministratore</a:t>
            </a:r>
          </a:p>
        </p:txBody>
      </p:sp>
      <p:pic>
        <p:nvPicPr>
          <p:cNvPr id="6" name="Picture 2" descr="Risultati immagini per admin credential icon">
            <a:extLst>
              <a:ext uri="{FF2B5EF4-FFF2-40B4-BE49-F238E27FC236}">
                <a16:creationId xmlns:a16="http://schemas.microsoft.com/office/drawing/2014/main" id="{E640FCF8-906E-4D1D-87C0-E1A90D5FBC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5802" y="10956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5" name="Rettangolo 24">
            <a:extLst>
              <a:ext uri="{FF2B5EF4-FFF2-40B4-BE49-F238E27FC236}">
                <a16:creationId xmlns:a16="http://schemas.microsoft.com/office/drawing/2014/main" id="{9BC503E6-ACF1-4C7C-84BD-E86FFB3907D3}"/>
              </a:ext>
            </a:extLst>
          </p:cNvPr>
          <p:cNvSpPr/>
          <p:nvPr/>
        </p:nvSpPr>
        <p:spPr>
          <a:xfrm>
            <a:off x="330836" y="1462853"/>
            <a:ext cx="11473013" cy="584775"/>
          </a:xfrm>
          <a:prstGeom prst="rect">
            <a:avLst/>
          </a:prstGeom>
          <a:solidFill>
            <a:srgbClr val="4E8542"/>
          </a:solidFill>
          <a:ln>
            <a:solidFill>
              <a:schemeClr val="tx1"/>
            </a:solidFill>
          </a:ln>
        </p:spPr>
        <p:txBody>
          <a:bodyPr wrap="none">
            <a:spAutoFit/>
          </a:bodyPr>
          <a:lstStyle/>
          <a:p>
            <a:pPr lvl="0" defTabSz="914400"/>
            <a:r>
              <a:rPr kumimoji="0" lang="it-IT" sz="1600" b="1" i="0" u="none" strike="noStrike" kern="0" cap="none" spc="0" normalizeH="0" baseline="0" noProof="0" dirty="0">
                <a:ln>
                  <a:noFill/>
                </a:ln>
                <a:solidFill>
                  <a:srgbClr val="FFFFFF"/>
                </a:solidFill>
                <a:effectLst/>
                <a:uLnTx/>
                <a:uFillTx/>
                <a:latin typeface="Segoe UI Light"/>
              </a:rPr>
              <a:t>5.8.1 Impedire accesso diretto ai sistemi con </a:t>
            </a:r>
            <a:r>
              <a:rPr lang="it-IT" sz="1600" b="1" kern="0" dirty="0">
                <a:solidFill>
                  <a:srgbClr val="FFFFFF"/>
                </a:solidFill>
                <a:latin typeface="Segoe UI Light"/>
              </a:rPr>
              <a:t>utenze amministrative, obbligare gli amministratori ad accedere con un’utenza normale</a:t>
            </a:r>
            <a:br>
              <a:rPr lang="it-IT" sz="1600" b="1" kern="0" dirty="0">
                <a:solidFill>
                  <a:srgbClr val="FFFFFF"/>
                </a:solidFill>
                <a:latin typeface="Segoe UI Light"/>
              </a:rPr>
            </a:br>
            <a:r>
              <a:rPr lang="it-IT" sz="1600" b="1" kern="0" dirty="0">
                <a:solidFill>
                  <a:srgbClr val="FFFFFF"/>
                </a:solidFill>
                <a:latin typeface="Segoe UI Light"/>
              </a:rPr>
              <a:t>        e successivamente eseguire come utente privilegiato i singoli comandi</a:t>
            </a:r>
            <a:endParaRPr kumimoji="0" lang="it-IT" sz="1600" b="1" i="0" u="none" strike="noStrike" kern="0" cap="none" spc="0" normalizeH="0" baseline="0" noProof="0" dirty="0">
              <a:ln>
                <a:noFill/>
              </a:ln>
              <a:solidFill>
                <a:srgbClr val="FFFFFF"/>
              </a:solidFill>
              <a:effectLst/>
              <a:uLnTx/>
              <a:uFillTx/>
              <a:latin typeface="Segoe UI Light"/>
            </a:endParaRPr>
          </a:p>
        </p:txBody>
      </p:sp>
      <p:sp>
        <p:nvSpPr>
          <p:cNvPr id="26" name="Rettangolo 25">
            <a:extLst>
              <a:ext uri="{FF2B5EF4-FFF2-40B4-BE49-F238E27FC236}">
                <a16:creationId xmlns:a16="http://schemas.microsoft.com/office/drawing/2014/main" id="{13E18E42-A1C9-468B-BEF5-0CC66C516959}"/>
              </a:ext>
            </a:extLst>
          </p:cNvPr>
          <p:cNvSpPr/>
          <p:nvPr/>
        </p:nvSpPr>
        <p:spPr>
          <a:xfrm>
            <a:off x="330836" y="2272778"/>
            <a:ext cx="11618886" cy="338554"/>
          </a:xfrm>
          <a:prstGeom prst="rect">
            <a:avLst/>
          </a:prstGeom>
          <a:solidFill>
            <a:srgbClr val="4E8542"/>
          </a:solidFill>
          <a:ln>
            <a:solidFill>
              <a:schemeClr val="tx1"/>
            </a:solidFill>
          </a:ln>
        </p:spPr>
        <p:txBody>
          <a:bodyPr wrap="none">
            <a:spAutoFit/>
          </a:bodyPr>
          <a:lstStyle/>
          <a:p>
            <a:pPr lvl="0" defTabSz="914400"/>
            <a:r>
              <a:rPr kumimoji="0" lang="it-IT" sz="1600" b="1" i="0" u="none" strike="noStrike" kern="0" cap="none" spc="0" normalizeH="0" baseline="0" noProof="0" dirty="0">
                <a:ln>
                  <a:noFill/>
                </a:ln>
                <a:solidFill>
                  <a:srgbClr val="FFFFFF"/>
                </a:solidFill>
                <a:effectLst/>
                <a:uLnTx/>
                <a:uFillTx/>
                <a:latin typeface="Segoe UI Light"/>
              </a:rPr>
              <a:t>5.9.1 </a:t>
            </a:r>
            <a:r>
              <a:rPr lang="it-IT" sz="1600" b="1" kern="0" dirty="0">
                <a:solidFill>
                  <a:srgbClr val="FFFFFF"/>
                </a:solidFill>
                <a:latin typeface="Segoe UI Light"/>
              </a:rPr>
              <a:t>Utilizzare per operazioni amministrative </a:t>
            </a:r>
            <a:r>
              <a:rPr kumimoji="0" lang="it-IT" sz="1600" b="1" i="0" u="none" strike="noStrike" kern="0" cap="none" spc="0" normalizeH="0" baseline="0" noProof="0" dirty="0">
                <a:ln>
                  <a:noFill/>
                </a:ln>
                <a:solidFill>
                  <a:srgbClr val="FFFFFF"/>
                </a:solidFill>
                <a:effectLst/>
                <a:uLnTx/>
                <a:uFillTx/>
                <a:latin typeface="Segoe UI Light"/>
              </a:rPr>
              <a:t>macchine dedicate</a:t>
            </a:r>
            <a:r>
              <a:rPr lang="it-IT" sz="1600" b="1" kern="0" dirty="0">
                <a:solidFill>
                  <a:srgbClr val="FFFFFF"/>
                </a:solidFill>
                <a:latin typeface="Segoe UI Light"/>
              </a:rPr>
              <a:t>, collocate su una rete logicamente dedicata, isolata rispetto a Internet</a:t>
            </a:r>
            <a:endParaRPr kumimoji="0" lang="it-IT" sz="1600" b="1" i="0" u="none" strike="noStrike" kern="0" cap="none" spc="0" normalizeH="0" baseline="0" noProof="0" dirty="0">
              <a:ln>
                <a:noFill/>
              </a:ln>
              <a:solidFill>
                <a:srgbClr val="FFFFFF"/>
              </a:solidFill>
              <a:effectLst/>
              <a:uLnTx/>
              <a:uFillTx/>
              <a:latin typeface="Segoe UI Light"/>
            </a:endParaRP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sp>
        <p:nvSpPr>
          <p:cNvPr id="31" name="Rettangolo 30">
            <a:extLst>
              <a:ext uri="{FF2B5EF4-FFF2-40B4-BE49-F238E27FC236}">
                <a16:creationId xmlns:a16="http://schemas.microsoft.com/office/drawing/2014/main" id="{3960BF2C-31F7-47FB-A1E6-E2679301E6CE}"/>
              </a:ext>
            </a:extLst>
          </p:cNvPr>
          <p:cNvSpPr/>
          <p:nvPr/>
        </p:nvSpPr>
        <p:spPr>
          <a:xfrm>
            <a:off x="330836" y="2836482"/>
            <a:ext cx="7316426" cy="338554"/>
          </a:xfrm>
          <a:prstGeom prst="rect">
            <a:avLst/>
          </a:prstGeom>
          <a:solidFill>
            <a:srgbClr val="9F2936"/>
          </a:solidFill>
          <a:ln>
            <a:solidFill>
              <a:schemeClr val="tx1"/>
            </a:solidFill>
          </a:ln>
        </p:spPr>
        <p:txBody>
          <a:bodyPr wrap="none">
            <a:spAutoFit/>
          </a:bodyPr>
          <a:lstStyle/>
          <a:p>
            <a:pPr lvl="0" defTabSz="914400"/>
            <a:r>
              <a:rPr kumimoji="0" lang="it-IT" sz="1600" b="1" i="0" u="none" strike="noStrike" kern="0" cap="none" spc="0" normalizeH="0" baseline="0" noProof="0" dirty="0">
                <a:ln>
                  <a:noFill/>
                </a:ln>
                <a:solidFill>
                  <a:srgbClr val="FFFFFF"/>
                </a:solidFill>
                <a:effectLst/>
                <a:uLnTx/>
                <a:uFillTx/>
                <a:latin typeface="Segoe UI Light"/>
              </a:rPr>
              <a:t>5.10.1 </a:t>
            </a:r>
            <a:r>
              <a:rPr lang="it-IT" sz="1600" b="1" kern="0" dirty="0">
                <a:solidFill>
                  <a:srgbClr val="FFFFFF"/>
                </a:solidFill>
                <a:latin typeface="Segoe UI Light"/>
              </a:rPr>
              <a:t>Credenziali distinte utenze privilegiate e non privilegiate degli amministratori</a:t>
            </a:r>
            <a:endParaRPr kumimoji="0" lang="it-IT" sz="1600" b="1" i="0" u="none" strike="noStrike" kern="0" cap="none" spc="0" normalizeH="0" baseline="0" noProof="0" dirty="0">
              <a:ln>
                <a:noFill/>
              </a:ln>
              <a:solidFill>
                <a:srgbClr val="FFFFFF"/>
              </a:solidFill>
              <a:effectLst/>
              <a:uLnTx/>
              <a:uFillTx/>
              <a:latin typeface="Segoe UI Light"/>
            </a:endParaRPr>
          </a:p>
        </p:txBody>
      </p:sp>
      <p:sp>
        <p:nvSpPr>
          <p:cNvPr id="32" name="Rettangolo 31">
            <a:extLst>
              <a:ext uri="{FF2B5EF4-FFF2-40B4-BE49-F238E27FC236}">
                <a16:creationId xmlns:a16="http://schemas.microsoft.com/office/drawing/2014/main" id="{7BB32967-54DA-4A6D-AA73-301A1D7C42AD}"/>
              </a:ext>
            </a:extLst>
          </p:cNvPr>
          <p:cNvSpPr/>
          <p:nvPr/>
        </p:nvSpPr>
        <p:spPr>
          <a:xfrm>
            <a:off x="330836" y="3174198"/>
            <a:ext cx="10405413" cy="338554"/>
          </a:xfrm>
          <a:prstGeom prst="rect">
            <a:avLst/>
          </a:prstGeom>
          <a:solidFill>
            <a:srgbClr val="9F2936"/>
          </a:solidFill>
          <a:ln>
            <a:solidFill>
              <a:schemeClr val="tx1"/>
            </a:solidFill>
          </a:ln>
        </p:spPr>
        <p:txBody>
          <a:bodyPr wrap="none">
            <a:spAutoFit/>
          </a:bodyPr>
          <a:lstStyle/>
          <a:p>
            <a:pPr lvl="0" defTabSz="914400"/>
            <a:r>
              <a:rPr kumimoji="0" lang="it-IT" sz="1600" b="1" i="0" u="none" strike="noStrike" kern="0" cap="none" spc="0" normalizeH="0" baseline="0" noProof="0" dirty="0">
                <a:ln>
                  <a:noFill/>
                </a:ln>
                <a:solidFill>
                  <a:srgbClr val="FFFFFF"/>
                </a:solidFill>
                <a:effectLst/>
                <a:uLnTx/>
                <a:uFillTx/>
                <a:latin typeface="Segoe UI Light"/>
              </a:rPr>
              <a:t>5.10.2 Tutte le utenze devono essere nominative e riconducibili ad una sola persona, in particolare quelle amministrative</a:t>
            </a:r>
          </a:p>
        </p:txBody>
      </p:sp>
      <p:sp>
        <p:nvSpPr>
          <p:cNvPr id="33" name="Rettangolo 32">
            <a:extLst>
              <a:ext uri="{FF2B5EF4-FFF2-40B4-BE49-F238E27FC236}">
                <a16:creationId xmlns:a16="http://schemas.microsoft.com/office/drawing/2014/main" id="{C1E8E045-F1E6-4154-BD2C-9E651EF57849}"/>
              </a:ext>
            </a:extLst>
          </p:cNvPr>
          <p:cNvSpPr/>
          <p:nvPr/>
        </p:nvSpPr>
        <p:spPr>
          <a:xfrm>
            <a:off x="330836" y="3504677"/>
            <a:ext cx="10980891" cy="584775"/>
          </a:xfrm>
          <a:prstGeom prst="rect">
            <a:avLst/>
          </a:prstGeom>
          <a:solidFill>
            <a:srgbClr val="9F2936"/>
          </a:solidFill>
          <a:ln>
            <a:solidFill>
              <a:schemeClr val="tx1"/>
            </a:solidFill>
          </a:ln>
        </p:spPr>
        <p:txBody>
          <a:bodyPr wrap="none">
            <a:spAutoFit/>
          </a:bodyPr>
          <a:lstStyle/>
          <a:p>
            <a:pPr lvl="0" defTabSz="914400"/>
            <a:r>
              <a:rPr lang="it-IT" sz="1600" b="1" kern="0" dirty="0">
                <a:solidFill>
                  <a:srgbClr val="FFFFFF"/>
                </a:solidFill>
                <a:latin typeface="Segoe UI Light"/>
              </a:rPr>
              <a:t>5.10.3 Le utenze amministrative anonime («root», «</a:t>
            </a:r>
            <a:r>
              <a:rPr lang="it-IT" sz="1600" b="1" kern="0" dirty="0" err="1">
                <a:solidFill>
                  <a:srgbClr val="FFFFFF"/>
                </a:solidFill>
                <a:latin typeface="Segoe UI Light"/>
              </a:rPr>
              <a:t>administrator</a:t>
            </a:r>
            <a:r>
              <a:rPr lang="it-IT" sz="1600" b="1" kern="0" dirty="0">
                <a:solidFill>
                  <a:srgbClr val="FFFFFF"/>
                </a:solidFill>
                <a:latin typeface="Segoe UI Light"/>
              </a:rPr>
              <a:t>») devono essere utilizzate solo per le situazioni di emergenza</a:t>
            </a:r>
          </a:p>
          <a:p>
            <a:pPr lvl="0" defTabSz="914400"/>
            <a:r>
              <a:rPr lang="it-IT" sz="1600" b="1" kern="0" dirty="0">
                <a:solidFill>
                  <a:srgbClr val="FFFFFF"/>
                </a:solidFill>
                <a:latin typeface="Segoe UI Light"/>
              </a:rPr>
              <a:t>          e le relative credenziali debbono essere gestite in modo da assicurare l’imputabilità di chi ne fa uso</a:t>
            </a:r>
            <a:endParaRPr kumimoji="0" lang="it-IT" sz="1600" b="1" i="0" u="none" strike="noStrike" kern="0" cap="none" spc="0" normalizeH="0" baseline="0" noProof="0" dirty="0">
              <a:ln>
                <a:noFill/>
              </a:ln>
              <a:solidFill>
                <a:srgbClr val="FFFFFF"/>
              </a:solidFill>
              <a:effectLst/>
              <a:uLnTx/>
              <a:uFillTx/>
              <a:latin typeface="Segoe UI Light"/>
            </a:endParaRPr>
          </a:p>
        </p:txBody>
      </p:sp>
      <p:sp>
        <p:nvSpPr>
          <p:cNvPr id="34" name="Rettangolo 33">
            <a:extLst>
              <a:ext uri="{FF2B5EF4-FFF2-40B4-BE49-F238E27FC236}">
                <a16:creationId xmlns:a16="http://schemas.microsoft.com/office/drawing/2014/main" id="{E1BD82CB-3CEF-403C-87C2-5C7D44879088}"/>
              </a:ext>
            </a:extLst>
          </p:cNvPr>
          <p:cNvSpPr/>
          <p:nvPr/>
        </p:nvSpPr>
        <p:spPr>
          <a:xfrm>
            <a:off x="330836" y="4089452"/>
            <a:ext cx="11303094" cy="338554"/>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5.10.4 Evitare uso utenze amministrative locali quando sono disponibili utenze amministrative di livello più elevato (</a:t>
            </a:r>
            <a:r>
              <a:rPr lang="it-IT" sz="1600" b="1" kern="0" dirty="0" err="1">
                <a:solidFill>
                  <a:srgbClr val="FFFFFF"/>
                </a:solidFill>
                <a:latin typeface="Segoe UI Light"/>
              </a:rPr>
              <a:t>xes</a:t>
            </a:r>
            <a:r>
              <a:rPr lang="it-IT" sz="1600" b="1" kern="0" dirty="0">
                <a:solidFill>
                  <a:srgbClr val="FFFFFF"/>
                </a:solidFill>
                <a:latin typeface="Segoe UI Light"/>
              </a:rPr>
              <a:t>. dominio)</a:t>
            </a:r>
          </a:p>
        </p:txBody>
      </p:sp>
      <p:sp>
        <p:nvSpPr>
          <p:cNvPr id="35" name="Rettangolo 34">
            <a:extLst>
              <a:ext uri="{FF2B5EF4-FFF2-40B4-BE49-F238E27FC236}">
                <a16:creationId xmlns:a16="http://schemas.microsoft.com/office/drawing/2014/main" id="{20F0830C-F6A6-45B3-B85F-D67F842859AE}"/>
              </a:ext>
            </a:extLst>
          </p:cNvPr>
          <p:cNvSpPr/>
          <p:nvPr/>
        </p:nvSpPr>
        <p:spPr>
          <a:xfrm>
            <a:off x="330836" y="4650244"/>
            <a:ext cx="7463903" cy="338554"/>
          </a:xfrm>
          <a:prstGeom prst="rect">
            <a:avLst/>
          </a:prstGeom>
          <a:solidFill>
            <a:srgbClr val="9F2936"/>
          </a:solidFill>
          <a:ln>
            <a:solidFill>
              <a:schemeClr val="tx1"/>
            </a:solidFill>
          </a:ln>
        </p:spPr>
        <p:txBody>
          <a:bodyPr wrap="none">
            <a:spAutoFit/>
          </a:bodyPr>
          <a:lstStyle/>
          <a:p>
            <a:pPr lvl="0" defTabSz="914400"/>
            <a:r>
              <a:rPr kumimoji="0" lang="it-IT" sz="1600" b="1" i="0" u="none" strike="noStrike" kern="0" cap="none" spc="0" normalizeH="0" baseline="0" noProof="0" dirty="0">
                <a:ln>
                  <a:noFill/>
                </a:ln>
                <a:solidFill>
                  <a:srgbClr val="FFFFFF"/>
                </a:solidFill>
                <a:effectLst/>
                <a:uLnTx/>
                <a:uFillTx/>
                <a:latin typeface="Segoe UI Light"/>
              </a:rPr>
              <a:t>5.11.1 </a:t>
            </a:r>
            <a:r>
              <a:rPr lang="it-IT" sz="1600" b="1" kern="0" dirty="0">
                <a:solidFill>
                  <a:srgbClr val="FFFFFF"/>
                </a:solidFill>
                <a:latin typeface="Segoe UI Light"/>
              </a:rPr>
              <a:t>Conservare le credenziali amministrative garantendo disponibilità e riservatezza</a:t>
            </a:r>
            <a:endParaRPr kumimoji="0" lang="it-IT" sz="1600" b="1" i="0" u="none" strike="noStrike" kern="0" cap="none" spc="0" normalizeH="0" baseline="0" noProof="0" dirty="0">
              <a:ln>
                <a:noFill/>
              </a:ln>
              <a:solidFill>
                <a:srgbClr val="FFFFFF"/>
              </a:solidFill>
              <a:effectLst/>
              <a:uLnTx/>
              <a:uFillTx/>
              <a:latin typeface="Segoe UI Light"/>
            </a:endParaRPr>
          </a:p>
        </p:txBody>
      </p:sp>
      <p:sp>
        <p:nvSpPr>
          <p:cNvPr id="36" name="Rettangolo 35">
            <a:extLst>
              <a:ext uri="{FF2B5EF4-FFF2-40B4-BE49-F238E27FC236}">
                <a16:creationId xmlns:a16="http://schemas.microsoft.com/office/drawing/2014/main" id="{1CDACBCF-3B84-4752-B7BB-F9A3CBA13D2C}"/>
              </a:ext>
            </a:extLst>
          </p:cNvPr>
          <p:cNvSpPr/>
          <p:nvPr/>
        </p:nvSpPr>
        <p:spPr>
          <a:xfrm>
            <a:off x="330836" y="4982797"/>
            <a:ext cx="9496510" cy="338554"/>
          </a:xfrm>
          <a:prstGeom prst="rect">
            <a:avLst/>
          </a:prstGeom>
          <a:solidFill>
            <a:srgbClr val="9F2936"/>
          </a:solidFill>
          <a:ln>
            <a:solidFill>
              <a:schemeClr val="tx1"/>
            </a:solidFill>
          </a:ln>
        </p:spPr>
        <p:txBody>
          <a:bodyPr wrap="none">
            <a:spAutoFit/>
          </a:bodyPr>
          <a:lstStyle/>
          <a:p>
            <a:pPr lvl="0" defTabSz="914400"/>
            <a:r>
              <a:rPr kumimoji="0" lang="it-IT" sz="1600" b="1" i="0" u="none" strike="noStrike" kern="0" cap="none" spc="0" normalizeH="0" baseline="0" noProof="0" dirty="0">
                <a:ln>
                  <a:noFill/>
                </a:ln>
                <a:solidFill>
                  <a:srgbClr val="FFFFFF"/>
                </a:solidFill>
                <a:effectLst/>
                <a:uLnTx/>
                <a:uFillTx/>
                <a:latin typeface="Segoe UI Light"/>
              </a:rPr>
              <a:t>5.11.2 </a:t>
            </a:r>
            <a:r>
              <a:rPr lang="it-IT" sz="1600" b="1" kern="0" dirty="0">
                <a:solidFill>
                  <a:srgbClr val="FFFFFF"/>
                </a:solidFill>
                <a:latin typeface="Segoe UI Light"/>
              </a:rPr>
              <a:t>Se si utilizzano certificati </a:t>
            </a:r>
            <a:r>
              <a:rPr lang="it-IT" sz="1600" b="1" kern="0">
                <a:solidFill>
                  <a:srgbClr val="FFFFFF"/>
                </a:solidFill>
                <a:latin typeface="Segoe UI Light"/>
              </a:rPr>
              <a:t>digitali per l’autenticazione</a:t>
            </a:r>
            <a:r>
              <a:rPr lang="it-IT" sz="1600" b="1" kern="0" dirty="0">
                <a:solidFill>
                  <a:srgbClr val="FFFFFF"/>
                </a:solidFill>
                <a:latin typeface="Segoe UI Light"/>
              </a:rPr>
              <a:t>, garantire adeguata protezione per le chiavi private</a:t>
            </a:r>
            <a:endParaRPr kumimoji="0" lang="it-IT" sz="1600" b="1" i="0" u="none" strike="noStrike" kern="0" cap="none" spc="0" normalizeH="0" baseline="0" noProof="0" dirty="0">
              <a:ln>
                <a:noFill/>
              </a:ln>
              <a:solidFill>
                <a:srgbClr val="FFFFFF"/>
              </a:solidFill>
              <a:effectLst/>
              <a:uLnTx/>
              <a:uFillTx/>
              <a:latin typeface="Segoe UI Light"/>
            </a:endParaRPr>
          </a:p>
        </p:txBody>
      </p:sp>
    </p:spTree>
    <p:extLst>
      <p:ext uri="{BB962C8B-B14F-4D97-AF65-F5344CB8AC3E}">
        <p14:creationId xmlns:p14="http://schemas.microsoft.com/office/powerpoint/2010/main" val="3099731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4D393DD-C793-42C1-B765-6BF6810D1AB9}"/>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C20C3296-B386-4FAE-BE2E-D7E164CD6C2A}"/>
              </a:ext>
            </a:extLst>
          </p:cNvPr>
          <p:cNvSpPr>
            <a:spLocks noGrp="1"/>
          </p:cNvSpPr>
          <p:nvPr>
            <p:ph type="sldNum" sz="quarter" idx="12"/>
          </p:nvPr>
        </p:nvSpPr>
        <p:spPr/>
        <p:txBody>
          <a:bodyPr/>
          <a:lstStyle/>
          <a:p>
            <a:fld id="{004AA2EB-F965-4FFF-89E7-5760454771E5}" type="slidenum">
              <a:rPr lang="it-IT" smtClean="0"/>
              <a:t>36</a:t>
            </a:fld>
            <a:endParaRPr lang="it-IT"/>
          </a:p>
        </p:txBody>
      </p:sp>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8 (CSC 8) 1/2</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Difese contro i malware</a:t>
            </a:r>
          </a:p>
        </p:txBody>
      </p:sp>
      <p:sp>
        <p:nvSpPr>
          <p:cNvPr id="25" name="Rettangolo 24">
            <a:extLst>
              <a:ext uri="{FF2B5EF4-FFF2-40B4-BE49-F238E27FC236}">
                <a16:creationId xmlns:a16="http://schemas.microsoft.com/office/drawing/2014/main" id="{9BC503E6-ACF1-4C7C-84BD-E86FFB3907D3}"/>
              </a:ext>
            </a:extLst>
          </p:cNvPr>
          <p:cNvSpPr/>
          <p:nvPr/>
        </p:nvSpPr>
        <p:spPr>
          <a:xfrm>
            <a:off x="330836" y="1462853"/>
            <a:ext cx="8488221"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8.1.1 Installare su tutti i sistemi della rete locale antivirus e mantenerli aggiornati automaticamente</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grpSp>
        <p:nvGrpSpPr>
          <p:cNvPr id="8" name="Gruppo 7">
            <a:extLst>
              <a:ext uri="{FF2B5EF4-FFF2-40B4-BE49-F238E27FC236}">
                <a16:creationId xmlns:a16="http://schemas.microsoft.com/office/drawing/2014/main" id="{7F306990-073D-4327-A9ED-D274226685F6}"/>
              </a:ext>
            </a:extLst>
          </p:cNvPr>
          <p:cNvGrpSpPr/>
          <p:nvPr/>
        </p:nvGrpSpPr>
        <p:grpSpPr>
          <a:xfrm>
            <a:off x="11254527" y="112046"/>
            <a:ext cx="758805" cy="757925"/>
            <a:chOff x="11274625" y="172973"/>
            <a:chExt cx="758805" cy="757925"/>
          </a:xfrm>
        </p:grpSpPr>
        <p:pic>
          <p:nvPicPr>
            <p:cNvPr id="19" name="Picture 2" descr="shield icon">
              <a:extLst>
                <a:ext uri="{FF2B5EF4-FFF2-40B4-BE49-F238E27FC236}">
                  <a16:creationId xmlns:a16="http://schemas.microsoft.com/office/drawing/2014/main" id="{54C796F6-44FF-436C-BB93-B8785DE858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3430" y="21089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6DFA3E10-B01A-435B-94D9-F97740AC6E36}"/>
                </a:ext>
              </a:extLst>
            </p:cNvPr>
            <p:cNvPicPr>
              <a:picLocks noChangeAspect="1"/>
            </p:cNvPicPr>
            <p:nvPr/>
          </p:nvPicPr>
          <p:blipFill>
            <a:blip r:embed="rId4"/>
            <a:stretch>
              <a:fillRect/>
            </a:stretch>
          </p:blipFill>
          <p:spPr>
            <a:xfrm>
              <a:off x="11274625" y="172973"/>
              <a:ext cx="359305" cy="360000"/>
            </a:xfrm>
            <a:prstGeom prst="rect">
              <a:avLst/>
            </a:prstGeom>
          </p:spPr>
        </p:pic>
      </p:grpSp>
      <p:sp>
        <p:nvSpPr>
          <p:cNvPr id="22" name="Rettangolo 21">
            <a:extLst>
              <a:ext uri="{FF2B5EF4-FFF2-40B4-BE49-F238E27FC236}">
                <a16:creationId xmlns:a16="http://schemas.microsoft.com/office/drawing/2014/main" id="{9A0735B6-AF7F-439D-B9BC-C0EB3979E09E}"/>
              </a:ext>
            </a:extLst>
          </p:cNvPr>
          <p:cNvSpPr/>
          <p:nvPr/>
        </p:nvSpPr>
        <p:spPr>
          <a:xfrm>
            <a:off x="330836" y="1792494"/>
            <a:ext cx="5134739"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8.1.2 Installare su tutti i dispositivi firewall ed IPS personali</a:t>
            </a:r>
          </a:p>
        </p:txBody>
      </p:sp>
      <p:sp>
        <p:nvSpPr>
          <p:cNvPr id="23" name="Rettangolo 22">
            <a:extLst>
              <a:ext uri="{FF2B5EF4-FFF2-40B4-BE49-F238E27FC236}">
                <a16:creationId xmlns:a16="http://schemas.microsoft.com/office/drawing/2014/main" id="{3095FC4A-3473-49E7-8174-E378596A41F8}"/>
              </a:ext>
            </a:extLst>
          </p:cNvPr>
          <p:cNvSpPr/>
          <p:nvPr/>
        </p:nvSpPr>
        <p:spPr>
          <a:xfrm>
            <a:off x="330835" y="3536357"/>
            <a:ext cx="8225329" cy="338554"/>
          </a:xfrm>
          <a:prstGeom prst="rect">
            <a:avLst/>
          </a:prstGeom>
          <a:solidFill>
            <a:srgbClr val="1B587C"/>
          </a:solidFill>
          <a:ln>
            <a:solidFill>
              <a:schemeClr val="tx1"/>
            </a:solidFill>
          </a:ln>
        </p:spPr>
        <p:txBody>
          <a:bodyPr wrap="none">
            <a:spAutoFit/>
          </a:bodyPr>
          <a:lstStyle/>
          <a:p>
            <a:pPr lvl="0" defTabSz="914400"/>
            <a:r>
              <a:rPr lang="it-IT" sz="1600" b="1" kern="0" dirty="0">
                <a:solidFill>
                  <a:srgbClr val="FFFFFF"/>
                </a:solidFill>
                <a:latin typeface="Segoe UI Light"/>
              </a:rPr>
              <a:t>8</a:t>
            </a:r>
            <a:r>
              <a:rPr kumimoji="0" lang="it-IT" sz="1600" b="1" i="0" u="none" strike="noStrike" kern="0" cap="none" spc="0" normalizeH="0" baseline="0" noProof="0" dirty="0">
                <a:ln>
                  <a:noFill/>
                </a:ln>
                <a:solidFill>
                  <a:srgbClr val="FFFFFF"/>
                </a:solidFill>
                <a:effectLst/>
                <a:uLnTx/>
                <a:uFillTx/>
                <a:latin typeface="Segoe UI Light"/>
              </a:rPr>
              <a:t>.2.3 Analisi </a:t>
            </a:r>
            <a:r>
              <a:rPr lang="it-IT" sz="1600" b="1" kern="0" dirty="0">
                <a:solidFill>
                  <a:srgbClr val="FFFFFF"/>
                </a:solidFill>
                <a:latin typeface="Segoe UI Light"/>
              </a:rPr>
              <a:t>potenziali malware eseguita su infrastruttura dedicata, eventualmente in cloud</a:t>
            </a:r>
            <a:endParaRPr kumimoji="0" lang="it-IT" sz="1600" b="1" i="0" u="none" strike="noStrike" kern="0" cap="none" spc="0" normalizeH="0" baseline="0" noProof="0" dirty="0">
              <a:ln>
                <a:noFill/>
              </a:ln>
              <a:solidFill>
                <a:srgbClr val="FFFFFF"/>
              </a:solidFill>
              <a:effectLst/>
              <a:uLnTx/>
              <a:uFillTx/>
              <a:latin typeface="Segoe UI Light"/>
            </a:endParaRPr>
          </a:p>
        </p:txBody>
      </p:sp>
      <p:sp>
        <p:nvSpPr>
          <p:cNvPr id="24" name="Rettangolo 23">
            <a:extLst>
              <a:ext uri="{FF2B5EF4-FFF2-40B4-BE49-F238E27FC236}">
                <a16:creationId xmlns:a16="http://schemas.microsoft.com/office/drawing/2014/main" id="{04454817-82F2-42A1-8CF4-25E6679611B4}"/>
              </a:ext>
            </a:extLst>
          </p:cNvPr>
          <p:cNvSpPr/>
          <p:nvPr/>
        </p:nvSpPr>
        <p:spPr>
          <a:xfrm>
            <a:off x="330836" y="2134901"/>
            <a:ext cx="5854488" cy="338554"/>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8.1.3 Inviare e archiviare gli eventi in un repository centrale (</a:t>
            </a:r>
            <a:r>
              <a:rPr lang="it-IT" sz="1600" b="1" kern="0" dirty="0" err="1">
                <a:solidFill>
                  <a:srgbClr val="FFFFFF"/>
                </a:solidFill>
                <a:latin typeface="Segoe UI Light"/>
              </a:rPr>
              <a:t>syslog</a:t>
            </a:r>
            <a:r>
              <a:rPr lang="it-IT" sz="1600" b="1" kern="0" dirty="0">
                <a:solidFill>
                  <a:srgbClr val="FFFFFF"/>
                </a:solidFill>
                <a:latin typeface="Segoe UI Light"/>
              </a:rPr>
              <a:t>)</a:t>
            </a:r>
          </a:p>
        </p:txBody>
      </p:sp>
      <p:sp>
        <p:nvSpPr>
          <p:cNvPr id="37" name="Rettangolo 36">
            <a:extLst>
              <a:ext uri="{FF2B5EF4-FFF2-40B4-BE49-F238E27FC236}">
                <a16:creationId xmlns:a16="http://schemas.microsoft.com/office/drawing/2014/main" id="{C1FFC359-C2B5-41A4-B85B-EC4141E07ECE}"/>
              </a:ext>
            </a:extLst>
          </p:cNvPr>
          <p:cNvSpPr/>
          <p:nvPr/>
        </p:nvSpPr>
        <p:spPr>
          <a:xfrm>
            <a:off x="330835" y="2613834"/>
            <a:ext cx="11707051" cy="338554"/>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8.2.1 Gli antivirus, firewall e IPS devono essere monitorati e gestiti centralmente, gli utenti non devono poter alterarne la configurazione</a:t>
            </a:r>
          </a:p>
        </p:txBody>
      </p:sp>
      <p:sp>
        <p:nvSpPr>
          <p:cNvPr id="38" name="Rettangolo 37">
            <a:extLst>
              <a:ext uri="{FF2B5EF4-FFF2-40B4-BE49-F238E27FC236}">
                <a16:creationId xmlns:a16="http://schemas.microsoft.com/office/drawing/2014/main" id="{31F00818-52DF-454D-BE2D-3D63385349C4}"/>
              </a:ext>
            </a:extLst>
          </p:cNvPr>
          <p:cNvSpPr/>
          <p:nvPr/>
        </p:nvSpPr>
        <p:spPr>
          <a:xfrm>
            <a:off x="330835" y="2953352"/>
            <a:ext cx="11331948" cy="584775"/>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8.2.2 La console centrale deve poter forzare manualmente l’aggiornamento dei sistemi </a:t>
            </a:r>
            <a:r>
              <a:rPr lang="it-IT" sz="1600" b="1" kern="0" dirty="0" err="1">
                <a:solidFill>
                  <a:srgbClr val="FFFFFF"/>
                </a:solidFill>
                <a:latin typeface="Segoe UI Light"/>
              </a:rPr>
              <a:t>antimalware</a:t>
            </a:r>
            <a:r>
              <a:rPr lang="it-IT" sz="1600" b="1" kern="0" dirty="0">
                <a:solidFill>
                  <a:srgbClr val="FFFFFF"/>
                </a:solidFill>
                <a:latin typeface="Segoe UI Light"/>
              </a:rPr>
              <a:t> e verificare la </a:t>
            </a:r>
            <a:r>
              <a:rPr lang="it-IT" sz="1600" b="1" kern="0" dirty="0" err="1">
                <a:solidFill>
                  <a:srgbClr val="FFFFFF"/>
                </a:solidFill>
                <a:latin typeface="Segoe UI Light"/>
              </a:rPr>
              <a:t>automaticamete</a:t>
            </a:r>
            <a:br>
              <a:rPr lang="it-IT" sz="1600" b="1" kern="0" dirty="0">
                <a:solidFill>
                  <a:srgbClr val="FFFFFF"/>
                </a:solidFill>
                <a:latin typeface="Segoe UI Light"/>
              </a:rPr>
            </a:br>
            <a:r>
              <a:rPr lang="it-IT" sz="1600" b="1" kern="0" dirty="0">
                <a:solidFill>
                  <a:srgbClr val="FFFFFF"/>
                </a:solidFill>
                <a:latin typeface="Segoe UI Light"/>
              </a:rPr>
              <a:t>         la corretta esecuzione dell’aggiornamento</a:t>
            </a:r>
          </a:p>
        </p:txBody>
      </p:sp>
      <p:sp>
        <p:nvSpPr>
          <p:cNvPr id="39" name="Rettangolo 38">
            <a:extLst>
              <a:ext uri="{FF2B5EF4-FFF2-40B4-BE49-F238E27FC236}">
                <a16:creationId xmlns:a16="http://schemas.microsoft.com/office/drawing/2014/main" id="{997A83C9-38FB-4A8B-84FA-E7EDAE3DB12C}"/>
              </a:ext>
            </a:extLst>
          </p:cNvPr>
          <p:cNvSpPr/>
          <p:nvPr/>
        </p:nvSpPr>
        <p:spPr>
          <a:xfrm>
            <a:off x="330835" y="4008217"/>
            <a:ext cx="4368504"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8.3.1 Limitare i dispositivi esterni a quelli necessari</a:t>
            </a:r>
          </a:p>
        </p:txBody>
      </p:sp>
      <p:sp>
        <p:nvSpPr>
          <p:cNvPr id="40" name="Rettangolo 39">
            <a:extLst>
              <a:ext uri="{FF2B5EF4-FFF2-40B4-BE49-F238E27FC236}">
                <a16:creationId xmlns:a16="http://schemas.microsoft.com/office/drawing/2014/main" id="{6DBF4A12-FC19-438E-8274-10E28FC45E12}"/>
              </a:ext>
            </a:extLst>
          </p:cNvPr>
          <p:cNvSpPr/>
          <p:nvPr/>
        </p:nvSpPr>
        <p:spPr>
          <a:xfrm>
            <a:off x="4699339" y="4008217"/>
            <a:ext cx="5206875"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8.3.2 Monitorare uso e tentativi d’uso dei dispositivi esterni</a:t>
            </a:r>
          </a:p>
        </p:txBody>
      </p:sp>
      <p:sp>
        <p:nvSpPr>
          <p:cNvPr id="41" name="Rettangolo 40">
            <a:extLst>
              <a:ext uri="{FF2B5EF4-FFF2-40B4-BE49-F238E27FC236}">
                <a16:creationId xmlns:a16="http://schemas.microsoft.com/office/drawing/2014/main" id="{07253309-8332-47A7-89C1-9A52B127A4CF}"/>
              </a:ext>
            </a:extLst>
          </p:cNvPr>
          <p:cNvSpPr/>
          <p:nvPr/>
        </p:nvSpPr>
        <p:spPr>
          <a:xfrm>
            <a:off x="330836" y="4480077"/>
            <a:ext cx="9414757" cy="338554"/>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8.4.1 Abilitare funzioni atte a contrastare lo sfruttamento delle vulnerabilità (DEP, ASLR, virtualizzazione, etc.)</a:t>
            </a:r>
          </a:p>
        </p:txBody>
      </p:sp>
      <p:sp>
        <p:nvSpPr>
          <p:cNvPr id="42" name="Rettangolo 41">
            <a:extLst>
              <a:ext uri="{FF2B5EF4-FFF2-40B4-BE49-F238E27FC236}">
                <a16:creationId xmlns:a16="http://schemas.microsoft.com/office/drawing/2014/main" id="{9688A9B8-271E-4065-B2A9-95C078265DB0}"/>
              </a:ext>
            </a:extLst>
          </p:cNvPr>
          <p:cNvSpPr/>
          <p:nvPr/>
        </p:nvSpPr>
        <p:spPr>
          <a:xfrm>
            <a:off x="330836" y="4816861"/>
            <a:ext cx="10591361"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8.4.2 Installare strumenti aggiuntivi di contrasto allo sfruttamento delle vulnerabilità (</a:t>
            </a:r>
            <a:r>
              <a:rPr lang="it-IT" sz="1600" b="1" kern="0" dirty="0" err="1">
                <a:solidFill>
                  <a:srgbClr val="FFFFFF"/>
                </a:solidFill>
                <a:latin typeface="Segoe UI Light"/>
              </a:rPr>
              <a:t>xes</a:t>
            </a:r>
            <a:r>
              <a:rPr lang="it-IT" sz="1600" b="1" kern="0" dirty="0">
                <a:solidFill>
                  <a:srgbClr val="FFFFFF"/>
                </a:solidFill>
                <a:latin typeface="Segoe UI Light"/>
              </a:rPr>
              <a:t>. quelli forniti dai produttori di OS)</a:t>
            </a:r>
          </a:p>
        </p:txBody>
      </p:sp>
      <p:sp>
        <p:nvSpPr>
          <p:cNvPr id="43" name="Rettangolo 42">
            <a:extLst>
              <a:ext uri="{FF2B5EF4-FFF2-40B4-BE49-F238E27FC236}">
                <a16:creationId xmlns:a16="http://schemas.microsoft.com/office/drawing/2014/main" id="{BFF14927-1175-461E-9C97-211174EE3E6E}"/>
              </a:ext>
            </a:extLst>
          </p:cNvPr>
          <p:cNvSpPr/>
          <p:nvPr/>
        </p:nvSpPr>
        <p:spPr>
          <a:xfrm>
            <a:off x="330836" y="5286951"/>
            <a:ext cx="8611653" cy="338554"/>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8.5.1 Usare strumenti di filtraggio del traffico di rete per impedire che il malware raggiunga gli </a:t>
            </a:r>
            <a:r>
              <a:rPr lang="it-IT" sz="1600" b="1" kern="0" dirty="0" err="1">
                <a:solidFill>
                  <a:srgbClr val="FFFFFF"/>
                </a:solidFill>
                <a:latin typeface="Segoe UI Light"/>
              </a:rPr>
              <a:t>host</a:t>
            </a:r>
            <a:endParaRPr lang="it-IT" sz="1600" b="1" kern="0" dirty="0">
              <a:solidFill>
                <a:srgbClr val="FFFFFF"/>
              </a:solidFill>
              <a:latin typeface="Segoe UI Light"/>
            </a:endParaRPr>
          </a:p>
        </p:txBody>
      </p:sp>
      <p:sp>
        <p:nvSpPr>
          <p:cNvPr id="44" name="Rettangolo 43">
            <a:extLst>
              <a:ext uri="{FF2B5EF4-FFF2-40B4-BE49-F238E27FC236}">
                <a16:creationId xmlns:a16="http://schemas.microsoft.com/office/drawing/2014/main" id="{79AC61AC-3FB8-4AA1-83A2-3BC85676EDC1}"/>
              </a:ext>
            </a:extLst>
          </p:cNvPr>
          <p:cNvSpPr/>
          <p:nvPr/>
        </p:nvSpPr>
        <p:spPr>
          <a:xfrm>
            <a:off x="330835" y="5626958"/>
            <a:ext cx="5532284"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8.5.2 Installare sistemi di analisi avanzata del software sospetto</a:t>
            </a:r>
          </a:p>
        </p:txBody>
      </p:sp>
      <p:sp>
        <p:nvSpPr>
          <p:cNvPr id="45" name="Rettangolo 44">
            <a:extLst>
              <a:ext uri="{FF2B5EF4-FFF2-40B4-BE49-F238E27FC236}">
                <a16:creationId xmlns:a16="http://schemas.microsoft.com/office/drawing/2014/main" id="{FC98F7C7-F540-45DD-B692-CCF8834E195A}"/>
              </a:ext>
            </a:extLst>
          </p:cNvPr>
          <p:cNvSpPr/>
          <p:nvPr/>
        </p:nvSpPr>
        <p:spPr>
          <a:xfrm>
            <a:off x="330835" y="6089213"/>
            <a:ext cx="8674169" cy="338554"/>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8.6.1 Monitorare, analizzare e bloccare gli accessi a indirizzi che abbiano una cattiva reputazione</a:t>
            </a:r>
          </a:p>
        </p:txBody>
      </p:sp>
    </p:spTree>
    <p:extLst>
      <p:ext uri="{BB962C8B-B14F-4D97-AF65-F5344CB8AC3E}">
        <p14:creationId xmlns:p14="http://schemas.microsoft.com/office/powerpoint/2010/main" val="1259232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4D393DD-C793-42C1-B765-6BF6810D1AB9}"/>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C20C3296-B386-4FAE-BE2E-D7E164CD6C2A}"/>
              </a:ext>
            </a:extLst>
          </p:cNvPr>
          <p:cNvSpPr>
            <a:spLocks noGrp="1"/>
          </p:cNvSpPr>
          <p:nvPr>
            <p:ph type="sldNum" sz="quarter" idx="12"/>
          </p:nvPr>
        </p:nvSpPr>
        <p:spPr/>
        <p:txBody>
          <a:bodyPr/>
          <a:lstStyle/>
          <a:p>
            <a:fld id="{004AA2EB-F965-4FFF-89E7-5760454771E5}" type="slidenum">
              <a:rPr lang="it-IT" smtClean="0"/>
              <a:t>37</a:t>
            </a:fld>
            <a:endParaRPr lang="it-IT"/>
          </a:p>
        </p:txBody>
      </p:sp>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8 (CSC 8) 2/2</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Difese contro i malware</a:t>
            </a:r>
          </a:p>
        </p:txBody>
      </p:sp>
      <p:sp>
        <p:nvSpPr>
          <p:cNvPr id="25" name="Rettangolo 24">
            <a:extLst>
              <a:ext uri="{FF2B5EF4-FFF2-40B4-BE49-F238E27FC236}">
                <a16:creationId xmlns:a16="http://schemas.microsoft.com/office/drawing/2014/main" id="{9BC503E6-ACF1-4C7C-84BD-E86FFB3907D3}"/>
              </a:ext>
            </a:extLst>
          </p:cNvPr>
          <p:cNvSpPr/>
          <p:nvPr/>
        </p:nvSpPr>
        <p:spPr>
          <a:xfrm>
            <a:off x="330836" y="1458678"/>
            <a:ext cx="5682966"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8.7.1 Disattivare esecuzione automatica su dispositivi removibili</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grpSp>
        <p:nvGrpSpPr>
          <p:cNvPr id="8" name="Gruppo 7">
            <a:extLst>
              <a:ext uri="{FF2B5EF4-FFF2-40B4-BE49-F238E27FC236}">
                <a16:creationId xmlns:a16="http://schemas.microsoft.com/office/drawing/2014/main" id="{7F306990-073D-4327-A9ED-D274226685F6}"/>
              </a:ext>
            </a:extLst>
          </p:cNvPr>
          <p:cNvGrpSpPr/>
          <p:nvPr/>
        </p:nvGrpSpPr>
        <p:grpSpPr>
          <a:xfrm>
            <a:off x="11254527" y="112046"/>
            <a:ext cx="758805" cy="757925"/>
            <a:chOff x="11274625" y="172973"/>
            <a:chExt cx="758805" cy="757925"/>
          </a:xfrm>
        </p:grpSpPr>
        <p:pic>
          <p:nvPicPr>
            <p:cNvPr id="19" name="Picture 2" descr="shield icon">
              <a:extLst>
                <a:ext uri="{FF2B5EF4-FFF2-40B4-BE49-F238E27FC236}">
                  <a16:creationId xmlns:a16="http://schemas.microsoft.com/office/drawing/2014/main" id="{54C796F6-44FF-436C-BB93-B8785DE858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3430" y="21089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6DFA3E10-B01A-435B-94D9-F97740AC6E36}"/>
                </a:ext>
              </a:extLst>
            </p:cNvPr>
            <p:cNvPicPr>
              <a:picLocks noChangeAspect="1"/>
            </p:cNvPicPr>
            <p:nvPr/>
          </p:nvPicPr>
          <p:blipFill>
            <a:blip r:embed="rId4"/>
            <a:stretch>
              <a:fillRect/>
            </a:stretch>
          </p:blipFill>
          <p:spPr>
            <a:xfrm>
              <a:off x="11274625" y="172973"/>
              <a:ext cx="359305" cy="360000"/>
            </a:xfrm>
            <a:prstGeom prst="rect">
              <a:avLst/>
            </a:prstGeom>
          </p:spPr>
        </p:pic>
      </p:grpSp>
      <p:sp>
        <p:nvSpPr>
          <p:cNvPr id="22" name="Rettangolo 21">
            <a:extLst>
              <a:ext uri="{FF2B5EF4-FFF2-40B4-BE49-F238E27FC236}">
                <a16:creationId xmlns:a16="http://schemas.microsoft.com/office/drawing/2014/main" id="{9A0735B6-AF7F-439D-B9BC-C0EB3979E09E}"/>
              </a:ext>
            </a:extLst>
          </p:cNvPr>
          <p:cNvSpPr/>
          <p:nvPr/>
        </p:nvSpPr>
        <p:spPr>
          <a:xfrm>
            <a:off x="5813959" y="1458678"/>
            <a:ext cx="6203942"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8.7.2 Disattivare esecuzione automatica contenuti dinamici file (macro)</a:t>
            </a:r>
          </a:p>
        </p:txBody>
      </p:sp>
      <p:sp>
        <p:nvSpPr>
          <p:cNvPr id="41" name="Rettangolo 40">
            <a:extLst>
              <a:ext uri="{FF2B5EF4-FFF2-40B4-BE49-F238E27FC236}">
                <a16:creationId xmlns:a16="http://schemas.microsoft.com/office/drawing/2014/main" id="{07253309-8332-47A7-89C1-9A52B127A4CF}"/>
              </a:ext>
            </a:extLst>
          </p:cNvPr>
          <p:cNvSpPr/>
          <p:nvPr/>
        </p:nvSpPr>
        <p:spPr>
          <a:xfrm>
            <a:off x="330835" y="3880220"/>
            <a:ext cx="10660291" cy="338554"/>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8.10.1 Utilizzare anti-malware che sfruttino, oltre alle firme, tecniche di rilevazione basate sulle anomalie di comportamento</a:t>
            </a:r>
          </a:p>
        </p:txBody>
      </p:sp>
      <p:sp>
        <p:nvSpPr>
          <p:cNvPr id="42" name="Rettangolo 41">
            <a:extLst>
              <a:ext uri="{FF2B5EF4-FFF2-40B4-BE49-F238E27FC236}">
                <a16:creationId xmlns:a16="http://schemas.microsoft.com/office/drawing/2014/main" id="{9688A9B8-271E-4065-B2A9-95C078265DB0}"/>
              </a:ext>
            </a:extLst>
          </p:cNvPr>
          <p:cNvSpPr/>
          <p:nvPr/>
        </p:nvSpPr>
        <p:spPr>
          <a:xfrm>
            <a:off x="330836" y="4944678"/>
            <a:ext cx="10591361"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8.4.2 Installare strumenti aggiuntivi di contrasto allo sfruttamento delle vulnerabilità (</a:t>
            </a:r>
            <a:r>
              <a:rPr lang="it-IT" sz="1600" b="1" kern="0" dirty="0" err="1">
                <a:solidFill>
                  <a:srgbClr val="FFFFFF"/>
                </a:solidFill>
                <a:latin typeface="Segoe UI Light"/>
              </a:rPr>
              <a:t>xes</a:t>
            </a:r>
            <a:r>
              <a:rPr lang="it-IT" sz="1600" b="1" kern="0" dirty="0">
                <a:solidFill>
                  <a:srgbClr val="FFFFFF"/>
                </a:solidFill>
                <a:latin typeface="Segoe UI Light"/>
              </a:rPr>
              <a:t>. quelli forniti dai produttori di OS)</a:t>
            </a:r>
          </a:p>
        </p:txBody>
      </p:sp>
      <p:sp>
        <p:nvSpPr>
          <p:cNvPr id="26" name="Rettangolo 25">
            <a:extLst>
              <a:ext uri="{FF2B5EF4-FFF2-40B4-BE49-F238E27FC236}">
                <a16:creationId xmlns:a16="http://schemas.microsoft.com/office/drawing/2014/main" id="{DFBB1149-5F44-47AE-9030-07DDF95637EE}"/>
              </a:ext>
            </a:extLst>
          </p:cNvPr>
          <p:cNvSpPr/>
          <p:nvPr/>
        </p:nvSpPr>
        <p:spPr>
          <a:xfrm>
            <a:off x="330836" y="1796369"/>
            <a:ext cx="3738524"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8.7.3 Disattivare apertura automatica mail</a:t>
            </a:r>
          </a:p>
        </p:txBody>
      </p:sp>
      <p:sp>
        <p:nvSpPr>
          <p:cNvPr id="31" name="Rettangolo 30">
            <a:extLst>
              <a:ext uri="{FF2B5EF4-FFF2-40B4-BE49-F238E27FC236}">
                <a16:creationId xmlns:a16="http://schemas.microsoft.com/office/drawing/2014/main" id="{CCF9D2EC-1A46-4308-9384-F72E37AB78A2}"/>
              </a:ext>
            </a:extLst>
          </p:cNvPr>
          <p:cNvSpPr/>
          <p:nvPr/>
        </p:nvSpPr>
        <p:spPr>
          <a:xfrm>
            <a:off x="4069360" y="1796369"/>
            <a:ext cx="4817344"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8.7.4 Disattivare anteprima automatica contenuto file</a:t>
            </a:r>
          </a:p>
        </p:txBody>
      </p:sp>
      <p:sp>
        <p:nvSpPr>
          <p:cNvPr id="32" name="Rettangolo 31">
            <a:extLst>
              <a:ext uri="{FF2B5EF4-FFF2-40B4-BE49-F238E27FC236}">
                <a16:creationId xmlns:a16="http://schemas.microsoft.com/office/drawing/2014/main" id="{070B43EB-C712-401F-ACDF-2F3D878B5B48}"/>
              </a:ext>
            </a:extLst>
          </p:cNvPr>
          <p:cNvSpPr/>
          <p:nvPr/>
        </p:nvSpPr>
        <p:spPr>
          <a:xfrm>
            <a:off x="330836" y="2274243"/>
            <a:ext cx="7792518"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8.8.1 Eseguire scansione anti-malware automatica alla connessione di supporti rimuovibili</a:t>
            </a:r>
          </a:p>
        </p:txBody>
      </p:sp>
      <p:sp>
        <p:nvSpPr>
          <p:cNvPr id="33" name="Rettangolo 32">
            <a:extLst>
              <a:ext uri="{FF2B5EF4-FFF2-40B4-BE49-F238E27FC236}">
                <a16:creationId xmlns:a16="http://schemas.microsoft.com/office/drawing/2014/main" id="{A032DFFC-72DA-4289-8030-96E69B2A9612}"/>
              </a:ext>
            </a:extLst>
          </p:cNvPr>
          <p:cNvSpPr/>
          <p:nvPr/>
        </p:nvSpPr>
        <p:spPr>
          <a:xfrm>
            <a:off x="330836" y="2744333"/>
            <a:ext cx="10536859"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8.9.1 Filtrare il contenuto delle mail prima raggiungano la casella del destinatario, prevedere anche l’impiego di antispam</a:t>
            </a:r>
          </a:p>
        </p:txBody>
      </p:sp>
      <p:sp>
        <p:nvSpPr>
          <p:cNvPr id="34" name="Rettangolo 33">
            <a:extLst>
              <a:ext uri="{FF2B5EF4-FFF2-40B4-BE49-F238E27FC236}">
                <a16:creationId xmlns:a16="http://schemas.microsoft.com/office/drawing/2014/main" id="{56E12CEC-6DFA-4861-8547-7CFE4E86C4F4}"/>
              </a:ext>
            </a:extLst>
          </p:cNvPr>
          <p:cNvSpPr/>
          <p:nvPr/>
        </p:nvSpPr>
        <p:spPr>
          <a:xfrm>
            <a:off x="330835" y="3076505"/>
            <a:ext cx="3653564"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8.9.2 Filtrare il contenuto del traffico web</a:t>
            </a:r>
          </a:p>
        </p:txBody>
      </p:sp>
      <p:sp>
        <p:nvSpPr>
          <p:cNvPr id="35" name="Rettangolo 34">
            <a:extLst>
              <a:ext uri="{FF2B5EF4-FFF2-40B4-BE49-F238E27FC236}">
                <a16:creationId xmlns:a16="http://schemas.microsoft.com/office/drawing/2014/main" id="{A0F8CDD6-185D-44A0-BE07-4BD757F78C37}"/>
              </a:ext>
            </a:extLst>
          </p:cNvPr>
          <p:cNvSpPr/>
          <p:nvPr/>
        </p:nvSpPr>
        <p:spPr>
          <a:xfrm>
            <a:off x="330835" y="3408677"/>
            <a:ext cx="8145178"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8.9.3 Bloccare nelle email e traffico web i tipi di file non necessari e potenzialmente pericolosi</a:t>
            </a:r>
          </a:p>
        </p:txBody>
      </p:sp>
      <p:sp>
        <p:nvSpPr>
          <p:cNvPr id="36" name="Rettangolo 35">
            <a:extLst>
              <a:ext uri="{FF2B5EF4-FFF2-40B4-BE49-F238E27FC236}">
                <a16:creationId xmlns:a16="http://schemas.microsoft.com/office/drawing/2014/main" id="{183B68B3-FC26-47D4-8189-16C4B9796BF1}"/>
              </a:ext>
            </a:extLst>
          </p:cNvPr>
          <p:cNvSpPr/>
          <p:nvPr/>
        </p:nvSpPr>
        <p:spPr>
          <a:xfrm>
            <a:off x="330835" y="4342475"/>
            <a:ext cx="9724137" cy="584775"/>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8.10.1 Implementare una procedura di risposta agli incidenti che preveda la trasmissione al provider di sicurezza</a:t>
            </a:r>
            <a:br>
              <a:rPr lang="it-IT" sz="1600" b="1" kern="0" dirty="0">
                <a:solidFill>
                  <a:srgbClr val="FFFFFF"/>
                </a:solidFill>
                <a:latin typeface="Segoe UI Light"/>
              </a:rPr>
            </a:br>
            <a:r>
              <a:rPr lang="it-IT" sz="1600" b="1" kern="0" dirty="0">
                <a:solidFill>
                  <a:srgbClr val="FFFFFF"/>
                </a:solidFill>
                <a:latin typeface="Segoe UI Light"/>
              </a:rPr>
              <a:t>         dei campioni di software sospetto per la generazione di firme personalizzate</a:t>
            </a:r>
          </a:p>
        </p:txBody>
      </p:sp>
    </p:spTree>
    <p:extLst>
      <p:ext uri="{BB962C8B-B14F-4D97-AF65-F5344CB8AC3E}">
        <p14:creationId xmlns:p14="http://schemas.microsoft.com/office/powerpoint/2010/main" val="165326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4D393DD-C793-42C1-B765-6BF6810D1AB9}"/>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C20C3296-B386-4FAE-BE2E-D7E164CD6C2A}"/>
              </a:ext>
            </a:extLst>
          </p:cNvPr>
          <p:cNvSpPr>
            <a:spLocks noGrp="1"/>
          </p:cNvSpPr>
          <p:nvPr>
            <p:ph type="sldNum" sz="quarter" idx="12"/>
          </p:nvPr>
        </p:nvSpPr>
        <p:spPr/>
        <p:txBody>
          <a:bodyPr/>
          <a:lstStyle/>
          <a:p>
            <a:fld id="{004AA2EB-F965-4FFF-89E7-5760454771E5}" type="slidenum">
              <a:rPr lang="it-IT" smtClean="0"/>
              <a:t>38</a:t>
            </a:fld>
            <a:endParaRPr lang="it-IT"/>
          </a:p>
        </p:txBody>
      </p:sp>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10 (CSC 10)</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Copie di sicurezza</a:t>
            </a:r>
          </a:p>
        </p:txBody>
      </p:sp>
      <p:sp>
        <p:nvSpPr>
          <p:cNvPr id="25" name="Rettangolo 24">
            <a:extLst>
              <a:ext uri="{FF2B5EF4-FFF2-40B4-BE49-F238E27FC236}">
                <a16:creationId xmlns:a16="http://schemas.microsoft.com/office/drawing/2014/main" id="{9BC503E6-ACF1-4C7C-84BD-E86FFB3907D3}"/>
              </a:ext>
            </a:extLst>
          </p:cNvPr>
          <p:cNvSpPr/>
          <p:nvPr/>
        </p:nvSpPr>
        <p:spPr>
          <a:xfrm>
            <a:off x="330836" y="1458678"/>
            <a:ext cx="10639451"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10.1.1 Effettuare almeno copia settimanale delle informazioni strettamente necessarie per il completo ripristino del sistema</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sp>
        <p:nvSpPr>
          <p:cNvPr id="41" name="Rettangolo 40">
            <a:extLst>
              <a:ext uri="{FF2B5EF4-FFF2-40B4-BE49-F238E27FC236}">
                <a16:creationId xmlns:a16="http://schemas.microsoft.com/office/drawing/2014/main" id="{07253309-8332-47A7-89C1-9A52B127A4CF}"/>
              </a:ext>
            </a:extLst>
          </p:cNvPr>
          <p:cNvSpPr/>
          <p:nvPr/>
        </p:nvSpPr>
        <p:spPr>
          <a:xfrm>
            <a:off x="330836" y="1797232"/>
            <a:ext cx="4278735"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10.1.2 Eseguire backup di OS, applicazioni e dati</a:t>
            </a:r>
          </a:p>
        </p:txBody>
      </p:sp>
      <p:pic>
        <p:nvPicPr>
          <p:cNvPr id="1026" name="Picture 2" descr="data backup icon">
            <a:extLst>
              <a:ext uri="{FF2B5EF4-FFF2-40B4-BE49-F238E27FC236}">
                <a16:creationId xmlns:a16="http://schemas.microsoft.com/office/drawing/2014/main" id="{74B3A861-C7BF-4DF7-A526-A2285EDCA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6073" y="144000"/>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7" name="Rettangolo 36">
            <a:extLst>
              <a:ext uri="{FF2B5EF4-FFF2-40B4-BE49-F238E27FC236}">
                <a16:creationId xmlns:a16="http://schemas.microsoft.com/office/drawing/2014/main" id="{84994E4D-8443-42F0-99DC-24DDCEF51CE8}"/>
              </a:ext>
            </a:extLst>
          </p:cNvPr>
          <p:cNvSpPr/>
          <p:nvPr/>
        </p:nvSpPr>
        <p:spPr>
          <a:xfrm>
            <a:off x="4609571" y="1797232"/>
            <a:ext cx="4570482"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10.1.2 Eseguire backup multipli con strumenti diversi</a:t>
            </a:r>
          </a:p>
        </p:txBody>
      </p:sp>
      <p:sp>
        <p:nvSpPr>
          <p:cNvPr id="38" name="Rettangolo 37">
            <a:extLst>
              <a:ext uri="{FF2B5EF4-FFF2-40B4-BE49-F238E27FC236}">
                <a16:creationId xmlns:a16="http://schemas.microsoft.com/office/drawing/2014/main" id="{A55060B2-0E67-4D4E-A370-F0EDC3E805A3}"/>
              </a:ext>
            </a:extLst>
          </p:cNvPr>
          <p:cNvSpPr/>
          <p:nvPr/>
        </p:nvSpPr>
        <p:spPr>
          <a:xfrm>
            <a:off x="330836" y="2275606"/>
            <a:ext cx="6587060" cy="338554"/>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10.2.1 Eseguire una verifica periodica delle copie tramite rispristino di prova</a:t>
            </a:r>
          </a:p>
        </p:txBody>
      </p:sp>
      <p:sp>
        <p:nvSpPr>
          <p:cNvPr id="39" name="Rettangolo 38">
            <a:extLst>
              <a:ext uri="{FF2B5EF4-FFF2-40B4-BE49-F238E27FC236}">
                <a16:creationId xmlns:a16="http://schemas.microsoft.com/office/drawing/2014/main" id="{537151AC-B3B1-4CE1-BB59-69B40994DE14}"/>
              </a:ext>
            </a:extLst>
          </p:cNvPr>
          <p:cNvSpPr/>
          <p:nvPr/>
        </p:nvSpPr>
        <p:spPr>
          <a:xfrm>
            <a:off x="330836" y="2753980"/>
            <a:ext cx="10160154" cy="584775"/>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10.3.1 Assicurare la riservatezza delle copie di sicurezza mediante protezione fisica dei supporti o mediante cifratura, </a:t>
            </a:r>
          </a:p>
          <a:p>
            <a:pPr defTabSz="914400"/>
            <a:r>
              <a:rPr lang="it-IT" sz="1600" b="1" kern="0" dirty="0">
                <a:solidFill>
                  <a:srgbClr val="FFFFFF"/>
                </a:solidFill>
                <a:latin typeface="Segoe UI Light"/>
              </a:rPr>
              <a:t>         la codifica effettuata prima della trasmissione consente la </a:t>
            </a:r>
            <a:r>
              <a:rPr lang="it-IT" sz="1600" b="1" kern="0" dirty="0" err="1">
                <a:solidFill>
                  <a:srgbClr val="FFFFFF"/>
                </a:solidFill>
                <a:latin typeface="Segoe UI Light"/>
              </a:rPr>
              <a:t>remotizzazione</a:t>
            </a:r>
            <a:r>
              <a:rPr lang="it-IT" sz="1600" b="1" kern="0" dirty="0">
                <a:solidFill>
                  <a:srgbClr val="FFFFFF"/>
                </a:solidFill>
                <a:latin typeface="Segoe UI Light"/>
              </a:rPr>
              <a:t> del backup anche nel cloud</a:t>
            </a:r>
          </a:p>
        </p:txBody>
      </p:sp>
      <p:sp>
        <p:nvSpPr>
          <p:cNvPr id="40" name="Rettangolo 39">
            <a:extLst>
              <a:ext uri="{FF2B5EF4-FFF2-40B4-BE49-F238E27FC236}">
                <a16:creationId xmlns:a16="http://schemas.microsoft.com/office/drawing/2014/main" id="{343863B3-0582-49F6-B98D-A6D0DC0A6D49}"/>
              </a:ext>
            </a:extLst>
          </p:cNvPr>
          <p:cNvSpPr/>
          <p:nvPr/>
        </p:nvSpPr>
        <p:spPr>
          <a:xfrm>
            <a:off x="330836" y="3478575"/>
            <a:ext cx="10264348" cy="584775"/>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10.4.1 Assicurare che i supporti contenenti almeno una delle copie non siano permanentemente accessibili dal sistema</a:t>
            </a:r>
          </a:p>
          <a:p>
            <a:pPr defTabSz="914400"/>
            <a:r>
              <a:rPr lang="it-IT" sz="1600" b="1" kern="0" dirty="0">
                <a:solidFill>
                  <a:srgbClr val="FFFFFF"/>
                </a:solidFill>
                <a:latin typeface="Segoe UI Light"/>
              </a:rPr>
              <a:t>         per evitare che attacchi possano coinvolgere anche tutte le sue copie di sicurezza</a:t>
            </a:r>
          </a:p>
        </p:txBody>
      </p:sp>
    </p:spTree>
    <p:extLst>
      <p:ext uri="{BB962C8B-B14F-4D97-AF65-F5344CB8AC3E}">
        <p14:creationId xmlns:p14="http://schemas.microsoft.com/office/powerpoint/2010/main" val="87998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4D393DD-C793-42C1-B765-6BF6810D1AB9}"/>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C20C3296-B386-4FAE-BE2E-D7E164CD6C2A}"/>
              </a:ext>
            </a:extLst>
          </p:cNvPr>
          <p:cNvSpPr>
            <a:spLocks noGrp="1"/>
          </p:cNvSpPr>
          <p:nvPr>
            <p:ph type="sldNum" sz="quarter" idx="12"/>
          </p:nvPr>
        </p:nvSpPr>
        <p:spPr/>
        <p:txBody>
          <a:bodyPr/>
          <a:lstStyle/>
          <a:p>
            <a:fld id="{004AA2EB-F965-4FFF-89E7-5760454771E5}" type="slidenum">
              <a:rPr lang="it-IT" smtClean="0"/>
              <a:t>39</a:t>
            </a:fld>
            <a:endParaRPr lang="it-IT"/>
          </a:p>
        </p:txBody>
      </p:sp>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ABSC 13 (CSC 13)</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Protezione dei dati</a:t>
            </a:r>
          </a:p>
        </p:txBody>
      </p:sp>
      <p:sp>
        <p:nvSpPr>
          <p:cNvPr id="25" name="Rettangolo 24">
            <a:extLst>
              <a:ext uri="{FF2B5EF4-FFF2-40B4-BE49-F238E27FC236}">
                <a16:creationId xmlns:a16="http://schemas.microsoft.com/office/drawing/2014/main" id="{9BC503E6-ACF1-4C7C-84BD-E86FFB3907D3}"/>
              </a:ext>
            </a:extLst>
          </p:cNvPr>
          <p:cNvSpPr/>
          <p:nvPr/>
        </p:nvSpPr>
        <p:spPr>
          <a:xfrm>
            <a:off x="330836" y="1458678"/>
            <a:ext cx="10435870"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13.1.1 Effettuare un’analisi dei dati per individuare quelli riservati (dati rilevanti) a cui applicare la protezione crittografica</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rPr>
                <a:t>Livello sicurezza Alto</a:t>
              </a:r>
            </a:p>
          </p:txBody>
        </p:sp>
      </p:grpSp>
      <p:sp>
        <p:nvSpPr>
          <p:cNvPr id="41" name="Rettangolo 40">
            <a:extLst>
              <a:ext uri="{FF2B5EF4-FFF2-40B4-BE49-F238E27FC236}">
                <a16:creationId xmlns:a16="http://schemas.microsoft.com/office/drawing/2014/main" id="{07253309-8332-47A7-89C1-9A52B127A4CF}"/>
              </a:ext>
            </a:extLst>
          </p:cNvPr>
          <p:cNvSpPr/>
          <p:nvPr/>
        </p:nvSpPr>
        <p:spPr>
          <a:xfrm>
            <a:off x="330836" y="2400294"/>
            <a:ext cx="10315644"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13.3.1 Monitorare e bloccare con strumenti automatici l’uso della crittografia non autorizzata sul traffico di rete uscente</a:t>
            </a:r>
          </a:p>
        </p:txBody>
      </p:sp>
      <p:sp>
        <p:nvSpPr>
          <p:cNvPr id="38" name="Rettangolo 37">
            <a:extLst>
              <a:ext uri="{FF2B5EF4-FFF2-40B4-BE49-F238E27FC236}">
                <a16:creationId xmlns:a16="http://schemas.microsoft.com/office/drawing/2014/main" id="{A55060B2-0E67-4D4E-A370-F0EDC3E805A3}"/>
              </a:ext>
            </a:extLst>
          </p:cNvPr>
          <p:cNvSpPr/>
          <p:nvPr/>
        </p:nvSpPr>
        <p:spPr>
          <a:xfrm>
            <a:off x="330836" y="1930715"/>
            <a:ext cx="8454559" cy="338554"/>
          </a:xfrm>
          <a:prstGeom prst="rect">
            <a:avLst/>
          </a:prstGeom>
          <a:solidFill>
            <a:srgbClr val="4E8542"/>
          </a:solidFill>
          <a:ln>
            <a:solidFill>
              <a:schemeClr val="tx1"/>
            </a:solidFill>
          </a:ln>
        </p:spPr>
        <p:txBody>
          <a:bodyPr wrap="none">
            <a:spAutoFit/>
          </a:bodyPr>
          <a:lstStyle/>
          <a:p>
            <a:pPr defTabSz="914400"/>
            <a:r>
              <a:rPr lang="it-IT" sz="1600" b="1" kern="0" dirty="0">
                <a:solidFill>
                  <a:srgbClr val="FFFFFF"/>
                </a:solidFill>
                <a:latin typeface="Segoe UI Light"/>
              </a:rPr>
              <a:t>13.2.1 Utilizzare la cifratura per dispositivi portatili e sistemi che contengono informazioni rilevanti</a:t>
            </a:r>
          </a:p>
        </p:txBody>
      </p:sp>
      <p:pic>
        <p:nvPicPr>
          <p:cNvPr id="2050" name="Picture 2" descr="Risultati immagini per data   icon">
            <a:extLst>
              <a:ext uri="{FF2B5EF4-FFF2-40B4-BE49-F238E27FC236}">
                <a16:creationId xmlns:a16="http://schemas.microsoft.com/office/drawing/2014/main" id="{7EA003DE-B059-4598-BA0A-52720281C30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1173902" y="23400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hield icon">
            <a:extLst>
              <a:ext uri="{FF2B5EF4-FFF2-40B4-BE49-F238E27FC236}">
                <a16:creationId xmlns:a16="http://schemas.microsoft.com/office/drawing/2014/main" id="{CC57B9C3-6AC9-4C75-9119-DCCB93F149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99598" y="46956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Rettangolo 18">
            <a:extLst>
              <a:ext uri="{FF2B5EF4-FFF2-40B4-BE49-F238E27FC236}">
                <a16:creationId xmlns:a16="http://schemas.microsoft.com/office/drawing/2014/main" id="{3667B88E-3006-4FF8-AD56-A7ED20AE0B48}"/>
              </a:ext>
            </a:extLst>
          </p:cNvPr>
          <p:cNvSpPr/>
          <p:nvPr/>
        </p:nvSpPr>
        <p:spPr>
          <a:xfrm>
            <a:off x="330836" y="2878668"/>
            <a:ext cx="11290270" cy="584775"/>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13.4.1 Effettuare scansioni periodiche con sistemi automatici per rilevare sui server “data pattern” significativi per l’Amministrazione</a:t>
            </a:r>
            <a:br>
              <a:rPr lang="it-IT" sz="1600" b="1" kern="0" dirty="0">
                <a:solidFill>
                  <a:srgbClr val="FFFFFF"/>
                </a:solidFill>
                <a:latin typeface="Segoe UI Light"/>
              </a:rPr>
            </a:br>
            <a:r>
              <a:rPr lang="it-IT" sz="1600" b="1" kern="0" dirty="0">
                <a:solidFill>
                  <a:srgbClr val="FFFFFF"/>
                </a:solidFill>
                <a:latin typeface="Segoe UI Light"/>
              </a:rPr>
              <a:t>         che evidenzino l’esistenza di dati rilevanti in chiaro</a:t>
            </a:r>
          </a:p>
        </p:txBody>
      </p:sp>
      <p:sp>
        <p:nvSpPr>
          <p:cNvPr id="20" name="Rettangolo 19">
            <a:extLst>
              <a:ext uri="{FF2B5EF4-FFF2-40B4-BE49-F238E27FC236}">
                <a16:creationId xmlns:a16="http://schemas.microsoft.com/office/drawing/2014/main" id="{58ABB9CA-2575-46BF-A4DD-6BC2FA05452F}"/>
              </a:ext>
            </a:extLst>
          </p:cNvPr>
          <p:cNvSpPr/>
          <p:nvPr/>
        </p:nvSpPr>
        <p:spPr>
          <a:xfrm>
            <a:off x="330836" y="3584985"/>
            <a:ext cx="11769569"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13.5.1 Implementare sistemi/configurazioni per impedire la scrittura di dati dispositivi esterni se questi non sono strettamente necessari</a:t>
            </a:r>
          </a:p>
        </p:txBody>
      </p:sp>
      <p:sp>
        <p:nvSpPr>
          <p:cNvPr id="21" name="Rettangolo 20">
            <a:extLst>
              <a:ext uri="{FF2B5EF4-FFF2-40B4-BE49-F238E27FC236}">
                <a16:creationId xmlns:a16="http://schemas.microsoft.com/office/drawing/2014/main" id="{5A2B2053-3506-48E5-8B81-6DC7D7E80164}"/>
              </a:ext>
            </a:extLst>
          </p:cNvPr>
          <p:cNvSpPr/>
          <p:nvPr/>
        </p:nvSpPr>
        <p:spPr>
          <a:xfrm>
            <a:off x="330835" y="3918264"/>
            <a:ext cx="11567590" cy="584775"/>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13.5.2 Gestire centralmente il collegamento alle workstation/server dei soli dispositivi esterni autorizzati (in base a proprietà univoche)</a:t>
            </a:r>
          </a:p>
          <a:p>
            <a:pPr defTabSz="914400"/>
            <a:r>
              <a:rPr lang="it-IT" sz="1600" b="1" kern="0" dirty="0">
                <a:solidFill>
                  <a:srgbClr val="FFFFFF"/>
                </a:solidFill>
                <a:latin typeface="Segoe UI Light"/>
              </a:rPr>
              <a:t>          cifrando i dati e </a:t>
            </a:r>
            <a:r>
              <a:rPr lang="it-IT" sz="1600" b="1" kern="0" dirty="0" err="1">
                <a:solidFill>
                  <a:srgbClr val="FFFFFF"/>
                </a:solidFill>
                <a:latin typeface="Segoe UI Light"/>
              </a:rPr>
              <a:t>mantendo</a:t>
            </a:r>
            <a:r>
              <a:rPr lang="it-IT" sz="1600" b="1" kern="0" dirty="0">
                <a:solidFill>
                  <a:srgbClr val="FFFFFF"/>
                </a:solidFill>
                <a:latin typeface="Segoe UI Light"/>
              </a:rPr>
              <a:t> una lista aggiornata dei dispositivi</a:t>
            </a:r>
          </a:p>
        </p:txBody>
      </p:sp>
      <p:sp>
        <p:nvSpPr>
          <p:cNvPr id="22" name="Rettangolo 21">
            <a:extLst>
              <a:ext uri="{FF2B5EF4-FFF2-40B4-BE49-F238E27FC236}">
                <a16:creationId xmlns:a16="http://schemas.microsoft.com/office/drawing/2014/main" id="{61BA9E92-1626-4357-8B9C-23CAD712D2F2}"/>
              </a:ext>
            </a:extLst>
          </p:cNvPr>
          <p:cNvSpPr/>
          <p:nvPr/>
        </p:nvSpPr>
        <p:spPr>
          <a:xfrm>
            <a:off x="330836" y="4642859"/>
            <a:ext cx="11051423"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13.6.1 Implementare strumenti DLP (Data </a:t>
            </a:r>
            <a:r>
              <a:rPr lang="it-IT" sz="1600" b="1" kern="0" dirty="0" err="1">
                <a:solidFill>
                  <a:srgbClr val="FFFFFF"/>
                </a:solidFill>
                <a:latin typeface="Segoe UI Light"/>
              </a:rPr>
              <a:t>Loss</a:t>
            </a:r>
            <a:r>
              <a:rPr lang="it-IT" sz="1600" b="1" kern="0" dirty="0">
                <a:solidFill>
                  <a:srgbClr val="FFFFFF"/>
                </a:solidFill>
                <a:latin typeface="Segoe UI Light"/>
              </a:rPr>
              <a:t> </a:t>
            </a:r>
            <a:r>
              <a:rPr lang="it-IT" sz="1600" b="1" kern="0" dirty="0" err="1">
                <a:solidFill>
                  <a:srgbClr val="FFFFFF"/>
                </a:solidFill>
                <a:latin typeface="Segoe UI Light"/>
              </a:rPr>
              <a:t>Prevention</a:t>
            </a:r>
            <a:r>
              <a:rPr lang="it-IT" sz="1600" b="1" kern="0" dirty="0">
                <a:solidFill>
                  <a:srgbClr val="FFFFFF"/>
                </a:solidFill>
                <a:latin typeface="Segoe UI Light"/>
              </a:rPr>
              <a:t>) di rete per monitorare il flusso dei dati in rete e individuare anomalie</a:t>
            </a:r>
          </a:p>
        </p:txBody>
      </p:sp>
      <p:sp>
        <p:nvSpPr>
          <p:cNvPr id="23" name="Rettangolo 22">
            <a:extLst>
              <a:ext uri="{FF2B5EF4-FFF2-40B4-BE49-F238E27FC236}">
                <a16:creationId xmlns:a16="http://schemas.microsoft.com/office/drawing/2014/main" id="{0E47BBE5-96C7-4918-A6DC-3A4D77EEFCC5}"/>
              </a:ext>
            </a:extLst>
          </p:cNvPr>
          <p:cNvSpPr/>
          <p:nvPr/>
        </p:nvSpPr>
        <p:spPr>
          <a:xfrm>
            <a:off x="330836" y="4981413"/>
            <a:ext cx="6689652"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13.6.2 Registrare le anomalie del traffico di rete per consentire analisi off line</a:t>
            </a:r>
          </a:p>
        </p:txBody>
      </p:sp>
      <p:sp>
        <p:nvSpPr>
          <p:cNvPr id="24" name="Rettangolo 23">
            <a:extLst>
              <a:ext uri="{FF2B5EF4-FFF2-40B4-BE49-F238E27FC236}">
                <a16:creationId xmlns:a16="http://schemas.microsoft.com/office/drawing/2014/main" id="{E8C884ED-F623-420B-9E5D-E30499301A31}"/>
              </a:ext>
            </a:extLst>
          </p:cNvPr>
          <p:cNvSpPr/>
          <p:nvPr/>
        </p:nvSpPr>
        <p:spPr>
          <a:xfrm>
            <a:off x="330836" y="5429659"/>
            <a:ext cx="6282489"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13.7.1 Monitorare il traffico uscente rilevando la crittografia non prevista</a:t>
            </a:r>
          </a:p>
        </p:txBody>
      </p:sp>
      <p:sp>
        <p:nvSpPr>
          <p:cNvPr id="26" name="Rettangolo 25">
            <a:extLst>
              <a:ext uri="{FF2B5EF4-FFF2-40B4-BE49-F238E27FC236}">
                <a16:creationId xmlns:a16="http://schemas.microsoft.com/office/drawing/2014/main" id="{4EC6E6C9-F39F-44D3-8F50-309940DE835A}"/>
              </a:ext>
            </a:extLst>
          </p:cNvPr>
          <p:cNvSpPr/>
          <p:nvPr/>
        </p:nvSpPr>
        <p:spPr>
          <a:xfrm>
            <a:off x="330836" y="5875294"/>
            <a:ext cx="5476179" cy="338554"/>
          </a:xfrm>
          <a:prstGeom prst="rect">
            <a:avLst/>
          </a:prstGeom>
          <a:solidFill>
            <a:srgbClr val="9F2936"/>
          </a:solidFill>
          <a:ln>
            <a:solidFill>
              <a:schemeClr val="tx1"/>
            </a:solidFill>
          </a:ln>
        </p:spPr>
        <p:txBody>
          <a:bodyPr wrap="none">
            <a:spAutoFit/>
          </a:bodyPr>
          <a:lstStyle/>
          <a:p>
            <a:pPr defTabSz="914400"/>
            <a:r>
              <a:rPr lang="it-IT" sz="1600" b="1" kern="0" dirty="0">
                <a:solidFill>
                  <a:srgbClr val="FFFFFF"/>
                </a:solidFill>
                <a:latin typeface="Segoe UI Light"/>
              </a:rPr>
              <a:t>13.8.1 Bloccare il traffico da e verso </a:t>
            </a:r>
            <a:r>
              <a:rPr lang="it-IT" sz="1600" b="1" kern="0" dirty="0" err="1">
                <a:solidFill>
                  <a:srgbClr val="FFFFFF"/>
                </a:solidFill>
                <a:latin typeface="Segoe UI Light"/>
              </a:rPr>
              <a:t>url</a:t>
            </a:r>
            <a:r>
              <a:rPr lang="it-IT" sz="1600" b="1" kern="0" dirty="0">
                <a:solidFill>
                  <a:srgbClr val="FFFFFF"/>
                </a:solidFill>
                <a:latin typeface="Segoe UI Light"/>
              </a:rPr>
              <a:t> presenti in una </a:t>
            </a:r>
            <a:r>
              <a:rPr lang="it-IT" sz="1600" b="1" kern="0" dirty="0" err="1">
                <a:solidFill>
                  <a:srgbClr val="FFFFFF"/>
                </a:solidFill>
                <a:latin typeface="Segoe UI Light"/>
              </a:rPr>
              <a:t>blacklist</a:t>
            </a:r>
            <a:endParaRPr lang="it-IT" sz="1600" b="1" kern="0" dirty="0">
              <a:solidFill>
                <a:srgbClr val="FFFFFF"/>
              </a:solidFill>
              <a:latin typeface="Segoe UI Light"/>
            </a:endParaRPr>
          </a:p>
        </p:txBody>
      </p:sp>
      <p:sp>
        <p:nvSpPr>
          <p:cNvPr id="31" name="Rettangolo 30">
            <a:extLst>
              <a:ext uri="{FF2B5EF4-FFF2-40B4-BE49-F238E27FC236}">
                <a16:creationId xmlns:a16="http://schemas.microsoft.com/office/drawing/2014/main" id="{7382D7F9-21CA-47A0-9C04-CF484DFF34E8}"/>
              </a:ext>
            </a:extLst>
          </p:cNvPr>
          <p:cNvSpPr/>
          <p:nvPr/>
        </p:nvSpPr>
        <p:spPr>
          <a:xfrm>
            <a:off x="330836" y="6285517"/>
            <a:ext cx="8866530" cy="338554"/>
          </a:xfrm>
          <a:prstGeom prst="rect">
            <a:avLst/>
          </a:prstGeom>
          <a:solidFill>
            <a:srgbClr val="1B587C"/>
          </a:solidFill>
          <a:ln>
            <a:solidFill>
              <a:schemeClr val="tx1"/>
            </a:solidFill>
          </a:ln>
        </p:spPr>
        <p:txBody>
          <a:bodyPr wrap="none">
            <a:spAutoFit/>
          </a:bodyPr>
          <a:lstStyle/>
          <a:p>
            <a:pPr defTabSz="914400"/>
            <a:r>
              <a:rPr lang="it-IT" sz="1600" b="1" kern="0" dirty="0">
                <a:solidFill>
                  <a:srgbClr val="FFFFFF"/>
                </a:solidFill>
                <a:latin typeface="Segoe UI Light"/>
              </a:rPr>
              <a:t>13.9.1 Assicurare che la copia autorizzata di un file mantenga le limitazioni di accesso della sorgente </a:t>
            </a:r>
          </a:p>
        </p:txBody>
      </p:sp>
    </p:spTree>
    <p:extLst>
      <p:ext uri="{BB962C8B-B14F-4D97-AF65-F5344CB8AC3E}">
        <p14:creationId xmlns:p14="http://schemas.microsoft.com/office/powerpoint/2010/main" val="37377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106DA4D-8390-48CE-AFF0-86015597BF25}"/>
              </a:ext>
            </a:extLst>
          </p:cNvPr>
          <p:cNvSpPr>
            <a:spLocks noGrp="1"/>
          </p:cNvSpPr>
          <p:nvPr>
            <p:ph type="title"/>
          </p:nvPr>
        </p:nvSpPr>
        <p:spPr/>
        <p:txBody>
          <a:bodyPr/>
          <a:lstStyle/>
          <a:p>
            <a:r>
              <a:rPr lang="it-IT" dirty="0" err="1"/>
              <a:t>Overview</a:t>
            </a:r>
            <a:endParaRPr lang="it-IT" dirty="0"/>
          </a:p>
        </p:txBody>
      </p:sp>
      <p:sp>
        <p:nvSpPr>
          <p:cNvPr id="5" name="Segnaposto testo 4">
            <a:extLst>
              <a:ext uri="{FF2B5EF4-FFF2-40B4-BE49-F238E27FC236}">
                <a16:creationId xmlns:a16="http://schemas.microsoft.com/office/drawing/2014/main" id="{771C129D-11B2-4829-997A-161599D4AA49}"/>
              </a:ext>
            </a:extLst>
          </p:cNvPr>
          <p:cNvSpPr>
            <a:spLocks noGrp="1"/>
          </p:cNvSpPr>
          <p:nvPr>
            <p:ph type="body" idx="1"/>
          </p:nvPr>
        </p:nvSpPr>
        <p:spPr/>
        <p:txBody>
          <a:bodyPr/>
          <a:lstStyle/>
          <a:p>
            <a:r>
              <a:rPr lang="it-IT" dirty="0"/>
              <a:t>Normative regolamenti e indicazioni tecniche</a:t>
            </a:r>
            <a:br>
              <a:rPr lang="it-IT" dirty="0"/>
            </a:br>
            <a:r>
              <a:rPr lang="it-IT" dirty="0"/>
              <a:t>per la sicurezza ICT per PA e aziende private</a:t>
            </a:r>
          </a:p>
        </p:txBody>
      </p:sp>
      <p:sp>
        <p:nvSpPr>
          <p:cNvPr id="6" name="Segnaposto piè di pagina 5">
            <a:extLst>
              <a:ext uri="{FF2B5EF4-FFF2-40B4-BE49-F238E27FC236}">
                <a16:creationId xmlns:a16="http://schemas.microsoft.com/office/drawing/2014/main" id="{7266FE12-9932-4DEF-9DDD-DEBADDE1872F}"/>
              </a:ext>
            </a:extLst>
          </p:cNvPr>
          <p:cNvSpPr>
            <a:spLocks noGrp="1"/>
          </p:cNvSpPr>
          <p:nvPr>
            <p:ph type="ftr" sz="quarter" idx="11"/>
          </p:nvPr>
        </p:nvSpPr>
        <p:spPr/>
        <p:txBody>
          <a:bodyPr/>
          <a:lstStyle/>
          <a:p>
            <a:r>
              <a:rPr lang="en-US"/>
              <a:t>www.wpc2019.it</a:t>
            </a:r>
            <a:endParaRPr lang="en-US" dirty="0"/>
          </a:p>
        </p:txBody>
      </p:sp>
      <p:sp>
        <p:nvSpPr>
          <p:cNvPr id="7" name="Segnaposto numero diapositiva 6">
            <a:extLst>
              <a:ext uri="{FF2B5EF4-FFF2-40B4-BE49-F238E27FC236}">
                <a16:creationId xmlns:a16="http://schemas.microsoft.com/office/drawing/2014/main" id="{4F1B7601-9219-42DD-8C97-5F5EA9FC198E}"/>
              </a:ext>
            </a:extLst>
          </p:cNvPr>
          <p:cNvSpPr>
            <a:spLocks noGrp="1"/>
          </p:cNvSpPr>
          <p:nvPr>
            <p:ph type="sldNum" sz="quarter" idx="12"/>
          </p:nvPr>
        </p:nvSpPr>
        <p:spPr/>
        <p:txBody>
          <a:bodyPr/>
          <a:lstStyle/>
          <a:p>
            <a:fld id="{004AA2EB-F965-4FFF-89E7-5760454771E5}" type="slidenum">
              <a:rPr lang="it-IT" smtClean="0"/>
              <a:t>4</a:t>
            </a:fld>
            <a:endParaRPr lang="it-IT"/>
          </a:p>
        </p:txBody>
      </p:sp>
    </p:spTree>
    <p:extLst>
      <p:ext uri="{BB962C8B-B14F-4D97-AF65-F5344CB8AC3E}">
        <p14:creationId xmlns:p14="http://schemas.microsoft.com/office/powerpoint/2010/main" val="4028459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106DA4D-8390-48CE-AFF0-86015597BF25}"/>
              </a:ext>
            </a:extLst>
          </p:cNvPr>
          <p:cNvSpPr>
            <a:spLocks noGrp="1"/>
          </p:cNvSpPr>
          <p:nvPr>
            <p:ph type="title"/>
          </p:nvPr>
        </p:nvSpPr>
        <p:spPr/>
        <p:txBody>
          <a:bodyPr>
            <a:normAutofit/>
          </a:bodyPr>
          <a:lstStyle/>
          <a:p>
            <a:r>
              <a:rPr lang="it-IT" dirty="0"/>
              <a:t>Framework Nazionale per la Cybersecurity e la Data </a:t>
            </a:r>
            <a:r>
              <a:rPr lang="it-IT" dirty="0" err="1"/>
              <a:t>Protection</a:t>
            </a:r>
            <a:endParaRPr lang="it-IT" dirty="0"/>
          </a:p>
        </p:txBody>
      </p:sp>
      <p:sp>
        <p:nvSpPr>
          <p:cNvPr id="5" name="Segnaposto testo 4">
            <a:extLst>
              <a:ext uri="{FF2B5EF4-FFF2-40B4-BE49-F238E27FC236}">
                <a16:creationId xmlns:a16="http://schemas.microsoft.com/office/drawing/2014/main" id="{771C129D-11B2-4829-997A-161599D4AA49}"/>
              </a:ext>
            </a:extLst>
          </p:cNvPr>
          <p:cNvSpPr>
            <a:spLocks noGrp="1"/>
          </p:cNvSpPr>
          <p:nvPr>
            <p:ph type="body" idx="1"/>
          </p:nvPr>
        </p:nvSpPr>
        <p:spPr/>
        <p:txBody>
          <a:bodyPr/>
          <a:lstStyle/>
          <a:p>
            <a:r>
              <a:rPr lang="it-IT" dirty="0"/>
              <a:t>Normative regolamenti e indicazioni tecniche</a:t>
            </a:r>
            <a:br>
              <a:rPr lang="it-IT" dirty="0"/>
            </a:br>
            <a:r>
              <a:rPr lang="it-IT" dirty="0"/>
              <a:t>per la sicurezza ICT per PA e aziende private</a:t>
            </a:r>
          </a:p>
        </p:txBody>
      </p:sp>
      <p:sp>
        <p:nvSpPr>
          <p:cNvPr id="6" name="Segnaposto piè di pagina 5">
            <a:extLst>
              <a:ext uri="{FF2B5EF4-FFF2-40B4-BE49-F238E27FC236}">
                <a16:creationId xmlns:a16="http://schemas.microsoft.com/office/drawing/2014/main" id="{7266FE12-9932-4DEF-9DDD-DEBADDE1872F}"/>
              </a:ext>
            </a:extLst>
          </p:cNvPr>
          <p:cNvSpPr>
            <a:spLocks noGrp="1"/>
          </p:cNvSpPr>
          <p:nvPr>
            <p:ph type="ftr" sz="quarter" idx="11"/>
          </p:nvPr>
        </p:nvSpPr>
        <p:spPr/>
        <p:txBody>
          <a:bodyPr/>
          <a:lstStyle/>
          <a:p>
            <a:r>
              <a:rPr lang="en-US"/>
              <a:t>www.wpc2019.it</a:t>
            </a:r>
            <a:endParaRPr lang="en-US" dirty="0"/>
          </a:p>
        </p:txBody>
      </p:sp>
      <p:sp>
        <p:nvSpPr>
          <p:cNvPr id="7" name="Segnaposto numero diapositiva 6">
            <a:extLst>
              <a:ext uri="{FF2B5EF4-FFF2-40B4-BE49-F238E27FC236}">
                <a16:creationId xmlns:a16="http://schemas.microsoft.com/office/drawing/2014/main" id="{4F1B7601-9219-42DD-8C97-5F5EA9FC198E}"/>
              </a:ext>
            </a:extLst>
          </p:cNvPr>
          <p:cNvSpPr>
            <a:spLocks noGrp="1"/>
          </p:cNvSpPr>
          <p:nvPr>
            <p:ph type="sldNum" sz="quarter" idx="12"/>
          </p:nvPr>
        </p:nvSpPr>
        <p:spPr/>
        <p:txBody>
          <a:bodyPr/>
          <a:lstStyle/>
          <a:p>
            <a:fld id="{004AA2EB-F965-4FFF-89E7-5760454771E5}" type="slidenum">
              <a:rPr lang="it-IT" smtClean="0"/>
              <a:t>40</a:t>
            </a:fld>
            <a:endParaRPr lang="it-IT"/>
          </a:p>
        </p:txBody>
      </p:sp>
    </p:spTree>
    <p:extLst>
      <p:ext uri="{BB962C8B-B14F-4D97-AF65-F5344CB8AC3E}">
        <p14:creationId xmlns:p14="http://schemas.microsoft.com/office/powerpoint/2010/main" val="1141041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3D6FB81-F427-4EE9-8DFB-D41482BF26FE}"/>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31158091-AFF0-4BD0-AAD2-CFA6C66C01C7}"/>
              </a:ext>
            </a:extLst>
          </p:cNvPr>
          <p:cNvSpPr>
            <a:spLocks noGrp="1"/>
          </p:cNvSpPr>
          <p:nvPr>
            <p:ph type="sldNum" sz="quarter" idx="12"/>
          </p:nvPr>
        </p:nvSpPr>
        <p:spPr/>
        <p:txBody>
          <a:bodyPr/>
          <a:lstStyle/>
          <a:p>
            <a:fld id="{004AA2EB-F965-4FFF-89E7-5760454771E5}" type="slidenum">
              <a:rPr lang="it-IT" smtClean="0"/>
              <a:t>41</a:t>
            </a:fld>
            <a:endParaRPr lang="it-IT"/>
          </a:p>
        </p:txBody>
      </p:sp>
      <p:sp>
        <p:nvSpPr>
          <p:cNvPr id="14" name="Rettangolo 13">
            <a:extLst>
              <a:ext uri="{FF2B5EF4-FFF2-40B4-BE49-F238E27FC236}">
                <a16:creationId xmlns:a16="http://schemas.microsoft.com/office/drawing/2014/main" id="{241D7649-8E62-480E-9FAA-BC032EF2950F}"/>
              </a:ext>
            </a:extLst>
          </p:cNvPr>
          <p:cNvSpPr/>
          <p:nvPr/>
        </p:nvSpPr>
        <p:spPr>
          <a:xfrm>
            <a:off x="1512801" y="1752074"/>
            <a:ext cx="6471957" cy="3173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41082" indent="-241082" defTabSz="914400">
              <a:buFont typeface="Arial" panose="020B0604020202020204" pitchFamily="34" charset="0"/>
              <a:buChar char="•"/>
            </a:pPr>
            <a:endParaRPr lang="it-IT" sz="1462" dirty="0">
              <a:solidFill>
                <a:srgbClr val="0066CC"/>
              </a:solidFill>
              <a:latin typeface="Open Sans Semibold"/>
              <a:ea typeface="Open Sans Semibold"/>
              <a:cs typeface="Open Sans Semibold"/>
            </a:endParaRPr>
          </a:p>
        </p:txBody>
      </p:sp>
      <p:sp>
        <p:nvSpPr>
          <p:cNvPr id="24" name="Titolo 1">
            <a:extLst>
              <a:ext uri="{FF2B5EF4-FFF2-40B4-BE49-F238E27FC236}">
                <a16:creationId xmlns:a16="http://schemas.microsoft.com/office/drawing/2014/main" id="{1FDE58A6-9ECB-4CD8-95A9-67074618998B}"/>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err="1">
                <a:solidFill>
                  <a:schemeClr val="tx1">
                    <a:lumMod val="65000"/>
                    <a:lumOff val="35000"/>
                  </a:schemeClr>
                </a:solidFill>
              </a:rPr>
              <a:t>Overview</a:t>
            </a:r>
            <a:endParaRPr lang="it-IT" dirty="0">
              <a:solidFill>
                <a:schemeClr val="tx1">
                  <a:lumMod val="65000"/>
                  <a:lumOff val="35000"/>
                </a:schemeClr>
              </a:solidFill>
            </a:endParaRPr>
          </a:p>
        </p:txBody>
      </p:sp>
      <p:pic>
        <p:nvPicPr>
          <p:cNvPr id="6" name="Immagine 5"/>
          <p:cNvPicPr>
            <a:picLocks noChangeAspect="1"/>
          </p:cNvPicPr>
          <p:nvPr/>
        </p:nvPicPr>
        <p:blipFill>
          <a:blip r:embed="rId2"/>
          <a:stretch>
            <a:fillRect/>
          </a:stretch>
        </p:blipFill>
        <p:spPr>
          <a:xfrm>
            <a:off x="336000" y="802520"/>
            <a:ext cx="11532730" cy="4189920"/>
          </a:xfrm>
          <a:prstGeom prst="rect">
            <a:avLst/>
          </a:prstGeom>
        </p:spPr>
      </p:pic>
      <p:sp>
        <p:nvSpPr>
          <p:cNvPr id="25" name="Shape 146">
            <a:extLst>
              <a:ext uri="{FF2B5EF4-FFF2-40B4-BE49-F238E27FC236}">
                <a16:creationId xmlns:a16="http://schemas.microsoft.com/office/drawing/2014/main" id="{2C69ED8B-DF18-4F11-8D45-10C0654EA9F0}"/>
              </a:ext>
            </a:extLst>
          </p:cNvPr>
          <p:cNvSpPr/>
          <p:nvPr/>
        </p:nvSpPr>
        <p:spPr>
          <a:xfrm>
            <a:off x="335998" y="5095180"/>
            <a:ext cx="3420000" cy="1523554"/>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444500">
              <a:lnSpc>
                <a:spcPct val="90000"/>
              </a:lnSpc>
              <a:spcBef>
                <a:spcPct val="0"/>
              </a:spcBef>
              <a:spcAft>
                <a:spcPct val="35000"/>
              </a:spcAft>
              <a:buClr>
                <a:srgbClr val="FFFFFF"/>
              </a:buClr>
              <a:buSzPct val="25000"/>
            </a:pPr>
            <a:r>
              <a:rPr lang="it-IT" sz="1800" b="1" dirty="0">
                <a:solidFill>
                  <a:prstClr val="white"/>
                </a:solidFill>
                <a:latin typeface="Segoe UI Light"/>
                <a:ea typeface="+mn-ea"/>
                <a:sym typeface="Titillium Web"/>
              </a:rPr>
              <a:t>Strumento di supporto alle organizzazioni</a:t>
            </a:r>
            <a:r>
              <a:rPr lang="it-IT" sz="1800" dirty="0">
                <a:solidFill>
                  <a:prstClr val="white"/>
                </a:solidFill>
                <a:latin typeface="Segoe UI Light"/>
                <a:ea typeface="+mn-ea"/>
                <a:sym typeface="Titillium Web"/>
              </a:rPr>
              <a:t>, ma non deve essere considerato uno strumento per il rispetto ai regolamenti vigenti</a:t>
            </a:r>
          </a:p>
        </p:txBody>
      </p:sp>
      <p:sp>
        <p:nvSpPr>
          <p:cNvPr id="26" name="Shape 146">
            <a:extLst>
              <a:ext uri="{FF2B5EF4-FFF2-40B4-BE49-F238E27FC236}">
                <a16:creationId xmlns:a16="http://schemas.microsoft.com/office/drawing/2014/main" id="{2C69ED8B-DF18-4F11-8D45-10C0654EA9F0}"/>
              </a:ext>
            </a:extLst>
          </p:cNvPr>
          <p:cNvSpPr/>
          <p:nvPr/>
        </p:nvSpPr>
        <p:spPr>
          <a:xfrm>
            <a:off x="4392365" y="5095180"/>
            <a:ext cx="3420000" cy="1523554"/>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444500">
              <a:lnSpc>
                <a:spcPct val="90000"/>
              </a:lnSpc>
              <a:spcBef>
                <a:spcPct val="0"/>
              </a:spcBef>
              <a:spcAft>
                <a:spcPct val="35000"/>
              </a:spcAft>
              <a:buClr>
                <a:srgbClr val="FFFFFF"/>
              </a:buClr>
              <a:buSzPct val="25000"/>
            </a:pPr>
            <a:r>
              <a:rPr lang="it-IT" sz="1800" b="1" dirty="0">
                <a:solidFill>
                  <a:prstClr val="white"/>
                </a:solidFill>
                <a:latin typeface="Segoe UI Light"/>
                <a:ea typeface="+mn-ea"/>
                <a:sym typeface="Titillium Web"/>
              </a:rPr>
              <a:t>Aiuta le organizzazioni nel definire un percorso volto alla </a:t>
            </a:r>
            <a:r>
              <a:rPr lang="it-IT" sz="1800" b="1" dirty="0" err="1">
                <a:solidFill>
                  <a:prstClr val="white"/>
                </a:solidFill>
                <a:latin typeface="Segoe UI Light"/>
                <a:ea typeface="+mn-ea"/>
                <a:sym typeface="Titillium Web"/>
              </a:rPr>
              <a:t>cybersecurity</a:t>
            </a:r>
            <a:r>
              <a:rPr lang="it-IT" sz="1800" b="1" dirty="0">
                <a:solidFill>
                  <a:prstClr val="white"/>
                </a:solidFill>
                <a:latin typeface="Segoe UI Light"/>
                <a:ea typeface="+mn-ea"/>
                <a:sym typeface="Titillium Web"/>
              </a:rPr>
              <a:t> e alla protezione dei dati</a:t>
            </a:r>
            <a:r>
              <a:rPr lang="it-IT" sz="1800" dirty="0">
                <a:solidFill>
                  <a:prstClr val="white"/>
                </a:solidFill>
                <a:latin typeface="Segoe UI Light"/>
                <a:ea typeface="+mn-ea"/>
                <a:sym typeface="Titillium Web"/>
              </a:rPr>
              <a:t> coerente con i regolamenti stessi</a:t>
            </a:r>
          </a:p>
        </p:txBody>
      </p:sp>
      <p:sp>
        <p:nvSpPr>
          <p:cNvPr id="27" name="Shape 146">
            <a:extLst>
              <a:ext uri="{FF2B5EF4-FFF2-40B4-BE49-F238E27FC236}">
                <a16:creationId xmlns:a16="http://schemas.microsoft.com/office/drawing/2014/main" id="{2C69ED8B-DF18-4F11-8D45-10C0654EA9F0}"/>
              </a:ext>
            </a:extLst>
          </p:cNvPr>
          <p:cNvSpPr/>
          <p:nvPr/>
        </p:nvSpPr>
        <p:spPr>
          <a:xfrm>
            <a:off x="8436000" y="5095180"/>
            <a:ext cx="3420000" cy="1523554"/>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444500">
              <a:lnSpc>
                <a:spcPct val="90000"/>
              </a:lnSpc>
              <a:spcBef>
                <a:spcPct val="0"/>
              </a:spcBef>
              <a:spcAft>
                <a:spcPct val="35000"/>
              </a:spcAft>
              <a:buClr>
                <a:srgbClr val="FFFFFF"/>
              </a:buClr>
              <a:buSzPct val="25000"/>
            </a:pPr>
            <a:r>
              <a:rPr lang="it-IT" sz="1800" dirty="0">
                <a:solidFill>
                  <a:prstClr val="white"/>
                </a:solidFill>
                <a:latin typeface="Segoe UI Light"/>
                <a:ea typeface="+mn-ea"/>
                <a:sym typeface="Titillium Web"/>
              </a:rPr>
              <a:t>Per le organizzazioni che già implementano misure coerenti con il GDPR, </a:t>
            </a:r>
            <a:r>
              <a:rPr lang="it-IT" sz="1800" b="1" dirty="0">
                <a:solidFill>
                  <a:prstClr val="white"/>
                </a:solidFill>
                <a:latin typeface="Segoe UI Light"/>
                <a:ea typeface="+mn-ea"/>
                <a:sym typeface="Titillium Web"/>
              </a:rPr>
              <a:t>il Framework rappresenta un utile strumento per guidare le necessarie attività di monitoraggio</a:t>
            </a:r>
          </a:p>
        </p:txBody>
      </p:sp>
      <p:pic>
        <p:nvPicPr>
          <p:cNvPr id="7" name="Immagine 6"/>
          <p:cNvPicPr>
            <a:picLocks noChangeAspect="1"/>
          </p:cNvPicPr>
          <p:nvPr/>
        </p:nvPicPr>
        <p:blipFill>
          <a:blip r:embed="rId3"/>
          <a:stretch>
            <a:fillRect/>
          </a:stretch>
        </p:blipFill>
        <p:spPr>
          <a:xfrm>
            <a:off x="554315" y="900344"/>
            <a:ext cx="2160000" cy="3056588"/>
          </a:xfrm>
          <a:prstGeom prst="rect">
            <a:avLst/>
          </a:prstGeom>
          <a:ln>
            <a:solidFill>
              <a:srgbClr val="000000"/>
            </a:solidFill>
          </a:ln>
          <a:effectLst>
            <a:outerShdw blurRad="50800" dist="38100" dir="8100000" algn="tr" rotWithShape="0">
              <a:prstClr val="black">
                <a:alpha val="40000"/>
              </a:prstClr>
            </a:outerShdw>
          </a:effectLst>
        </p:spPr>
      </p:pic>
      <p:pic>
        <p:nvPicPr>
          <p:cNvPr id="8" name="Immagine 7"/>
          <p:cNvPicPr>
            <a:picLocks noChangeAspect="1"/>
          </p:cNvPicPr>
          <p:nvPr/>
        </p:nvPicPr>
        <p:blipFill>
          <a:blip r:embed="rId4"/>
          <a:stretch>
            <a:fillRect/>
          </a:stretch>
        </p:blipFill>
        <p:spPr>
          <a:xfrm>
            <a:off x="4263303" y="900344"/>
            <a:ext cx="2172466" cy="3056400"/>
          </a:xfrm>
          <a:prstGeom prst="rect">
            <a:avLst/>
          </a:prstGeom>
          <a:ln>
            <a:solidFill>
              <a:srgbClr val="000000"/>
            </a:solidFill>
          </a:ln>
          <a:effectLst>
            <a:outerShdw blurRad="50800" dist="38100" dir="8100000" algn="tr" rotWithShape="0">
              <a:prstClr val="black">
                <a:alpha val="40000"/>
              </a:prstClr>
            </a:outerShdw>
          </a:effectLst>
        </p:spPr>
      </p:pic>
      <p:pic>
        <p:nvPicPr>
          <p:cNvPr id="9" name="Immagine 8"/>
          <p:cNvPicPr>
            <a:picLocks noChangeAspect="1"/>
          </p:cNvPicPr>
          <p:nvPr/>
        </p:nvPicPr>
        <p:blipFill>
          <a:blip r:embed="rId5"/>
          <a:stretch>
            <a:fillRect/>
          </a:stretch>
        </p:blipFill>
        <p:spPr>
          <a:xfrm>
            <a:off x="6652746" y="900344"/>
            <a:ext cx="2182665" cy="3056400"/>
          </a:xfrm>
          <a:prstGeom prst="rect">
            <a:avLst/>
          </a:prstGeom>
          <a:ln>
            <a:solidFill>
              <a:srgbClr val="000000"/>
            </a:solidFill>
          </a:ln>
          <a:effectLst>
            <a:outerShdw blurRad="50800" dist="38100" dir="8100000" algn="tr" rotWithShape="0">
              <a:prstClr val="black">
                <a:alpha val="40000"/>
              </a:prstClr>
            </a:outerShdw>
          </a:effectLst>
        </p:spPr>
      </p:pic>
      <p:pic>
        <p:nvPicPr>
          <p:cNvPr id="10" name="Immagine 9"/>
          <p:cNvPicPr>
            <a:picLocks noChangeAspect="1"/>
          </p:cNvPicPr>
          <p:nvPr/>
        </p:nvPicPr>
        <p:blipFill>
          <a:blip r:embed="rId6"/>
          <a:stretch>
            <a:fillRect/>
          </a:stretch>
        </p:blipFill>
        <p:spPr>
          <a:xfrm>
            <a:off x="9320168" y="902547"/>
            <a:ext cx="2215371" cy="3056400"/>
          </a:xfrm>
          <a:prstGeom prst="rect">
            <a:avLst/>
          </a:prstGeom>
          <a:ln>
            <a:solidFill>
              <a:srgbClr val="000000"/>
            </a:solidFill>
          </a:ln>
          <a:effectLst>
            <a:outerShdw blurRad="50800" dist="38100" dir="8100000" algn="tr" rotWithShape="0">
              <a:prstClr val="black">
                <a:alpha val="40000"/>
              </a:prstClr>
            </a:outerShdw>
          </a:effectLst>
        </p:spPr>
      </p:pic>
      <p:sp>
        <p:nvSpPr>
          <p:cNvPr id="4" name="Rettangolo 3">
            <a:extLst>
              <a:ext uri="{FF2B5EF4-FFF2-40B4-BE49-F238E27FC236}">
                <a16:creationId xmlns:a16="http://schemas.microsoft.com/office/drawing/2014/main" id="{9C9C413B-E94C-4F52-A142-19B250E5E714}"/>
              </a:ext>
            </a:extLst>
          </p:cNvPr>
          <p:cNvSpPr/>
          <p:nvPr/>
        </p:nvSpPr>
        <p:spPr>
          <a:xfrm>
            <a:off x="222728" y="6601203"/>
            <a:ext cx="3279809" cy="307777"/>
          </a:xfrm>
          <a:prstGeom prst="rect">
            <a:avLst/>
          </a:prstGeom>
        </p:spPr>
        <p:txBody>
          <a:bodyPr wrap="none">
            <a:spAutoFit/>
          </a:bodyPr>
          <a:lstStyle/>
          <a:p>
            <a:r>
              <a:rPr lang="it-IT" sz="1400" dirty="0">
                <a:hlinkClick r:id="rId7"/>
              </a:rPr>
              <a:t>https://www.cybersecurityframework.it/</a:t>
            </a:r>
            <a:r>
              <a:rPr lang="it-IT" sz="1400" dirty="0"/>
              <a:t> </a:t>
            </a:r>
          </a:p>
        </p:txBody>
      </p:sp>
    </p:spTree>
    <p:extLst>
      <p:ext uri="{BB962C8B-B14F-4D97-AF65-F5344CB8AC3E}">
        <p14:creationId xmlns:p14="http://schemas.microsoft.com/office/powerpoint/2010/main" val="4054529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42</a:t>
            </a:fld>
            <a:endParaRPr lang="it-IT"/>
          </a:p>
        </p:txBody>
      </p:sp>
      <p:sp>
        <p:nvSpPr>
          <p:cNvPr id="4" name="Titolo 1">
            <a:extLst>
              <a:ext uri="{FF2B5EF4-FFF2-40B4-BE49-F238E27FC236}">
                <a16:creationId xmlns:a16="http://schemas.microsoft.com/office/drawing/2014/main" id="{1FDE58A6-9ECB-4CD8-95A9-67074618998B}"/>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Guida alla lettura</a:t>
            </a:r>
          </a:p>
        </p:txBody>
      </p:sp>
      <p:sp>
        <p:nvSpPr>
          <p:cNvPr id="5" name="Rettangolo 4"/>
          <p:cNvSpPr/>
          <p:nvPr/>
        </p:nvSpPr>
        <p:spPr>
          <a:xfrm>
            <a:off x="463815" y="812165"/>
            <a:ext cx="5384724" cy="5909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it-IT" b="1" dirty="0"/>
              <a:t>Framework Core</a:t>
            </a:r>
          </a:p>
          <a:p>
            <a:pPr algn="ctr"/>
            <a:endParaRPr lang="it-IT" b="1" dirty="0"/>
          </a:p>
          <a:p>
            <a:pPr marL="285750" indent="-285750">
              <a:buFont typeface="Arial" panose="020B0604020202020204" pitchFamily="34" charset="0"/>
              <a:buChar char="•"/>
            </a:pPr>
            <a:r>
              <a:rPr lang="it-IT" b="1" dirty="0"/>
              <a:t>Struttura del ciclo di vita del processo di gestione della </a:t>
            </a:r>
            <a:r>
              <a:rPr lang="it-IT" b="1" dirty="0" err="1"/>
              <a:t>cybersecurity</a:t>
            </a:r>
            <a:r>
              <a:rPr lang="it-IT" dirty="0"/>
              <a:t>, sia dal punto di vista tecnico che organizzativo</a:t>
            </a:r>
          </a:p>
          <a:p>
            <a:pPr marL="285750" indent="-285750">
              <a:buFont typeface="Arial" panose="020B0604020202020204" pitchFamily="34" charset="0"/>
              <a:buChar char="•"/>
            </a:pPr>
            <a:r>
              <a:rPr lang="it-IT" b="1" dirty="0"/>
              <a:t>Strutturato gerarchicamente in </a:t>
            </a:r>
            <a:r>
              <a:rPr lang="it-IT" b="1" dirty="0" err="1"/>
              <a:t>function</a:t>
            </a:r>
            <a:r>
              <a:rPr lang="it-IT" b="1" dirty="0"/>
              <a:t>, </a:t>
            </a:r>
            <a:r>
              <a:rPr lang="it-IT" b="1" dirty="0" err="1"/>
              <a:t>category</a:t>
            </a:r>
            <a:r>
              <a:rPr lang="it-IT" b="1" dirty="0"/>
              <a:t> e </a:t>
            </a:r>
            <a:r>
              <a:rPr lang="it-IT" b="1" dirty="0" err="1"/>
              <a:t>subcategory</a:t>
            </a:r>
            <a:endParaRPr lang="it-IT" b="1" dirty="0"/>
          </a:p>
          <a:p>
            <a:pPr marL="285750" indent="-285750">
              <a:buFont typeface="Arial" panose="020B0604020202020204" pitchFamily="34" charset="0"/>
              <a:buChar char="•"/>
            </a:pPr>
            <a:r>
              <a:rPr lang="it-IT" b="1" dirty="0"/>
              <a:t>Definisce per ogni </a:t>
            </a:r>
            <a:r>
              <a:rPr lang="it-IT" b="1" dirty="0" err="1"/>
              <a:t>function</a:t>
            </a:r>
            <a:r>
              <a:rPr lang="it-IT" b="1" dirty="0"/>
              <a:t>, </a:t>
            </a:r>
            <a:r>
              <a:rPr lang="it-IT" b="1" dirty="0" err="1"/>
              <a:t>category</a:t>
            </a:r>
            <a:r>
              <a:rPr lang="it-IT" b="1" dirty="0"/>
              <a:t> e </a:t>
            </a:r>
            <a:r>
              <a:rPr lang="it-IT" b="1" dirty="0" err="1"/>
              <a:t>subcategory</a:t>
            </a:r>
            <a:r>
              <a:rPr lang="it-IT" b="1" dirty="0"/>
              <a:t>, le attività abilitanti</a:t>
            </a:r>
            <a:r>
              <a:rPr lang="it-IT" dirty="0"/>
              <a:t> (processi e tecnologie) </a:t>
            </a:r>
            <a:r>
              <a:rPr lang="it-IT" b="1" dirty="0"/>
              <a:t>da realizzare per gestire la singola </a:t>
            </a:r>
            <a:r>
              <a:rPr lang="it-IT" b="1" dirty="0" err="1"/>
              <a:t>function</a:t>
            </a:r>
            <a:endParaRPr lang="it-IT" b="1" dirty="0"/>
          </a:p>
          <a:p>
            <a:pPr marL="285750" indent="-285750">
              <a:buFont typeface="Arial" panose="020B0604020202020204" pitchFamily="34" charset="0"/>
              <a:buChar char="•"/>
            </a:pPr>
            <a:r>
              <a:rPr lang="it-IT" b="1" dirty="0"/>
              <a:t>Associa ad ogni singola </a:t>
            </a:r>
            <a:r>
              <a:rPr lang="it-IT" b="1" dirty="0" err="1"/>
              <a:t>subcategory</a:t>
            </a:r>
            <a:r>
              <a:rPr lang="it-IT" b="1" dirty="0"/>
              <a:t> i riferimenti alle pratiche di sicurezza</a:t>
            </a:r>
            <a:r>
              <a:rPr lang="it-IT" dirty="0"/>
              <a:t> previste da standard di settore o da regolamentazioni generali vigenti</a:t>
            </a:r>
          </a:p>
          <a:p>
            <a:pPr marL="285750" indent="-285750">
              <a:buFont typeface="Arial" panose="020B0604020202020204" pitchFamily="34" charset="0"/>
              <a:buChar char="•"/>
            </a:pPr>
            <a:r>
              <a:rPr lang="it-IT" b="1" dirty="0"/>
              <a:t>Le diverse </a:t>
            </a:r>
            <a:r>
              <a:rPr lang="it-IT" b="1" dirty="0" err="1"/>
              <a:t>subcategory</a:t>
            </a:r>
            <a:r>
              <a:rPr lang="it-IT" b="1" dirty="0"/>
              <a:t> hanno l’obiettivo di coprire tutte le possibili esigenze di una organizzazione</a:t>
            </a:r>
            <a:r>
              <a:rPr lang="it-IT" dirty="0"/>
              <a:t> (un’organizzazione di solito è interessata solamente ad un sottoinsieme delle stesse) </a:t>
            </a:r>
          </a:p>
          <a:p>
            <a:pPr marL="285750" indent="-285750">
              <a:buFont typeface="Arial" panose="020B0604020202020204" pitchFamily="34" charset="0"/>
              <a:buChar char="•"/>
            </a:pPr>
            <a:r>
              <a:rPr lang="it-IT" dirty="0"/>
              <a:t>Contenuto nell’Appendice A</a:t>
            </a:r>
          </a:p>
        </p:txBody>
      </p:sp>
      <p:sp>
        <p:nvSpPr>
          <p:cNvPr id="6" name="Rettangolo 5"/>
          <p:cNvSpPr/>
          <p:nvPr/>
        </p:nvSpPr>
        <p:spPr>
          <a:xfrm>
            <a:off x="6014874" y="812165"/>
            <a:ext cx="5841126" cy="3139321"/>
          </a:xfrm>
          <a:prstGeom prst="rect">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it-IT" b="1" dirty="0"/>
              <a:t>Profili</a:t>
            </a:r>
          </a:p>
          <a:p>
            <a:pPr algn="ctr"/>
            <a:endParaRPr lang="it-IT" b="1" dirty="0"/>
          </a:p>
          <a:p>
            <a:pPr marL="285750" indent="-285750">
              <a:buFont typeface="Arial" panose="020B0604020202020204" pitchFamily="34" charset="0"/>
              <a:buChar char="•"/>
            </a:pPr>
            <a:r>
              <a:rPr lang="it-IT" b="1" dirty="0"/>
              <a:t>Risultato della selezione di specifiche </a:t>
            </a:r>
            <a:r>
              <a:rPr lang="it-IT" b="1" dirty="0" err="1"/>
              <a:t>subcategory</a:t>
            </a:r>
            <a:r>
              <a:rPr lang="it-IT" dirty="0"/>
              <a:t> del Framework Core</a:t>
            </a:r>
          </a:p>
          <a:p>
            <a:pPr marL="285750" indent="-285750">
              <a:buFont typeface="Arial" panose="020B0604020202020204" pitchFamily="34" charset="0"/>
              <a:buChar char="•"/>
            </a:pPr>
            <a:r>
              <a:rPr lang="it-IT" b="1" dirty="0"/>
              <a:t>La selezione è basata su diversi fattori</a:t>
            </a:r>
            <a:r>
              <a:rPr lang="it-IT" dirty="0"/>
              <a:t> (valutazione del rischio, contesto di business, applicabilità delle varie </a:t>
            </a:r>
            <a:r>
              <a:rPr lang="it-IT" dirty="0" err="1"/>
              <a:t>subcategory</a:t>
            </a:r>
            <a:r>
              <a:rPr lang="it-IT" dirty="0"/>
              <a:t> all’organizzazione, </a:t>
            </a:r>
            <a:r>
              <a:rPr lang="it-IT" dirty="0" err="1"/>
              <a:t>etc</a:t>
            </a:r>
            <a:r>
              <a:rPr lang="it-IT" dirty="0"/>
              <a:t>)</a:t>
            </a:r>
          </a:p>
          <a:p>
            <a:pPr marL="285750" indent="-285750">
              <a:buFont typeface="Arial" panose="020B0604020202020204" pitchFamily="34" charset="0"/>
              <a:buChar char="•"/>
            </a:pPr>
            <a:r>
              <a:rPr lang="it-IT" b="1" dirty="0"/>
              <a:t>Possono anche essere utilizzati strumento per migliorare lo stato di sicurezza</a:t>
            </a:r>
            <a:r>
              <a:rPr lang="it-IT" dirty="0"/>
              <a:t> confrontando il profilo attuale (</a:t>
            </a:r>
            <a:r>
              <a:rPr lang="it-IT" dirty="0" err="1"/>
              <a:t>current</a:t>
            </a:r>
            <a:r>
              <a:rPr lang="it-IT" dirty="0"/>
              <a:t>) con quello desiderato (target)</a:t>
            </a:r>
          </a:p>
        </p:txBody>
      </p:sp>
      <p:sp>
        <p:nvSpPr>
          <p:cNvPr id="7" name="Rettangolo 6"/>
          <p:cNvSpPr/>
          <p:nvPr/>
        </p:nvSpPr>
        <p:spPr>
          <a:xfrm>
            <a:off x="6014874" y="4078957"/>
            <a:ext cx="5841126" cy="2585323"/>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it-IT" b="1" dirty="0" err="1"/>
              <a:t>Implementation</a:t>
            </a:r>
            <a:r>
              <a:rPr lang="it-IT" b="1" dirty="0"/>
              <a:t> </a:t>
            </a:r>
            <a:r>
              <a:rPr lang="it-IT" b="1" dirty="0" err="1"/>
              <a:t>Tier</a:t>
            </a:r>
            <a:endParaRPr lang="it-IT" b="1" dirty="0"/>
          </a:p>
          <a:p>
            <a:pPr algn="ctr"/>
            <a:endParaRPr lang="it-IT" b="1" dirty="0"/>
          </a:p>
          <a:p>
            <a:pPr marL="285750" indent="-285750">
              <a:buFont typeface="Arial" panose="020B0604020202020204" pitchFamily="34" charset="0"/>
              <a:buChar char="•"/>
            </a:pPr>
            <a:r>
              <a:rPr lang="it-IT" b="1" dirty="0"/>
              <a:t>Contesto sul livello di integrazione dei processi di gestione del rischio cyber</a:t>
            </a:r>
            <a:r>
              <a:rPr lang="it-IT" dirty="0"/>
              <a:t>, sono previsti 4 livelli di valutazione (dal più debole al più forte):</a:t>
            </a:r>
          </a:p>
          <a:p>
            <a:pPr marL="742950" lvl="1" indent="-285750">
              <a:buFont typeface="Arial" panose="020B0604020202020204" pitchFamily="34" charset="0"/>
              <a:buChar char="•"/>
            </a:pPr>
            <a:r>
              <a:rPr lang="it-IT" dirty="0"/>
              <a:t>Parziale</a:t>
            </a:r>
          </a:p>
          <a:p>
            <a:pPr marL="742950" lvl="1" indent="-285750">
              <a:buFont typeface="Arial" panose="020B0604020202020204" pitchFamily="34" charset="0"/>
              <a:buChar char="•"/>
            </a:pPr>
            <a:r>
              <a:rPr lang="it-IT" dirty="0"/>
              <a:t>Informato</a:t>
            </a:r>
          </a:p>
          <a:p>
            <a:pPr marL="742950" lvl="1" indent="-285750">
              <a:buFont typeface="Arial" panose="020B0604020202020204" pitchFamily="34" charset="0"/>
              <a:buChar char="•"/>
            </a:pPr>
            <a:r>
              <a:rPr lang="it-IT" dirty="0"/>
              <a:t>Ripetibile</a:t>
            </a:r>
          </a:p>
          <a:p>
            <a:pPr marL="742950" lvl="1" indent="-285750">
              <a:buFont typeface="Arial" panose="020B0604020202020204" pitchFamily="34" charset="0"/>
              <a:buChar char="•"/>
            </a:pPr>
            <a:r>
              <a:rPr lang="it-IT" dirty="0"/>
              <a:t>Adattivo</a:t>
            </a:r>
          </a:p>
        </p:txBody>
      </p:sp>
    </p:spTree>
    <p:extLst>
      <p:ext uri="{BB962C8B-B14F-4D97-AF65-F5344CB8AC3E}">
        <p14:creationId xmlns:p14="http://schemas.microsoft.com/office/powerpoint/2010/main" val="304023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43</a:t>
            </a:fld>
            <a:endParaRPr lang="it-IT"/>
          </a:p>
        </p:txBody>
      </p:sp>
      <p:sp>
        <p:nvSpPr>
          <p:cNvPr id="4" name="Titolo 1">
            <a:extLst>
              <a:ext uri="{FF2B5EF4-FFF2-40B4-BE49-F238E27FC236}">
                <a16:creationId xmlns:a16="http://schemas.microsoft.com/office/drawing/2014/main" id="{1FDE58A6-9ECB-4CD8-95A9-67074618998B}"/>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Framework Core</a:t>
            </a:r>
          </a:p>
        </p:txBody>
      </p:sp>
      <p:pic>
        <p:nvPicPr>
          <p:cNvPr id="5" name="Immagine 4"/>
          <p:cNvPicPr>
            <a:picLocks noChangeAspect="1"/>
          </p:cNvPicPr>
          <p:nvPr/>
        </p:nvPicPr>
        <p:blipFill>
          <a:blip r:embed="rId2"/>
          <a:stretch>
            <a:fillRect/>
          </a:stretch>
        </p:blipFill>
        <p:spPr>
          <a:xfrm>
            <a:off x="8555117" y="938671"/>
            <a:ext cx="3439005" cy="2579254"/>
          </a:xfrm>
          <a:prstGeom prst="rect">
            <a:avLst/>
          </a:prstGeom>
        </p:spPr>
      </p:pic>
      <p:sp>
        <p:nvSpPr>
          <p:cNvPr id="6" name="Rettangolo 5"/>
          <p:cNvSpPr/>
          <p:nvPr/>
        </p:nvSpPr>
        <p:spPr>
          <a:xfrm>
            <a:off x="336000" y="1004935"/>
            <a:ext cx="8165204" cy="6463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it-IT" dirty="0"/>
              <a:t>La </a:t>
            </a:r>
            <a:r>
              <a:rPr lang="it-IT" dirty="0" err="1"/>
              <a:t>function</a:t>
            </a:r>
            <a:r>
              <a:rPr lang="it-IT" dirty="0"/>
              <a:t> IDENTIFY è legata alla comprensione del contesto aziendale, degli </a:t>
            </a:r>
            <a:r>
              <a:rPr lang="it-IT" dirty="0" err="1"/>
              <a:t>asset</a:t>
            </a:r>
            <a:r>
              <a:rPr lang="it-IT" dirty="0"/>
              <a:t> che supportano i processi critici di business e dei relativi rischi associati</a:t>
            </a:r>
          </a:p>
        </p:txBody>
      </p:sp>
      <p:sp>
        <p:nvSpPr>
          <p:cNvPr id="7" name="Rettangolo 6"/>
          <p:cNvSpPr/>
          <p:nvPr/>
        </p:nvSpPr>
        <p:spPr>
          <a:xfrm>
            <a:off x="325392" y="1800649"/>
            <a:ext cx="8165204" cy="92333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it-IT" dirty="0"/>
              <a:t>La </a:t>
            </a:r>
            <a:r>
              <a:rPr lang="it-IT" dirty="0" err="1"/>
              <a:t>function</a:t>
            </a:r>
            <a:r>
              <a:rPr lang="it-IT" dirty="0"/>
              <a:t> PROTECT è associata all’implementazione di quelle misure volte alla protezione dei processi di business e degli </a:t>
            </a:r>
            <a:r>
              <a:rPr lang="it-IT" dirty="0" err="1"/>
              <a:t>asset</a:t>
            </a:r>
            <a:r>
              <a:rPr lang="it-IT" dirty="0"/>
              <a:t> aziendali, indipendentemente dalla loro natura informatica</a:t>
            </a:r>
          </a:p>
        </p:txBody>
      </p:sp>
      <p:sp>
        <p:nvSpPr>
          <p:cNvPr id="8" name="Rettangolo 7"/>
          <p:cNvSpPr/>
          <p:nvPr/>
        </p:nvSpPr>
        <p:spPr>
          <a:xfrm>
            <a:off x="336000" y="2849075"/>
            <a:ext cx="8165204" cy="646331"/>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it-IT" dirty="0">
                <a:solidFill>
                  <a:schemeClr val="tx1"/>
                </a:solidFill>
              </a:rPr>
              <a:t>La </a:t>
            </a:r>
            <a:r>
              <a:rPr lang="it-IT" dirty="0" err="1">
                <a:solidFill>
                  <a:schemeClr val="tx1"/>
                </a:solidFill>
              </a:rPr>
              <a:t>function</a:t>
            </a:r>
            <a:r>
              <a:rPr lang="it-IT" dirty="0">
                <a:solidFill>
                  <a:schemeClr val="tx1"/>
                </a:solidFill>
              </a:rPr>
              <a:t> DETECT è associata alla definizione e attuazione di attività appropriate per identificare tempestivamente incidenti di sicurezza informatica</a:t>
            </a:r>
          </a:p>
        </p:txBody>
      </p:sp>
      <p:sp>
        <p:nvSpPr>
          <p:cNvPr id="9" name="Rettangolo 8"/>
          <p:cNvSpPr/>
          <p:nvPr/>
        </p:nvSpPr>
        <p:spPr>
          <a:xfrm>
            <a:off x="336000" y="3606411"/>
            <a:ext cx="8165204" cy="147732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it-IT" dirty="0"/>
              <a:t>La </a:t>
            </a:r>
            <a:r>
              <a:rPr lang="it-IT" dirty="0" err="1"/>
              <a:t>function</a:t>
            </a:r>
            <a:r>
              <a:rPr lang="it-IT" dirty="0"/>
              <a:t> RESPOND è associata alla definizione e attuazione delle opportune attività per intervenire quando un incidente di sicurezza informatica sia stato rilevato</a:t>
            </a:r>
          </a:p>
          <a:p>
            <a:r>
              <a:rPr lang="it-IT" dirty="0"/>
              <a:t>L’obiettivo è contenere l’impatto determinato da un potenziale incidente di sicurezza informatica</a:t>
            </a:r>
          </a:p>
        </p:txBody>
      </p:sp>
      <p:sp>
        <p:nvSpPr>
          <p:cNvPr id="10" name="Rettangolo 9"/>
          <p:cNvSpPr/>
          <p:nvPr/>
        </p:nvSpPr>
        <p:spPr>
          <a:xfrm>
            <a:off x="336000" y="5244147"/>
            <a:ext cx="8165204" cy="1477328"/>
          </a:xfrm>
          <a:prstGeom prst="rect">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it-IT" dirty="0"/>
              <a:t>La </a:t>
            </a:r>
            <a:r>
              <a:rPr lang="it-IT" dirty="0" err="1"/>
              <a:t>function</a:t>
            </a:r>
            <a:r>
              <a:rPr lang="it-IT" dirty="0"/>
              <a:t> RECOVER è associata alla definizione e attuazione delle attività per la gestione dei piani e delle attività per il ripristino dei processi e dei servizi impattati da un incidente</a:t>
            </a:r>
          </a:p>
          <a:p>
            <a:r>
              <a:rPr lang="it-IT" dirty="0"/>
              <a:t>L’obiettivo è garantire la resilienza dei sistemi e delle infrastrutture e, in caso di incidente, supportare il recupero tempestivo delle business </a:t>
            </a:r>
            <a:r>
              <a:rPr lang="it-IT" dirty="0" err="1"/>
              <a:t>operations</a:t>
            </a:r>
            <a:endParaRPr lang="it-IT" dirty="0"/>
          </a:p>
        </p:txBody>
      </p:sp>
      <p:sp>
        <p:nvSpPr>
          <p:cNvPr id="11" name="Rettangolo 10"/>
          <p:cNvSpPr/>
          <p:nvPr/>
        </p:nvSpPr>
        <p:spPr>
          <a:xfrm>
            <a:off x="8616975" y="3551376"/>
            <a:ext cx="3439005" cy="31700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it-IT" sz="1600" b="1" dirty="0"/>
              <a:t>Informative Reference</a:t>
            </a:r>
          </a:p>
          <a:p>
            <a:endParaRPr lang="it-IT" sz="1600" dirty="0"/>
          </a:p>
          <a:p>
            <a:r>
              <a:rPr lang="it-IT" sz="1400" dirty="0"/>
              <a:t>Riferimenti che legano la singola </a:t>
            </a:r>
            <a:r>
              <a:rPr lang="it-IT" sz="1400" dirty="0" err="1"/>
              <a:t>subcategory</a:t>
            </a:r>
            <a:r>
              <a:rPr lang="it-IT" sz="1400" dirty="0"/>
              <a:t> alle pratiche di sicurezza note previste da standard di settore (ISO, SP800-53r4, COBIT-5, SANS20 e altri) o da regolamentazioni generali vigenti (Regolamento UE 2016/679 General Data </a:t>
            </a:r>
            <a:r>
              <a:rPr lang="it-IT" sz="1400" dirty="0" err="1"/>
              <a:t>Protection</a:t>
            </a:r>
            <a:r>
              <a:rPr lang="it-IT" sz="1400" dirty="0"/>
              <a:t> </a:t>
            </a:r>
            <a:r>
              <a:rPr lang="it-IT" sz="1400" dirty="0" err="1"/>
              <a:t>Regulation</a:t>
            </a:r>
            <a:r>
              <a:rPr lang="it-IT" sz="1400" dirty="0"/>
              <a:t>, Direttiva UE 2016/1148 NIS)</a:t>
            </a:r>
          </a:p>
          <a:p>
            <a:endParaRPr lang="it-IT" sz="1400" dirty="0"/>
          </a:p>
          <a:p>
            <a:r>
              <a:rPr lang="it-IT" sz="1400" dirty="0"/>
              <a:t>Tali riferimenti hanno principalmente uno scopo illustrativo e non devono essere interpretati come esaustivi</a:t>
            </a:r>
          </a:p>
        </p:txBody>
      </p:sp>
    </p:spTree>
    <p:extLst>
      <p:ext uri="{BB962C8B-B14F-4D97-AF65-F5344CB8AC3E}">
        <p14:creationId xmlns:p14="http://schemas.microsoft.com/office/powerpoint/2010/main" val="1672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dirty="0"/>
              <a:t>www.wpc2019.it</a:t>
            </a:r>
          </a:p>
        </p:txBody>
      </p:sp>
      <p:sp>
        <p:nvSpPr>
          <p:cNvPr id="3" name="Segnaposto numero diapositiva 2"/>
          <p:cNvSpPr>
            <a:spLocks noGrp="1"/>
          </p:cNvSpPr>
          <p:nvPr>
            <p:ph type="sldNum" sz="quarter" idx="12"/>
          </p:nvPr>
        </p:nvSpPr>
        <p:spPr/>
        <p:txBody>
          <a:bodyPr/>
          <a:lstStyle/>
          <a:p>
            <a:fld id="{004AA2EB-F965-4FFF-89E7-5760454771E5}" type="slidenum">
              <a:rPr lang="it-IT" smtClean="0"/>
              <a:t>44</a:t>
            </a:fld>
            <a:endParaRPr lang="it-IT"/>
          </a:p>
        </p:txBody>
      </p:sp>
      <p:sp>
        <p:nvSpPr>
          <p:cNvPr id="4" name="Titolo 1">
            <a:extLst>
              <a:ext uri="{FF2B5EF4-FFF2-40B4-BE49-F238E27FC236}">
                <a16:creationId xmlns:a16="http://schemas.microsoft.com/office/drawing/2014/main" id="{1FDE58A6-9ECB-4CD8-95A9-67074618998B}"/>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Versione 2.0 Febbraio 2019</a:t>
            </a:r>
          </a:p>
        </p:txBody>
      </p:sp>
      <p:graphicFrame>
        <p:nvGraphicFramePr>
          <p:cNvPr id="5" name="Diagramma 4"/>
          <p:cNvGraphicFramePr/>
          <p:nvPr>
            <p:extLst>
              <p:ext uri="{D42A27DB-BD31-4B8C-83A1-F6EECF244321}">
                <p14:modId xmlns:p14="http://schemas.microsoft.com/office/powerpoint/2010/main" val="1258699641"/>
              </p:ext>
            </p:extLst>
          </p:nvPr>
        </p:nvGraphicFramePr>
        <p:xfrm>
          <a:off x="168998" y="1008000"/>
          <a:ext cx="11687002" cy="5348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ttangolo 5">
            <a:extLst>
              <a:ext uri="{FF2B5EF4-FFF2-40B4-BE49-F238E27FC236}">
                <a16:creationId xmlns:a16="http://schemas.microsoft.com/office/drawing/2014/main" id="{B4D2400D-8A04-4B2D-9759-ADB5E1666B72}"/>
              </a:ext>
            </a:extLst>
          </p:cNvPr>
          <p:cNvSpPr/>
          <p:nvPr/>
        </p:nvSpPr>
        <p:spPr>
          <a:xfrm>
            <a:off x="6485106" y="5769511"/>
            <a:ext cx="3098925" cy="307777"/>
          </a:xfrm>
          <a:prstGeom prst="rect">
            <a:avLst/>
          </a:prstGeom>
        </p:spPr>
        <p:txBody>
          <a:bodyPr wrap="none">
            <a:spAutoFit/>
          </a:bodyPr>
          <a:lstStyle/>
          <a:p>
            <a:r>
              <a:rPr lang="it-IT" sz="1400" dirty="0">
                <a:hlinkClick r:id="rId7"/>
              </a:rPr>
              <a:t>http://tool.cybersecurityframework.it/</a:t>
            </a:r>
            <a:r>
              <a:rPr lang="it-IT" sz="1400" dirty="0"/>
              <a:t> </a:t>
            </a:r>
          </a:p>
        </p:txBody>
      </p:sp>
    </p:spTree>
    <p:extLst>
      <p:ext uri="{BB962C8B-B14F-4D97-AF65-F5344CB8AC3E}">
        <p14:creationId xmlns:p14="http://schemas.microsoft.com/office/powerpoint/2010/main" val="3943381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45</a:t>
            </a:fld>
            <a:endParaRPr lang="it-IT"/>
          </a:p>
        </p:txBody>
      </p:sp>
      <p:sp>
        <p:nvSpPr>
          <p:cNvPr id="4" name="Titolo 1">
            <a:extLst>
              <a:ext uri="{FF2B5EF4-FFF2-40B4-BE49-F238E27FC236}">
                <a16:creationId xmlns:a16="http://schemas.microsoft.com/office/drawing/2014/main" id="{1FDE58A6-9ECB-4CD8-95A9-67074618998B}"/>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Guida all’uso </a:t>
            </a:r>
            <a:r>
              <a:rPr lang="it-IT">
                <a:solidFill>
                  <a:schemeClr val="tx1">
                    <a:lumMod val="65000"/>
                    <a:lumOff val="35000"/>
                  </a:schemeClr>
                </a:solidFill>
              </a:rPr>
              <a:t>– Contestualizzazione </a:t>
            </a:r>
            <a:r>
              <a:rPr lang="it-IT" dirty="0">
                <a:solidFill>
                  <a:schemeClr val="tx1">
                    <a:lumMod val="65000"/>
                    <a:lumOff val="35000"/>
                  </a:schemeClr>
                </a:solidFill>
              </a:rPr>
              <a:t>e implementazione</a:t>
            </a:r>
          </a:p>
        </p:txBody>
      </p:sp>
      <p:sp>
        <p:nvSpPr>
          <p:cNvPr id="5" name="Rettangolo 4"/>
          <p:cNvSpPr/>
          <p:nvPr/>
        </p:nvSpPr>
        <p:spPr>
          <a:xfrm>
            <a:off x="336000" y="1206333"/>
            <a:ext cx="6609822" cy="2554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it-IT" sz="1600" b="1" dirty="0"/>
              <a:t>Contestualizzazione ad un ambito applicativo</a:t>
            </a:r>
          </a:p>
          <a:p>
            <a:pPr algn="ctr"/>
            <a:endParaRPr lang="it-IT" sz="1600" dirty="0"/>
          </a:p>
          <a:p>
            <a:pPr marL="342900" indent="-342900">
              <a:buFont typeface="+mj-lt"/>
              <a:buAutoNum type="arabicPeriod"/>
            </a:pPr>
            <a:r>
              <a:rPr lang="it-IT" sz="1600" b="1" dirty="0"/>
              <a:t>Selezionare dell'elenco delle </a:t>
            </a:r>
            <a:r>
              <a:rPr lang="it-IT" sz="1600" b="1" dirty="0" err="1"/>
              <a:t>function</a:t>
            </a:r>
            <a:r>
              <a:rPr lang="it-IT" sz="1600" b="1" dirty="0"/>
              <a:t>, </a:t>
            </a:r>
            <a:r>
              <a:rPr lang="it-IT" sz="1600" b="1" dirty="0" err="1"/>
              <a:t>category</a:t>
            </a:r>
            <a:r>
              <a:rPr lang="it-IT" sz="1600" b="1" dirty="0"/>
              <a:t>, </a:t>
            </a:r>
            <a:r>
              <a:rPr lang="it-IT" sz="1600" b="1" dirty="0" err="1"/>
              <a:t>subcategory</a:t>
            </a:r>
            <a:r>
              <a:rPr lang="it-IT" sz="1600" b="1" dirty="0"/>
              <a:t> pertinenti</a:t>
            </a:r>
            <a:r>
              <a:rPr lang="it-IT" sz="1600" dirty="0"/>
              <a:t> per l'organizzazione in base a tutti o alcuni elementi (settore produttivo, dimensione e dislocazione sul territorio, ecc.)</a:t>
            </a:r>
          </a:p>
          <a:p>
            <a:pPr marL="342900" indent="-342900">
              <a:buFont typeface="+mj-lt"/>
              <a:buAutoNum type="arabicPeriod"/>
            </a:pPr>
            <a:r>
              <a:rPr lang="it-IT" sz="1600" b="1" dirty="0"/>
              <a:t>Definire i livelli di priorità</a:t>
            </a:r>
            <a:r>
              <a:rPr lang="it-IT" sz="1600" dirty="0"/>
              <a:t> per l'implementazione delle </a:t>
            </a:r>
            <a:r>
              <a:rPr lang="it-IT" sz="1600" dirty="0" err="1"/>
              <a:t>subcategory</a:t>
            </a:r>
            <a:r>
              <a:rPr lang="it-IT" sz="1600" dirty="0"/>
              <a:t> selezionate</a:t>
            </a:r>
          </a:p>
          <a:p>
            <a:pPr marL="342900" indent="-342900">
              <a:buFont typeface="+mj-lt"/>
              <a:buAutoNum type="arabicPeriod"/>
            </a:pPr>
            <a:r>
              <a:rPr lang="it-IT" sz="1600" b="1" dirty="0"/>
              <a:t>Definire delle linee guida</a:t>
            </a:r>
            <a:r>
              <a:rPr lang="it-IT" sz="1600" dirty="0"/>
              <a:t> almeno per le </a:t>
            </a:r>
            <a:r>
              <a:rPr lang="it-IT" sz="1600" dirty="0" err="1"/>
              <a:t>subcategory</a:t>
            </a:r>
            <a:r>
              <a:rPr lang="it-IT" sz="1600" dirty="0"/>
              <a:t> a priorità alta</a:t>
            </a:r>
          </a:p>
          <a:p>
            <a:pPr marL="342900" indent="-342900">
              <a:buFont typeface="+mj-lt"/>
              <a:buAutoNum type="arabicPeriod"/>
            </a:pPr>
            <a:r>
              <a:rPr lang="it-IT" sz="1600" dirty="0"/>
              <a:t>Specificare i livelli di maturità almeno per le </a:t>
            </a:r>
            <a:r>
              <a:rPr lang="it-IT" sz="1600" dirty="0" err="1"/>
              <a:t>subcategory</a:t>
            </a:r>
            <a:r>
              <a:rPr lang="it-IT" sz="1600" dirty="0"/>
              <a:t> a priorità alta</a:t>
            </a:r>
          </a:p>
        </p:txBody>
      </p:sp>
      <p:sp>
        <p:nvSpPr>
          <p:cNvPr id="8" name="Rettangolo 7"/>
          <p:cNvSpPr/>
          <p:nvPr/>
        </p:nvSpPr>
        <p:spPr>
          <a:xfrm>
            <a:off x="336000" y="4163806"/>
            <a:ext cx="11786636" cy="246221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it-IT" sz="1400" b="1" dirty="0"/>
              <a:t>Implementazione di un prototipo in una contestualizzazione</a:t>
            </a:r>
          </a:p>
          <a:p>
            <a:endParaRPr lang="it-IT" sz="1400" dirty="0"/>
          </a:p>
          <a:p>
            <a:r>
              <a:rPr lang="it-IT" sz="1400" dirty="0"/>
              <a:t>1. Tutte le </a:t>
            </a:r>
            <a:r>
              <a:rPr lang="it-IT" sz="1400" dirty="0" err="1"/>
              <a:t>subcategory</a:t>
            </a:r>
            <a:r>
              <a:rPr lang="it-IT" sz="1400" dirty="0"/>
              <a:t> indicate come obbligatorie nel prototipo vengono selezionate nella contestualizzazione</a:t>
            </a:r>
          </a:p>
          <a:p>
            <a:r>
              <a:rPr lang="it-IT" sz="1400" dirty="0"/>
              <a:t>2. La selezione nella contestualizzazione delle </a:t>
            </a:r>
            <a:r>
              <a:rPr lang="it-IT" sz="1400" dirty="0" err="1"/>
              <a:t>subcategory</a:t>
            </a:r>
            <a:r>
              <a:rPr lang="it-IT" sz="1400" dirty="0"/>
              <a:t> indicate come consigliate nel prototipo deve essere valutata in considerazione delle specifiche caratteristiche dell’ambito applicativo previsto per la contestualizzazione</a:t>
            </a:r>
          </a:p>
          <a:p>
            <a:r>
              <a:rPr lang="it-IT" sz="1400" dirty="0"/>
              <a:t>3. Eventuali ulteriori vincoli sulla selezione delle </a:t>
            </a:r>
            <a:r>
              <a:rPr lang="it-IT" sz="1400" dirty="0" err="1"/>
              <a:t>subcategory</a:t>
            </a:r>
            <a:r>
              <a:rPr lang="it-IT" sz="1400" dirty="0"/>
              <a:t> documentati nella guida di applicazione del prototipo devono essere applicati</a:t>
            </a:r>
          </a:p>
          <a:p>
            <a:r>
              <a:rPr lang="it-IT" sz="1400" dirty="0"/>
              <a:t>4. Per ogni </a:t>
            </a:r>
            <a:r>
              <a:rPr lang="it-IT" sz="1400" dirty="0" err="1"/>
              <a:t>subcategory</a:t>
            </a:r>
            <a:r>
              <a:rPr lang="it-IT" sz="1400" dirty="0"/>
              <a:t> selezionata a seguito dei precedenti passi deve essere indicato nella contestualizzazione un livello di priorità, preferibilmente almeno pari o superiore a quello indicato nel prototipo, tenendo conto di eventuali vincoli documentati nella guida di applicazione del prototipo</a:t>
            </a:r>
          </a:p>
          <a:p>
            <a:r>
              <a:rPr lang="it-IT" sz="1400" dirty="0"/>
              <a:t>5. Gli eventuali controlli di sicurezza documentati nella guida di applicazione del prototipo possono essere integrati nelle linee guida all’applicazione della contestualizzazione</a:t>
            </a:r>
          </a:p>
        </p:txBody>
      </p:sp>
      <p:pic>
        <p:nvPicPr>
          <p:cNvPr id="7" name="Immagine 6"/>
          <p:cNvPicPr>
            <a:picLocks noChangeAspect="1"/>
          </p:cNvPicPr>
          <p:nvPr/>
        </p:nvPicPr>
        <p:blipFill>
          <a:blip r:embed="rId2"/>
          <a:stretch>
            <a:fillRect/>
          </a:stretch>
        </p:blipFill>
        <p:spPr>
          <a:xfrm>
            <a:off x="7078029" y="896790"/>
            <a:ext cx="4910178" cy="3173632"/>
          </a:xfrm>
          <a:prstGeom prst="rect">
            <a:avLst/>
          </a:prstGeom>
        </p:spPr>
      </p:pic>
    </p:spTree>
    <p:extLst>
      <p:ext uri="{BB962C8B-B14F-4D97-AF65-F5344CB8AC3E}">
        <p14:creationId xmlns:p14="http://schemas.microsoft.com/office/powerpoint/2010/main" val="1183413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46</a:t>
            </a:fld>
            <a:endParaRPr lang="it-IT"/>
          </a:p>
        </p:txBody>
      </p:sp>
      <p:sp>
        <p:nvSpPr>
          <p:cNvPr id="4" name="Titolo 1">
            <a:extLst>
              <a:ext uri="{FF2B5EF4-FFF2-40B4-BE49-F238E27FC236}">
                <a16:creationId xmlns:a16="http://schemas.microsoft.com/office/drawing/2014/main" id="{1FDE58A6-9ECB-4CD8-95A9-67074618998B}"/>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Guida all’uso – Applicazione</a:t>
            </a:r>
          </a:p>
        </p:txBody>
      </p:sp>
      <p:pic>
        <p:nvPicPr>
          <p:cNvPr id="7" name="Immagine 6">
            <a:extLst>
              <a:ext uri="{FF2B5EF4-FFF2-40B4-BE49-F238E27FC236}">
                <a16:creationId xmlns:a16="http://schemas.microsoft.com/office/drawing/2014/main" id="{43DD516E-BBD0-4BEE-B198-9307A2704C17}"/>
              </a:ext>
            </a:extLst>
          </p:cNvPr>
          <p:cNvPicPr>
            <a:picLocks noChangeAspect="1"/>
          </p:cNvPicPr>
          <p:nvPr/>
        </p:nvPicPr>
        <p:blipFill>
          <a:blip r:embed="rId2"/>
          <a:stretch>
            <a:fillRect/>
          </a:stretch>
        </p:blipFill>
        <p:spPr>
          <a:xfrm>
            <a:off x="336000" y="1008000"/>
            <a:ext cx="5510029" cy="5178512"/>
          </a:xfrm>
          <a:prstGeom prst="rect">
            <a:avLst/>
          </a:prstGeom>
        </p:spPr>
      </p:pic>
      <p:sp>
        <p:nvSpPr>
          <p:cNvPr id="8" name="Rettangolo 7">
            <a:extLst>
              <a:ext uri="{FF2B5EF4-FFF2-40B4-BE49-F238E27FC236}">
                <a16:creationId xmlns:a16="http://schemas.microsoft.com/office/drawing/2014/main" id="{3EB30156-48AA-4242-BC98-02F258DDBB04}"/>
              </a:ext>
            </a:extLst>
          </p:cNvPr>
          <p:cNvSpPr/>
          <p:nvPr/>
        </p:nvSpPr>
        <p:spPr>
          <a:xfrm>
            <a:off x="6069062" y="2136338"/>
            <a:ext cx="5786938" cy="25853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it-IT" i="1" dirty="0"/>
              <a:t>L’obiettivo principale del Framework è fornire alle organizzazioni interessate uno strumento di supporto al processo di gestione e trattamento del rischio cyber. È plausibile che in molte realtà si siano già avviati da tempo programmi di cybersecurity e siano già implementati standard per la data </a:t>
            </a:r>
            <a:r>
              <a:rPr lang="it-IT" i="1" dirty="0" err="1"/>
              <a:t>protection</a:t>
            </a:r>
            <a:r>
              <a:rPr lang="it-IT" i="1" dirty="0"/>
              <a:t>, in ragione dei quali l'introduzione del Framework è da intendersi</a:t>
            </a:r>
          </a:p>
          <a:p>
            <a:r>
              <a:rPr lang="it-IT" i="1" dirty="0"/>
              <a:t>non tanto per sostituire quanto già in essere, ma come ulteriore riferimento</a:t>
            </a:r>
          </a:p>
        </p:txBody>
      </p:sp>
    </p:spTree>
    <p:extLst>
      <p:ext uri="{BB962C8B-B14F-4D97-AF65-F5344CB8AC3E}">
        <p14:creationId xmlns:p14="http://schemas.microsoft.com/office/powerpoint/2010/main" val="3885067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47</a:t>
            </a:fld>
            <a:endParaRPr lang="it-IT"/>
          </a:p>
        </p:txBody>
      </p:sp>
      <p:sp>
        <p:nvSpPr>
          <p:cNvPr id="4" name="Titolo 1">
            <a:extLst>
              <a:ext uri="{FF2B5EF4-FFF2-40B4-BE49-F238E27FC236}">
                <a16:creationId xmlns:a16="http://schemas.microsoft.com/office/drawing/2014/main" id="{1FDE58A6-9ECB-4CD8-95A9-67074618998B}"/>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a:solidFill>
                  <a:schemeClr val="tx1">
                    <a:lumMod val="65000"/>
                    <a:lumOff val="35000"/>
                  </a:schemeClr>
                </a:solidFill>
              </a:rPr>
              <a:t>Integrazione dei Controlli Essenziali</a:t>
            </a:r>
            <a:endParaRPr lang="it-IT" dirty="0">
              <a:solidFill>
                <a:schemeClr val="tx1">
                  <a:lumMod val="65000"/>
                  <a:lumOff val="35000"/>
                </a:schemeClr>
              </a:solidFill>
            </a:endParaRPr>
          </a:p>
        </p:txBody>
      </p:sp>
      <p:pic>
        <p:nvPicPr>
          <p:cNvPr id="8" name="Immagine 7">
            <a:extLst>
              <a:ext uri="{FF2B5EF4-FFF2-40B4-BE49-F238E27FC236}">
                <a16:creationId xmlns:a16="http://schemas.microsoft.com/office/drawing/2014/main" id="{E351DC26-C40C-4D85-9E2D-F2625A775661}"/>
              </a:ext>
            </a:extLst>
          </p:cNvPr>
          <p:cNvPicPr>
            <a:picLocks noChangeAspect="1"/>
          </p:cNvPicPr>
          <p:nvPr/>
        </p:nvPicPr>
        <p:blipFill>
          <a:blip r:embed="rId2"/>
          <a:stretch>
            <a:fillRect/>
          </a:stretch>
        </p:blipFill>
        <p:spPr>
          <a:xfrm>
            <a:off x="106162" y="967946"/>
            <a:ext cx="5914707" cy="5312834"/>
          </a:xfrm>
          <a:prstGeom prst="rect">
            <a:avLst/>
          </a:prstGeom>
        </p:spPr>
      </p:pic>
      <p:pic>
        <p:nvPicPr>
          <p:cNvPr id="9" name="Immagine 8">
            <a:extLst>
              <a:ext uri="{FF2B5EF4-FFF2-40B4-BE49-F238E27FC236}">
                <a16:creationId xmlns:a16="http://schemas.microsoft.com/office/drawing/2014/main" id="{D2D9D4DB-C37D-4F97-8FA9-DB4CC8CFB043}"/>
              </a:ext>
            </a:extLst>
          </p:cNvPr>
          <p:cNvPicPr>
            <a:picLocks noChangeAspect="1"/>
          </p:cNvPicPr>
          <p:nvPr/>
        </p:nvPicPr>
        <p:blipFill>
          <a:blip r:embed="rId3"/>
          <a:stretch>
            <a:fillRect/>
          </a:stretch>
        </p:blipFill>
        <p:spPr>
          <a:xfrm>
            <a:off x="6156269" y="967946"/>
            <a:ext cx="5929569" cy="4421169"/>
          </a:xfrm>
          <a:prstGeom prst="rect">
            <a:avLst/>
          </a:prstGeom>
        </p:spPr>
      </p:pic>
      <p:sp>
        <p:nvSpPr>
          <p:cNvPr id="10" name="Rettangolo 9">
            <a:extLst>
              <a:ext uri="{FF2B5EF4-FFF2-40B4-BE49-F238E27FC236}">
                <a16:creationId xmlns:a16="http://schemas.microsoft.com/office/drawing/2014/main" id="{05E88640-74A6-46A5-8E01-DF5BE073250F}"/>
              </a:ext>
            </a:extLst>
          </p:cNvPr>
          <p:cNvSpPr/>
          <p:nvPr/>
        </p:nvSpPr>
        <p:spPr>
          <a:xfrm>
            <a:off x="6174320" y="5449783"/>
            <a:ext cx="586800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it-IT" sz="1200" b="1" i="1" dirty="0"/>
              <a:t>Rappresentano un insieme minimo di pratiche di sicurezza che non possono essere ignorate</a:t>
            </a:r>
            <a:r>
              <a:rPr lang="it-IT" sz="1200" i="1" dirty="0"/>
              <a:t>; una base da cui deve partire un percorso di miglioramento progressivo che porti ad allinearsi con la metodologia di gestione della cybersecurity basata sul Framework Nazionale</a:t>
            </a:r>
          </a:p>
        </p:txBody>
      </p:sp>
    </p:spTree>
    <p:extLst>
      <p:ext uri="{BB962C8B-B14F-4D97-AF65-F5344CB8AC3E}">
        <p14:creationId xmlns:p14="http://schemas.microsoft.com/office/powerpoint/2010/main" val="3599138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106DA4D-8390-48CE-AFF0-86015597BF25}"/>
              </a:ext>
            </a:extLst>
          </p:cNvPr>
          <p:cNvSpPr>
            <a:spLocks noGrp="1"/>
          </p:cNvSpPr>
          <p:nvPr>
            <p:ph type="title"/>
          </p:nvPr>
        </p:nvSpPr>
        <p:spPr/>
        <p:txBody>
          <a:bodyPr>
            <a:normAutofit/>
          </a:bodyPr>
          <a:lstStyle/>
          <a:p>
            <a:r>
              <a:rPr lang="it-IT" dirty="0"/>
              <a:t>Direttiva NIS</a:t>
            </a:r>
            <a:br>
              <a:rPr lang="it-IT" dirty="0"/>
            </a:br>
            <a:r>
              <a:rPr lang="it-IT" dirty="0"/>
              <a:t>(Direttiva 2016/1148)</a:t>
            </a:r>
          </a:p>
        </p:txBody>
      </p:sp>
      <p:sp>
        <p:nvSpPr>
          <p:cNvPr id="5" name="Segnaposto testo 4">
            <a:extLst>
              <a:ext uri="{FF2B5EF4-FFF2-40B4-BE49-F238E27FC236}">
                <a16:creationId xmlns:a16="http://schemas.microsoft.com/office/drawing/2014/main" id="{771C129D-11B2-4829-997A-161599D4AA49}"/>
              </a:ext>
            </a:extLst>
          </p:cNvPr>
          <p:cNvSpPr>
            <a:spLocks noGrp="1"/>
          </p:cNvSpPr>
          <p:nvPr>
            <p:ph type="body" idx="1"/>
          </p:nvPr>
        </p:nvSpPr>
        <p:spPr/>
        <p:txBody>
          <a:bodyPr/>
          <a:lstStyle/>
          <a:p>
            <a:r>
              <a:rPr lang="it-IT" dirty="0"/>
              <a:t>Normative regolamenti e indicazioni tecniche</a:t>
            </a:r>
            <a:br>
              <a:rPr lang="it-IT" dirty="0"/>
            </a:br>
            <a:r>
              <a:rPr lang="it-IT" dirty="0"/>
              <a:t>per la sicurezza ICT per PA e aziende private</a:t>
            </a:r>
          </a:p>
        </p:txBody>
      </p:sp>
      <p:sp>
        <p:nvSpPr>
          <p:cNvPr id="6" name="Segnaposto piè di pagina 5">
            <a:extLst>
              <a:ext uri="{FF2B5EF4-FFF2-40B4-BE49-F238E27FC236}">
                <a16:creationId xmlns:a16="http://schemas.microsoft.com/office/drawing/2014/main" id="{7266FE12-9932-4DEF-9DDD-DEBADDE1872F}"/>
              </a:ext>
            </a:extLst>
          </p:cNvPr>
          <p:cNvSpPr>
            <a:spLocks noGrp="1"/>
          </p:cNvSpPr>
          <p:nvPr>
            <p:ph type="ftr" sz="quarter" idx="11"/>
          </p:nvPr>
        </p:nvSpPr>
        <p:spPr/>
        <p:txBody>
          <a:bodyPr/>
          <a:lstStyle/>
          <a:p>
            <a:r>
              <a:rPr lang="en-US"/>
              <a:t>www.wpc2019.it</a:t>
            </a:r>
            <a:endParaRPr lang="en-US" dirty="0"/>
          </a:p>
        </p:txBody>
      </p:sp>
      <p:sp>
        <p:nvSpPr>
          <p:cNvPr id="7" name="Segnaposto numero diapositiva 6">
            <a:extLst>
              <a:ext uri="{FF2B5EF4-FFF2-40B4-BE49-F238E27FC236}">
                <a16:creationId xmlns:a16="http://schemas.microsoft.com/office/drawing/2014/main" id="{4F1B7601-9219-42DD-8C97-5F5EA9FC198E}"/>
              </a:ext>
            </a:extLst>
          </p:cNvPr>
          <p:cNvSpPr>
            <a:spLocks noGrp="1"/>
          </p:cNvSpPr>
          <p:nvPr>
            <p:ph type="sldNum" sz="quarter" idx="12"/>
          </p:nvPr>
        </p:nvSpPr>
        <p:spPr/>
        <p:txBody>
          <a:bodyPr/>
          <a:lstStyle/>
          <a:p>
            <a:fld id="{004AA2EB-F965-4FFF-89E7-5760454771E5}" type="slidenum">
              <a:rPr lang="it-IT" smtClean="0"/>
              <a:t>48</a:t>
            </a:fld>
            <a:endParaRPr lang="it-IT"/>
          </a:p>
        </p:txBody>
      </p:sp>
    </p:spTree>
    <p:extLst>
      <p:ext uri="{BB962C8B-B14F-4D97-AF65-F5344CB8AC3E}">
        <p14:creationId xmlns:p14="http://schemas.microsoft.com/office/powerpoint/2010/main" val="668113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4A362C9-0D88-4F2E-91E9-A0B25539EB6F}"/>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3818B088-7D29-4A58-AA1A-6D8472279E99}"/>
              </a:ext>
            </a:extLst>
          </p:cNvPr>
          <p:cNvSpPr>
            <a:spLocks noGrp="1"/>
          </p:cNvSpPr>
          <p:nvPr>
            <p:ph type="sldNum" sz="quarter" idx="12"/>
          </p:nvPr>
        </p:nvSpPr>
        <p:spPr/>
        <p:txBody>
          <a:bodyPr/>
          <a:lstStyle/>
          <a:p>
            <a:fld id="{004AA2EB-F965-4FFF-89E7-5760454771E5}" type="slidenum">
              <a:rPr lang="it-IT" smtClean="0"/>
              <a:t>49</a:t>
            </a:fld>
            <a:endParaRPr lang="it-IT"/>
          </a:p>
        </p:txBody>
      </p:sp>
      <p:sp>
        <p:nvSpPr>
          <p:cNvPr id="4" name="Titolo 1">
            <a:extLst>
              <a:ext uri="{FF2B5EF4-FFF2-40B4-BE49-F238E27FC236}">
                <a16:creationId xmlns:a16="http://schemas.microsoft.com/office/drawing/2014/main" id="{E63390F4-CE26-4B25-8F9E-454C23C1162E}"/>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Direttiva NIS</a:t>
            </a:r>
          </a:p>
        </p:txBody>
      </p:sp>
      <p:sp>
        <p:nvSpPr>
          <p:cNvPr id="5" name="Rettangolo 4">
            <a:extLst>
              <a:ext uri="{FF2B5EF4-FFF2-40B4-BE49-F238E27FC236}">
                <a16:creationId xmlns:a16="http://schemas.microsoft.com/office/drawing/2014/main" id="{6901104F-101A-4005-9B8F-3DBB05B72492}"/>
              </a:ext>
            </a:extLst>
          </p:cNvPr>
          <p:cNvSpPr/>
          <p:nvPr/>
        </p:nvSpPr>
        <p:spPr>
          <a:xfrm>
            <a:off x="7914968" y="2551173"/>
            <a:ext cx="4020870" cy="175432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it-IT" dirty="0"/>
              <a:t>Adottata in Italia con il Decreto Legislativo del 18 maggio 2018, n.65 (G.U. n. 132 del 9 giugno 2018) che ha recepito nell'ordinamento nazionale la Direttiva UE 2016/1148 (Direttiva NIS)</a:t>
            </a:r>
          </a:p>
        </p:txBody>
      </p:sp>
      <p:sp>
        <p:nvSpPr>
          <p:cNvPr id="7" name="Rettangolo 6">
            <a:extLst>
              <a:ext uri="{FF2B5EF4-FFF2-40B4-BE49-F238E27FC236}">
                <a16:creationId xmlns:a16="http://schemas.microsoft.com/office/drawing/2014/main" id="{8130FC2F-A5D1-4E05-A7A2-312390253ADB}"/>
              </a:ext>
            </a:extLst>
          </p:cNvPr>
          <p:cNvSpPr/>
          <p:nvPr/>
        </p:nvSpPr>
        <p:spPr>
          <a:xfrm>
            <a:off x="7914968" y="1158837"/>
            <a:ext cx="402087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it-IT" dirty="0"/>
              <a:t>Definisce le misure necessarie per conseguire un elevato livello di sicurezza delle reti e dei sistemi informativi</a:t>
            </a:r>
          </a:p>
        </p:txBody>
      </p:sp>
      <p:sp>
        <p:nvSpPr>
          <p:cNvPr id="8" name="Rettangolo 7">
            <a:extLst>
              <a:ext uri="{FF2B5EF4-FFF2-40B4-BE49-F238E27FC236}">
                <a16:creationId xmlns:a16="http://schemas.microsoft.com/office/drawing/2014/main" id="{3BCFA7A2-22E1-42DF-9F4C-211E85D3EC05}"/>
              </a:ext>
            </a:extLst>
          </p:cNvPr>
          <p:cNvSpPr/>
          <p:nvPr/>
        </p:nvSpPr>
        <p:spPr>
          <a:xfrm>
            <a:off x="7935211" y="4560854"/>
            <a:ext cx="402087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it-IT" dirty="0"/>
              <a:t>Il decreto si applica agli Operatori di Servizi Essenziali (OSE) e ai Fornitori di Servizi Digitali (FSD)</a:t>
            </a:r>
          </a:p>
        </p:txBody>
      </p:sp>
      <p:pic>
        <p:nvPicPr>
          <p:cNvPr id="1026" name="Picture 2" descr="Direttiva NIS: Gli attori">
            <a:extLst>
              <a:ext uri="{FF2B5EF4-FFF2-40B4-BE49-F238E27FC236}">
                <a16:creationId xmlns:a16="http://schemas.microsoft.com/office/drawing/2014/main" id="{FFE6A50C-831F-47AC-ABCB-CEE2A760B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19" y="1158837"/>
            <a:ext cx="7501088" cy="5046676"/>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a:extLst>
              <a:ext uri="{FF2B5EF4-FFF2-40B4-BE49-F238E27FC236}">
                <a16:creationId xmlns:a16="http://schemas.microsoft.com/office/drawing/2014/main" id="{2D40979A-083E-455B-B59C-692FAF59BDFD}"/>
              </a:ext>
            </a:extLst>
          </p:cNvPr>
          <p:cNvSpPr/>
          <p:nvPr/>
        </p:nvSpPr>
        <p:spPr>
          <a:xfrm>
            <a:off x="235919" y="6075564"/>
            <a:ext cx="7446141" cy="338554"/>
          </a:xfrm>
          <a:prstGeom prst="rect">
            <a:avLst/>
          </a:prstGeom>
        </p:spPr>
        <p:txBody>
          <a:bodyPr wrap="none">
            <a:spAutoFit/>
          </a:bodyPr>
          <a:lstStyle/>
          <a:p>
            <a:r>
              <a:rPr lang="it-IT" sz="1600" dirty="0"/>
              <a:t>NIS Directive tool: </a:t>
            </a:r>
            <a:r>
              <a:rPr lang="it-IT" sz="1600" dirty="0">
                <a:hlinkClick r:id="rId3"/>
              </a:rPr>
              <a:t>https://www.enisa.europa.eu/topics/nis-directive/nis-visualtool</a:t>
            </a:r>
            <a:endParaRPr lang="it-IT" sz="1600" dirty="0"/>
          </a:p>
        </p:txBody>
      </p:sp>
    </p:spTree>
    <p:extLst>
      <p:ext uri="{BB962C8B-B14F-4D97-AF65-F5344CB8AC3E}">
        <p14:creationId xmlns:p14="http://schemas.microsoft.com/office/powerpoint/2010/main" val="1382839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piè di pagina 3"/>
          <p:cNvSpPr>
            <a:spLocks noGrp="1"/>
          </p:cNvSpPr>
          <p:nvPr>
            <p:ph type="ftr" sz="quarter" idx="11"/>
          </p:nvPr>
        </p:nvSpPr>
        <p:spPr/>
        <p:txBody>
          <a:bodyPr/>
          <a:lstStyle/>
          <a:p>
            <a:r>
              <a:rPr lang="en-US"/>
              <a:t>www.wpc2019.it</a:t>
            </a:r>
            <a:endParaRPr lang="en-US" dirty="0"/>
          </a:p>
        </p:txBody>
      </p:sp>
      <p:sp>
        <p:nvSpPr>
          <p:cNvPr id="5" name="Segnaposto numero diapositiva 4"/>
          <p:cNvSpPr>
            <a:spLocks noGrp="1"/>
          </p:cNvSpPr>
          <p:nvPr>
            <p:ph type="sldNum" sz="quarter" idx="12"/>
          </p:nvPr>
        </p:nvSpPr>
        <p:spPr/>
        <p:txBody>
          <a:bodyPr/>
          <a:lstStyle/>
          <a:p>
            <a:fld id="{004AA2EB-F965-4FFF-89E7-5760454771E5}" type="slidenum">
              <a:rPr lang="it-IT" smtClean="0"/>
              <a:t>5</a:t>
            </a:fld>
            <a:endParaRPr lang="it-IT"/>
          </a:p>
        </p:txBody>
      </p:sp>
      <p:sp>
        <p:nvSpPr>
          <p:cNvPr id="7" name="Titolo 1">
            <a:extLst>
              <a:ext uri="{FF2B5EF4-FFF2-40B4-BE49-F238E27FC236}">
                <a16:creationId xmlns:a16="http://schemas.microsoft.com/office/drawing/2014/main" id="{6CBA74EE-BC21-44FE-B923-01F05913878D}"/>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err="1">
                <a:solidFill>
                  <a:schemeClr val="tx1">
                    <a:lumMod val="65000"/>
                    <a:lumOff val="35000"/>
                  </a:schemeClr>
                </a:solidFill>
              </a:rPr>
              <a:t>Cybersecurity</a:t>
            </a:r>
            <a:r>
              <a:rPr lang="it-IT" dirty="0">
                <a:solidFill>
                  <a:schemeClr val="tx1">
                    <a:lumMod val="65000"/>
                    <a:lumOff val="35000"/>
                  </a:schemeClr>
                </a:solidFill>
              </a:rPr>
              <a:t> e riferimenti normativi</a:t>
            </a:r>
          </a:p>
        </p:txBody>
      </p:sp>
      <p:grpSp>
        <p:nvGrpSpPr>
          <p:cNvPr id="81" name="Gruppo 80"/>
          <p:cNvGrpSpPr/>
          <p:nvPr/>
        </p:nvGrpSpPr>
        <p:grpSpPr>
          <a:xfrm>
            <a:off x="221558" y="1112003"/>
            <a:ext cx="11748884" cy="5207763"/>
            <a:chOff x="309651" y="1112003"/>
            <a:chExt cx="11748884" cy="5207763"/>
          </a:xfrm>
        </p:grpSpPr>
        <p:grpSp>
          <p:nvGrpSpPr>
            <p:cNvPr id="8" name="Gruppo 7">
              <a:extLst>
                <a:ext uri="{FF2B5EF4-FFF2-40B4-BE49-F238E27FC236}">
                  <a16:creationId xmlns:a16="http://schemas.microsoft.com/office/drawing/2014/main" id="{AE665E8A-0024-4840-A4BD-EC027E01A77F}"/>
                </a:ext>
              </a:extLst>
            </p:cNvPr>
            <p:cNvGrpSpPr/>
            <p:nvPr/>
          </p:nvGrpSpPr>
          <p:grpSpPr>
            <a:xfrm>
              <a:off x="6298073" y="2179321"/>
              <a:ext cx="2812450" cy="965608"/>
              <a:chOff x="315443" y="3449308"/>
              <a:chExt cx="2812450" cy="965608"/>
            </a:xfrm>
          </p:grpSpPr>
          <p:sp>
            <p:nvSpPr>
              <p:cNvPr id="9" name="Figura a mano libera: forma 35">
                <a:extLst>
                  <a:ext uri="{FF2B5EF4-FFF2-40B4-BE49-F238E27FC236}">
                    <a16:creationId xmlns:a16="http://schemas.microsoft.com/office/drawing/2014/main" id="{2D63622B-2176-464E-B0E1-CDBB84E3B6C6}"/>
                  </a:ext>
                </a:extLst>
              </p:cNvPr>
              <p:cNvSpPr/>
              <p:nvPr/>
            </p:nvSpPr>
            <p:spPr>
              <a:xfrm>
                <a:off x="427941" y="3571181"/>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13299"/>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51/2018</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Attuazione della direttiva (UE) 2016/680 Regolamento generale sulla protezione dei dati</a:t>
                </a:r>
              </a:p>
            </p:txBody>
          </p:sp>
          <p:sp>
            <p:nvSpPr>
              <p:cNvPr id="10" name="Rettangolo 9">
                <a:extLst>
                  <a:ext uri="{FF2B5EF4-FFF2-40B4-BE49-F238E27FC236}">
                    <a16:creationId xmlns:a16="http://schemas.microsoft.com/office/drawing/2014/main" id="{0FDDF39F-170B-4040-BEDC-46862C98C93E}"/>
                  </a:ext>
                </a:extLst>
              </p:cNvPr>
              <p:cNvSpPr/>
              <p:nvPr/>
            </p:nvSpPr>
            <p:spPr>
              <a:xfrm>
                <a:off x="315443" y="3449308"/>
                <a:ext cx="590614" cy="885921"/>
              </a:xfrm>
              <a:prstGeom prst="rect">
                <a:avLst/>
              </a:prstGeom>
              <a:solidFill>
                <a:srgbClr val="013299"/>
              </a:solidFill>
              <a:ln w="10795" cap="flat" cmpd="sng" algn="ctr">
                <a:solidFill>
                  <a:sysClr val="window" lastClr="FFFFFF">
                    <a:hueOff val="0"/>
                    <a:satOff val="0"/>
                    <a:lumOff val="0"/>
                    <a:alphaOff val="0"/>
                  </a:sysClr>
                </a:solidFill>
                <a:prstDash val="solid"/>
              </a:ln>
              <a:effectLst/>
            </p:spPr>
          </p:sp>
          <p:pic>
            <p:nvPicPr>
              <p:cNvPr id="11" name="Immagine 10">
                <a:extLst>
                  <a:ext uri="{FF2B5EF4-FFF2-40B4-BE49-F238E27FC236}">
                    <a16:creationId xmlns:a16="http://schemas.microsoft.com/office/drawing/2014/main" id="{B438B5D3-76F9-4AAF-B7DE-1F708F42F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509" y="3478941"/>
                <a:ext cx="540000" cy="360899"/>
              </a:xfrm>
              <a:prstGeom prst="rect">
                <a:avLst/>
              </a:prstGeom>
            </p:spPr>
          </p:pic>
          <p:pic>
            <p:nvPicPr>
              <p:cNvPr id="12" name="Immagine 11">
                <a:extLst>
                  <a:ext uri="{FF2B5EF4-FFF2-40B4-BE49-F238E27FC236}">
                    <a16:creationId xmlns:a16="http://schemas.microsoft.com/office/drawing/2014/main" id="{D6C846AC-A600-42C5-AD97-2E0A6ADF84A3}"/>
                  </a:ext>
                </a:extLst>
              </p:cNvPr>
              <p:cNvPicPr>
                <a:picLocks noChangeAspect="1"/>
              </p:cNvPicPr>
              <p:nvPr/>
            </p:nvPicPr>
            <p:blipFill>
              <a:blip r:embed="rId3"/>
              <a:stretch>
                <a:fillRect/>
              </a:stretch>
            </p:blipFill>
            <p:spPr>
              <a:xfrm>
                <a:off x="435509" y="3846170"/>
                <a:ext cx="360000" cy="400000"/>
              </a:xfrm>
              <a:prstGeom prst="rect">
                <a:avLst/>
              </a:prstGeom>
              <a:noFill/>
            </p:spPr>
          </p:pic>
        </p:grpSp>
        <p:grpSp>
          <p:nvGrpSpPr>
            <p:cNvPr id="13" name="Gruppo 12">
              <a:extLst>
                <a:ext uri="{FF2B5EF4-FFF2-40B4-BE49-F238E27FC236}">
                  <a16:creationId xmlns:a16="http://schemas.microsoft.com/office/drawing/2014/main" id="{B4A44CBE-C2CC-44DB-A17F-E778B0EA81B6}"/>
                </a:ext>
              </a:extLst>
            </p:cNvPr>
            <p:cNvGrpSpPr/>
            <p:nvPr/>
          </p:nvGrpSpPr>
          <p:grpSpPr>
            <a:xfrm>
              <a:off x="9246085" y="2181399"/>
              <a:ext cx="2812450" cy="965608"/>
              <a:chOff x="3293591" y="3449308"/>
              <a:chExt cx="2812450" cy="965608"/>
            </a:xfrm>
          </p:grpSpPr>
          <p:sp>
            <p:nvSpPr>
              <p:cNvPr id="14" name="Figura a mano libera: forma 37">
                <a:extLst>
                  <a:ext uri="{FF2B5EF4-FFF2-40B4-BE49-F238E27FC236}">
                    <a16:creationId xmlns:a16="http://schemas.microsoft.com/office/drawing/2014/main" id="{B69F8C10-3017-43F6-AB1D-FFE60BA47029}"/>
                  </a:ext>
                </a:extLst>
              </p:cNvPr>
              <p:cNvSpPr/>
              <p:nvPr/>
            </p:nvSpPr>
            <p:spPr>
              <a:xfrm>
                <a:off x="3406089" y="3571181"/>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13299"/>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65/2018</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Attuazione della direttiva (UE) 2016/1148 Misure per un livello comune elevato di sicurezza delle reti e dei sistemi informativi nell'Unione</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(Direttiva NIS) </a:t>
                </a:r>
              </a:p>
            </p:txBody>
          </p:sp>
          <p:sp>
            <p:nvSpPr>
              <p:cNvPr id="15" name="Rettangolo 14">
                <a:extLst>
                  <a:ext uri="{FF2B5EF4-FFF2-40B4-BE49-F238E27FC236}">
                    <a16:creationId xmlns:a16="http://schemas.microsoft.com/office/drawing/2014/main" id="{851F4C57-6713-4C2A-B9A1-BC9857CBEAE3}"/>
                  </a:ext>
                </a:extLst>
              </p:cNvPr>
              <p:cNvSpPr/>
              <p:nvPr/>
            </p:nvSpPr>
            <p:spPr>
              <a:xfrm>
                <a:off x="3293591" y="3449308"/>
                <a:ext cx="590614" cy="885921"/>
              </a:xfrm>
              <a:prstGeom prst="rect">
                <a:avLst/>
              </a:prstGeom>
              <a:solidFill>
                <a:srgbClr val="013299"/>
              </a:solidFill>
              <a:ln w="10795" cap="flat" cmpd="sng" algn="ctr">
                <a:solidFill>
                  <a:sysClr val="window" lastClr="FFFFFF">
                    <a:hueOff val="0"/>
                    <a:satOff val="0"/>
                    <a:lumOff val="0"/>
                    <a:alphaOff val="0"/>
                  </a:sysClr>
                </a:solidFill>
                <a:prstDash val="solid"/>
              </a:ln>
              <a:effectLst/>
            </p:spPr>
          </p:sp>
          <p:pic>
            <p:nvPicPr>
              <p:cNvPr id="16" name="Immagine 15">
                <a:extLst>
                  <a:ext uri="{FF2B5EF4-FFF2-40B4-BE49-F238E27FC236}">
                    <a16:creationId xmlns:a16="http://schemas.microsoft.com/office/drawing/2014/main" id="{B3495EF5-EEC8-4894-A581-BBA826E55D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1791" y="3478940"/>
                <a:ext cx="540000" cy="360899"/>
              </a:xfrm>
              <a:prstGeom prst="rect">
                <a:avLst/>
              </a:prstGeom>
            </p:spPr>
          </p:pic>
          <p:pic>
            <p:nvPicPr>
              <p:cNvPr id="17" name="Immagine 16">
                <a:extLst>
                  <a:ext uri="{FF2B5EF4-FFF2-40B4-BE49-F238E27FC236}">
                    <a16:creationId xmlns:a16="http://schemas.microsoft.com/office/drawing/2014/main" id="{E0196C85-1AAE-460C-AD20-5DC2429F3497}"/>
                  </a:ext>
                </a:extLst>
              </p:cNvPr>
              <p:cNvPicPr>
                <a:picLocks noChangeAspect="1"/>
              </p:cNvPicPr>
              <p:nvPr/>
            </p:nvPicPr>
            <p:blipFill>
              <a:blip r:embed="rId3"/>
              <a:stretch>
                <a:fillRect/>
              </a:stretch>
            </p:blipFill>
            <p:spPr>
              <a:xfrm>
                <a:off x="3411791" y="3839839"/>
                <a:ext cx="360000" cy="400000"/>
              </a:xfrm>
              <a:prstGeom prst="rect">
                <a:avLst/>
              </a:prstGeom>
              <a:noFill/>
            </p:spPr>
          </p:pic>
        </p:grpSp>
        <p:grpSp>
          <p:nvGrpSpPr>
            <p:cNvPr id="18" name="Gruppo 17">
              <a:extLst>
                <a:ext uri="{FF2B5EF4-FFF2-40B4-BE49-F238E27FC236}">
                  <a16:creationId xmlns:a16="http://schemas.microsoft.com/office/drawing/2014/main" id="{8EAD50B5-24D3-4268-B555-D674FBCD67E6}"/>
                </a:ext>
              </a:extLst>
            </p:cNvPr>
            <p:cNvGrpSpPr/>
            <p:nvPr/>
          </p:nvGrpSpPr>
          <p:grpSpPr>
            <a:xfrm>
              <a:off x="309651" y="3271121"/>
              <a:ext cx="2812450" cy="965608"/>
              <a:chOff x="6271740" y="3449308"/>
              <a:chExt cx="2812450" cy="965608"/>
            </a:xfrm>
          </p:grpSpPr>
          <p:sp>
            <p:nvSpPr>
              <p:cNvPr id="19" name="Figura a mano libera: forma 39">
                <a:extLst>
                  <a:ext uri="{FF2B5EF4-FFF2-40B4-BE49-F238E27FC236}">
                    <a16:creationId xmlns:a16="http://schemas.microsoft.com/office/drawing/2014/main" id="{7DAD6BE7-45AA-41D4-B771-18933D9A4B37}"/>
                  </a:ext>
                </a:extLst>
              </p:cNvPr>
              <p:cNvSpPr/>
              <p:nvPr/>
            </p:nvSpPr>
            <p:spPr>
              <a:xfrm>
                <a:off x="6384238" y="3571181"/>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13299"/>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101/2018</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Disposizioni per l'adeguamento della normativa nazionale (196/2003) alle disposizioni del regolamento (UE) 2016/679</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p>
            </p:txBody>
          </p:sp>
          <p:sp>
            <p:nvSpPr>
              <p:cNvPr id="20" name="Rettangolo 19">
                <a:extLst>
                  <a:ext uri="{FF2B5EF4-FFF2-40B4-BE49-F238E27FC236}">
                    <a16:creationId xmlns:a16="http://schemas.microsoft.com/office/drawing/2014/main" id="{712790FA-8593-4294-B4BD-0A6D4D37B78A}"/>
                  </a:ext>
                </a:extLst>
              </p:cNvPr>
              <p:cNvSpPr/>
              <p:nvPr/>
            </p:nvSpPr>
            <p:spPr>
              <a:xfrm>
                <a:off x="6271740" y="3449308"/>
                <a:ext cx="590614" cy="885921"/>
              </a:xfrm>
              <a:prstGeom prst="rect">
                <a:avLst/>
              </a:prstGeom>
              <a:solidFill>
                <a:srgbClr val="013299"/>
              </a:solidFill>
              <a:ln w="10795" cap="flat" cmpd="sng" algn="ctr">
                <a:solidFill>
                  <a:sysClr val="window" lastClr="FFFFFF">
                    <a:hueOff val="0"/>
                    <a:satOff val="0"/>
                    <a:lumOff val="0"/>
                    <a:alphaOff val="0"/>
                  </a:sysClr>
                </a:solidFill>
                <a:prstDash val="solid"/>
              </a:ln>
              <a:effectLst/>
            </p:spPr>
          </p:sp>
          <p:pic>
            <p:nvPicPr>
              <p:cNvPr id="21" name="Immagine 20">
                <a:extLst>
                  <a:ext uri="{FF2B5EF4-FFF2-40B4-BE49-F238E27FC236}">
                    <a16:creationId xmlns:a16="http://schemas.microsoft.com/office/drawing/2014/main" id="{CD6BE9B5-2F74-4459-A98A-2A4BABBE33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8073" y="3478940"/>
                <a:ext cx="540000" cy="360899"/>
              </a:xfrm>
              <a:prstGeom prst="rect">
                <a:avLst/>
              </a:prstGeom>
            </p:spPr>
          </p:pic>
          <p:pic>
            <p:nvPicPr>
              <p:cNvPr id="22" name="Immagine 21">
                <a:extLst>
                  <a:ext uri="{FF2B5EF4-FFF2-40B4-BE49-F238E27FC236}">
                    <a16:creationId xmlns:a16="http://schemas.microsoft.com/office/drawing/2014/main" id="{EA880A3E-155D-479C-BFB3-922E33A23F6E}"/>
                  </a:ext>
                </a:extLst>
              </p:cNvPr>
              <p:cNvPicPr>
                <a:picLocks noChangeAspect="1"/>
              </p:cNvPicPr>
              <p:nvPr/>
            </p:nvPicPr>
            <p:blipFill>
              <a:blip r:embed="rId3"/>
              <a:stretch>
                <a:fillRect/>
              </a:stretch>
            </p:blipFill>
            <p:spPr>
              <a:xfrm>
                <a:off x="6392377" y="3839839"/>
                <a:ext cx="360000" cy="400000"/>
              </a:xfrm>
              <a:prstGeom prst="rect">
                <a:avLst/>
              </a:prstGeom>
              <a:noFill/>
            </p:spPr>
          </p:pic>
        </p:grpSp>
        <p:grpSp>
          <p:nvGrpSpPr>
            <p:cNvPr id="23" name="Gruppo 22">
              <a:extLst>
                <a:ext uri="{FF2B5EF4-FFF2-40B4-BE49-F238E27FC236}">
                  <a16:creationId xmlns:a16="http://schemas.microsoft.com/office/drawing/2014/main" id="{C56D4669-0ABC-47D5-89BB-54765FD6B043}"/>
                </a:ext>
              </a:extLst>
            </p:cNvPr>
            <p:cNvGrpSpPr/>
            <p:nvPr/>
          </p:nvGrpSpPr>
          <p:grpSpPr>
            <a:xfrm>
              <a:off x="315443" y="1117152"/>
              <a:ext cx="2812450" cy="965608"/>
              <a:chOff x="315443" y="1324971"/>
              <a:chExt cx="2812450" cy="965608"/>
            </a:xfrm>
          </p:grpSpPr>
          <p:sp>
            <p:nvSpPr>
              <p:cNvPr id="24" name="Figura a mano libera: forma 23">
                <a:extLst>
                  <a:ext uri="{FF2B5EF4-FFF2-40B4-BE49-F238E27FC236}">
                    <a16:creationId xmlns:a16="http://schemas.microsoft.com/office/drawing/2014/main" id="{F650D5A3-171A-4A75-B4CF-3A00CB92585F}"/>
                  </a:ext>
                </a:extLst>
              </p:cNvPr>
              <p:cNvSpPr/>
              <p:nvPr/>
            </p:nvSpPr>
            <p:spPr>
              <a:xfrm>
                <a:off x="427941" y="1446844"/>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196/2003</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Codice in materia di protezione dei dati personali</a:t>
                </a:r>
              </a:p>
            </p:txBody>
          </p:sp>
          <p:sp>
            <p:nvSpPr>
              <p:cNvPr id="25" name="Rettangolo 24">
                <a:extLst>
                  <a:ext uri="{FF2B5EF4-FFF2-40B4-BE49-F238E27FC236}">
                    <a16:creationId xmlns:a16="http://schemas.microsoft.com/office/drawing/2014/main" id="{D3ACB5F0-8592-49E2-A37A-9979FCA6552A}"/>
                  </a:ext>
                </a:extLst>
              </p:cNvPr>
              <p:cNvSpPr/>
              <p:nvPr/>
            </p:nvSpPr>
            <p:spPr>
              <a:xfrm>
                <a:off x="315443" y="1324971"/>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26" name="Immagine 25">
                <a:extLst>
                  <a:ext uri="{FF2B5EF4-FFF2-40B4-BE49-F238E27FC236}">
                    <a16:creationId xmlns:a16="http://schemas.microsoft.com/office/drawing/2014/main" id="{79DAE13E-7E1A-4580-9567-154289376AEA}"/>
                  </a:ext>
                </a:extLst>
              </p:cNvPr>
              <p:cNvPicPr>
                <a:picLocks noChangeAspect="1"/>
              </p:cNvPicPr>
              <p:nvPr/>
            </p:nvPicPr>
            <p:blipFill>
              <a:blip r:embed="rId3"/>
              <a:stretch>
                <a:fillRect/>
              </a:stretch>
            </p:blipFill>
            <p:spPr>
              <a:xfrm>
                <a:off x="435509" y="1587064"/>
                <a:ext cx="360000" cy="400000"/>
              </a:xfrm>
              <a:prstGeom prst="rect">
                <a:avLst/>
              </a:prstGeom>
              <a:noFill/>
            </p:spPr>
          </p:pic>
        </p:grpSp>
        <p:grpSp>
          <p:nvGrpSpPr>
            <p:cNvPr id="27" name="Gruppo 26">
              <a:extLst>
                <a:ext uri="{FF2B5EF4-FFF2-40B4-BE49-F238E27FC236}">
                  <a16:creationId xmlns:a16="http://schemas.microsoft.com/office/drawing/2014/main" id="{16669BB5-D85F-4565-B77B-8A2A7C191AEF}"/>
                </a:ext>
              </a:extLst>
            </p:cNvPr>
            <p:cNvGrpSpPr/>
            <p:nvPr/>
          </p:nvGrpSpPr>
          <p:grpSpPr>
            <a:xfrm>
              <a:off x="9246085" y="1112003"/>
              <a:ext cx="2812450" cy="965607"/>
              <a:chOff x="315443" y="2387140"/>
              <a:chExt cx="2812450" cy="965607"/>
            </a:xfrm>
          </p:grpSpPr>
          <p:sp>
            <p:nvSpPr>
              <p:cNvPr id="28" name="Figura a mano libera: forma 29">
                <a:extLst>
                  <a:ext uri="{FF2B5EF4-FFF2-40B4-BE49-F238E27FC236}">
                    <a16:creationId xmlns:a16="http://schemas.microsoft.com/office/drawing/2014/main" id="{D109C0E6-40B0-4B92-9F24-162FD11472B2}"/>
                  </a:ext>
                </a:extLst>
              </p:cNvPr>
              <p:cNvSpPr/>
              <p:nvPr/>
            </p:nvSpPr>
            <p:spPr>
              <a:xfrm>
                <a:off x="427941" y="2509012"/>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DPCM 24 gennaio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2013</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Quadro strategico nazionale per la sicurezza dello spazio cibernetico</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e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Piano nazionale per la protezione cibernetica e la sicurezza informatica</a:t>
                </a:r>
              </a:p>
            </p:txBody>
          </p:sp>
          <p:sp>
            <p:nvSpPr>
              <p:cNvPr id="29" name="Rettangolo 28">
                <a:extLst>
                  <a:ext uri="{FF2B5EF4-FFF2-40B4-BE49-F238E27FC236}">
                    <a16:creationId xmlns:a16="http://schemas.microsoft.com/office/drawing/2014/main" id="{6C82732F-F43B-4961-AD1F-FF710222AACC}"/>
                  </a:ext>
                </a:extLst>
              </p:cNvPr>
              <p:cNvSpPr/>
              <p:nvPr/>
            </p:nvSpPr>
            <p:spPr>
              <a:xfrm>
                <a:off x="315443" y="2387140"/>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30" name="Immagine 29">
                <a:extLst>
                  <a:ext uri="{FF2B5EF4-FFF2-40B4-BE49-F238E27FC236}">
                    <a16:creationId xmlns:a16="http://schemas.microsoft.com/office/drawing/2014/main" id="{8E70CD1F-0825-4B62-B63F-BB600761CEAF}"/>
                  </a:ext>
                </a:extLst>
              </p:cNvPr>
              <p:cNvPicPr>
                <a:picLocks noChangeAspect="1"/>
              </p:cNvPicPr>
              <p:nvPr/>
            </p:nvPicPr>
            <p:blipFill>
              <a:blip r:embed="rId3"/>
              <a:stretch>
                <a:fillRect/>
              </a:stretch>
            </p:blipFill>
            <p:spPr>
              <a:xfrm>
                <a:off x="435509" y="2669944"/>
                <a:ext cx="360000" cy="400000"/>
              </a:xfrm>
              <a:prstGeom prst="rect">
                <a:avLst/>
              </a:prstGeom>
              <a:noFill/>
            </p:spPr>
          </p:pic>
        </p:grpSp>
        <p:grpSp>
          <p:nvGrpSpPr>
            <p:cNvPr id="31" name="Gruppo 30">
              <a:extLst>
                <a:ext uri="{FF2B5EF4-FFF2-40B4-BE49-F238E27FC236}">
                  <a16:creationId xmlns:a16="http://schemas.microsoft.com/office/drawing/2014/main" id="{F7F51166-29D5-4C00-AA50-A027717EB2DE}"/>
                </a:ext>
              </a:extLst>
            </p:cNvPr>
            <p:cNvGrpSpPr/>
            <p:nvPr/>
          </p:nvGrpSpPr>
          <p:grpSpPr>
            <a:xfrm>
              <a:off x="3293591" y="1117152"/>
              <a:ext cx="2812450" cy="965608"/>
              <a:chOff x="3293591" y="1324971"/>
              <a:chExt cx="2812450" cy="965608"/>
            </a:xfrm>
          </p:grpSpPr>
          <p:sp>
            <p:nvSpPr>
              <p:cNvPr id="32" name="Figura a mano libera: forma 25">
                <a:extLst>
                  <a:ext uri="{FF2B5EF4-FFF2-40B4-BE49-F238E27FC236}">
                    <a16:creationId xmlns:a16="http://schemas.microsoft.com/office/drawing/2014/main" id="{5C5E806F-D7D5-4F32-A397-C60A9FA8F519}"/>
                  </a:ext>
                </a:extLst>
              </p:cNvPr>
              <p:cNvSpPr/>
              <p:nvPr/>
            </p:nvSpPr>
            <p:spPr>
              <a:xfrm>
                <a:off x="3406089" y="1446844"/>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259/2003</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Codice delle Comunicazioni elettroniche</a:t>
                </a:r>
              </a:p>
            </p:txBody>
          </p:sp>
          <p:sp>
            <p:nvSpPr>
              <p:cNvPr id="33" name="Rettangolo 32">
                <a:extLst>
                  <a:ext uri="{FF2B5EF4-FFF2-40B4-BE49-F238E27FC236}">
                    <a16:creationId xmlns:a16="http://schemas.microsoft.com/office/drawing/2014/main" id="{F9D375FB-9B0F-43A0-BAC2-9B305122F8AB}"/>
                  </a:ext>
                </a:extLst>
              </p:cNvPr>
              <p:cNvSpPr/>
              <p:nvPr/>
            </p:nvSpPr>
            <p:spPr>
              <a:xfrm>
                <a:off x="3293591" y="1324971"/>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34" name="Immagine 33">
                <a:extLst>
                  <a:ext uri="{FF2B5EF4-FFF2-40B4-BE49-F238E27FC236}">
                    <a16:creationId xmlns:a16="http://schemas.microsoft.com/office/drawing/2014/main" id="{F32939DF-26AA-4584-B92F-297B27A9AA0A}"/>
                  </a:ext>
                </a:extLst>
              </p:cNvPr>
              <p:cNvPicPr>
                <a:picLocks noChangeAspect="1"/>
              </p:cNvPicPr>
              <p:nvPr/>
            </p:nvPicPr>
            <p:blipFill>
              <a:blip r:embed="rId3"/>
              <a:stretch>
                <a:fillRect/>
              </a:stretch>
            </p:blipFill>
            <p:spPr>
              <a:xfrm>
                <a:off x="3411791" y="1587064"/>
                <a:ext cx="360000" cy="400000"/>
              </a:xfrm>
              <a:prstGeom prst="rect">
                <a:avLst/>
              </a:prstGeom>
              <a:noFill/>
            </p:spPr>
          </p:pic>
        </p:grpSp>
        <p:grpSp>
          <p:nvGrpSpPr>
            <p:cNvPr id="35" name="Gruppo 34">
              <a:extLst>
                <a:ext uri="{FF2B5EF4-FFF2-40B4-BE49-F238E27FC236}">
                  <a16:creationId xmlns:a16="http://schemas.microsoft.com/office/drawing/2014/main" id="{AF509147-DA50-48CB-8406-5A86912401D8}"/>
                </a:ext>
              </a:extLst>
            </p:cNvPr>
            <p:cNvGrpSpPr/>
            <p:nvPr/>
          </p:nvGrpSpPr>
          <p:grpSpPr>
            <a:xfrm>
              <a:off x="309651" y="2179321"/>
              <a:ext cx="2812450" cy="965607"/>
              <a:chOff x="3293591" y="2387140"/>
              <a:chExt cx="2812450" cy="965607"/>
            </a:xfrm>
          </p:grpSpPr>
          <p:sp>
            <p:nvSpPr>
              <p:cNvPr id="36" name="Figura a mano libera: forma 31">
                <a:extLst>
                  <a:ext uri="{FF2B5EF4-FFF2-40B4-BE49-F238E27FC236}">
                    <a16:creationId xmlns:a16="http://schemas.microsoft.com/office/drawing/2014/main" id="{11102DA1-AC78-404E-B191-8DFCFE93B4F5}"/>
                  </a:ext>
                </a:extLst>
              </p:cNvPr>
              <p:cNvSpPr/>
              <p:nvPr/>
            </p:nvSpPr>
            <p:spPr>
              <a:xfrm>
                <a:off x="3406089" y="2509012"/>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Direttiva 1 agosto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2015</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del Presidente del Consiglio dei Ministri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Attuazione  degli indirizzi strategici ed operativi del DPCM 24 gennaio 2013</a:t>
                </a:r>
              </a:p>
            </p:txBody>
          </p:sp>
          <p:sp>
            <p:nvSpPr>
              <p:cNvPr id="37" name="Rettangolo 36">
                <a:extLst>
                  <a:ext uri="{FF2B5EF4-FFF2-40B4-BE49-F238E27FC236}">
                    <a16:creationId xmlns:a16="http://schemas.microsoft.com/office/drawing/2014/main" id="{FE79A5B6-FF70-44FA-8D4F-068DEFF8F4D4}"/>
                  </a:ext>
                </a:extLst>
              </p:cNvPr>
              <p:cNvSpPr/>
              <p:nvPr/>
            </p:nvSpPr>
            <p:spPr>
              <a:xfrm>
                <a:off x="3293591" y="2387140"/>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38" name="Immagine 37">
                <a:extLst>
                  <a:ext uri="{FF2B5EF4-FFF2-40B4-BE49-F238E27FC236}">
                    <a16:creationId xmlns:a16="http://schemas.microsoft.com/office/drawing/2014/main" id="{4DE8919A-4E49-4363-A79D-9EEB88CC9450}"/>
                  </a:ext>
                </a:extLst>
              </p:cNvPr>
              <p:cNvPicPr>
                <a:picLocks noChangeAspect="1"/>
              </p:cNvPicPr>
              <p:nvPr/>
            </p:nvPicPr>
            <p:blipFill>
              <a:blip r:embed="rId3"/>
              <a:stretch>
                <a:fillRect/>
              </a:stretch>
            </p:blipFill>
            <p:spPr>
              <a:xfrm>
                <a:off x="3411791" y="2669944"/>
                <a:ext cx="360000" cy="400000"/>
              </a:xfrm>
              <a:prstGeom prst="rect">
                <a:avLst/>
              </a:prstGeom>
              <a:noFill/>
            </p:spPr>
          </p:pic>
        </p:grpSp>
        <p:grpSp>
          <p:nvGrpSpPr>
            <p:cNvPr id="39" name="Gruppo 38">
              <a:extLst>
                <a:ext uri="{FF2B5EF4-FFF2-40B4-BE49-F238E27FC236}">
                  <a16:creationId xmlns:a16="http://schemas.microsoft.com/office/drawing/2014/main" id="{8755E048-393F-4535-A358-0ADD14AB7118}"/>
                </a:ext>
              </a:extLst>
            </p:cNvPr>
            <p:cNvGrpSpPr/>
            <p:nvPr/>
          </p:nvGrpSpPr>
          <p:grpSpPr>
            <a:xfrm>
              <a:off x="6271740" y="1117152"/>
              <a:ext cx="2812450" cy="965608"/>
              <a:chOff x="6271740" y="1324971"/>
              <a:chExt cx="2812450" cy="965608"/>
            </a:xfrm>
          </p:grpSpPr>
          <p:sp>
            <p:nvSpPr>
              <p:cNvPr id="40" name="Figura a mano libera: forma 27">
                <a:extLst>
                  <a:ext uri="{FF2B5EF4-FFF2-40B4-BE49-F238E27FC236}">
                    <a16:creationId xmlns:a16="http://schemas.microsoft.com/office/drawing/2014/main" id="{C0DED6B1-CB51-471B-AE71-213D39C6B864}"/>
                  </a:ext>
                </a:extLst>
              </p:cNvPr>
              <p:cNvSpPr/>
              <p:nvPr/>
            </p:nvSpPr>
            <p:spPr>
              <a:xfrm>
                <a:off x="6384238" y="1446844"/>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82/2005</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Codice dell’amministrazione digitale </a:t>
                </a:r>
                <a:r>
                  <a:rPr kumimoji="0" lang="it-IT" sz="1000" b="0" i="0" u="none" strike="noStrike" kern="0" cap="none" spc="0" normalizeH="0" baseline="0" noProof="0" dirty="0">
                    <a:ln>
                      <a:noFill/>
                    </a:ln>
                    <a:solidFill>
                      <a:prstClr val="black"/>
                    </a:solidFill>
                    <a:effectLst/>
                    <a:uLnTx/>
                    <a:uFillTx/>
                    <a:latin typeface="Segoe UI Light"/>
                    <a:ea typeface="+mn-ea"/>
                    <a:cs typeface="+mn-cs"/>
                  </a:rPr>
                  <a:t>successivamente integrato e modificato dai D. </a:t>
                </a:r>
                <a:r>
                  <a:rPr kumimoji="0" lang="it-IT" sz="1000" b="0" i="0" u="none" strike="noStrike" kern="0" cap="none" spc="0" normalizeH="0" baseline="0" noProof="0" dirty="0" err="1">
                    <a:ln>
                      <a:noFill/>
                    </a:ln>
                    <a:solidFill>
                      <a:prstClr val="black"/>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solidFill>
                    <a:effectLst/>
                    <a:uLnTx/>
                    <a:uFillTx/>
                    <a:latin typeface="Segoe UI Light"/>
                    <a:ea typeface="+mn-ea"/>
                    <a:cs typeface="+mn-cs"/>
                  </a:rPr>
                  <a:t>. 179/2016 e 217/2017</a:t>
                </a:r>
              </a:p>
            </p:txBody>
          </p:sp>
          <p:sp>
            <p:nvSpPr>
              <p:cNvPr id="41" name="Rettangolo 40">
                <a:extLst>
                  <a:ext uri="{FF2B5EF4-FFF2-40B4-BE49-F238E27FC236}">
                    <a16:creationId xmlns:a16="http://schemas.microsoft.com/office/drawing/2014/main" id="{8A823BB8-7843-4CDD-B658-7F01213F56BC}"/>
                  </a:ext>
                </a:extLst>
              </p:cNvPr>
              <p:cNvSpPr/>
              <p:nvPr/>
            </p:nvSpPr>
            <p:spPr>
              <a:xfrm>
                <a:off x="6271740" y="1324971"/>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42" name="Immagine 41">
                <a:extLst>
                  <a:ext uri="{FF2B5EF4-FFF2-40B4-BE49-F238E27FC236}">
                    <a16:creationId xmlns:a16="http://schemas.microsoft.com/office/drawing/2014/main" id="{86DFD53E-44A5-41F5-AFAD-EA96E06FD53F}"/>
                  </a:ext>
                </a:extLst>
              </p:cNvPr>
              <p:cNvPicPr>
                <a:picLocks noChangeAspect="1"/>
              </p:cNvPicPr>
              <p:nvPr/>
            </p:nvPicPr>
            <p:blipFill>
              <a:blip r:embed="rId3"/>
              <a:stretch>
                <a:fillRect/>
              </a:stretch>
            </p:blipFill>
            <p:spPr>
              <a:xfrm>
                <a:off x="6392377" y="1587064"/>
                <a:ext cx="360000" cy="400000"/>
              </a:xfrm>
              <a:prstGeom prst="rect">
                <a:avLst/>
              </a:prstGeom>
              <a:noFill/>
            </p:spPr>
          </p:pic>
        </p:grpSp>
        <p:grpSp>
          <p:nvGrpSpPr>
            <p:cNvPr id="43" name="Gruppo 42">
              <a:extLst>
                <a:ext uri="{FF2B5EF4-FFF2-40B4-BE49-F238E27FC236}">
                  <a16:creationId xmlns:a16="http://schemas.microsoft.com/office/drawing/2014/main" id="{9E9AA0B5-60C3-4D45-8FA6-0C1BFBBF892D}"/>
                </a:ext>
              </a:extLst>
            </p:cNvPr>
            <p:cNvGrpSpPr/>
            <p:nvPr/>
          </p:nvGrpSpPr>
          <p:grpSpPr>
            <a:xfrm>
              <a:off x="3324684" y="2179321"/>
              <a:ext cx="2812450" cy="965607"/>
              <a:chOff x="6271740" y="2387140"/>
              <a:chExt cx="2812450" cy="965607"/>
            </a:xfrm>
          </p:grpSpPr>
          <p:sp>
            <p:nvSpPr>
              <p:cNvPr id="44" name="Figura a mano libera: forma 33">
                <a:extLst>
                  <a:ext uri="{FF2B5EF4-FFF2-40B4-BE49-F238E27FC236}">
                    <a16:creationId xmlns:a16="http://schemas.microsoft.com/office/drawing/2014/main" id="{703D1026-9818-4C3F-B10F-B789B5423E63}"/>
                  </a:ext>
                </a:extLst>
              </p:cNvPr>
              <p:cNvSpPr/>
              <p:nvPr/>
            </p:nvSpPr>
            <p:spPr>
              <a:xfrm>
                <a:off x="6384238" y="2509012"/>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GU Serie Generale n.103 del 05-05-</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2017</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Misure minime di sicurezza ICT per le pubbliche amministrazioni</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redatte da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AgID</a:t>
                </a:r>
                <a:endPar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endParaRPr>
              </a:p>
            </p:txBody>
          </p:sp>
          <p:sp>
            <p:nvSpPr>
              <p:cNvPr id="45" name="Rettangolo 44">
                <a:extLst>
                  <a:ext uri="{FF2B5EF4-FFF2-40B4-BE49-F238E27FC236}">
                    <a16:creationId xmlns:a16="http://schemas.microsoft.com/office/drawing/2014/main" id="{49C48605-32CC-454F-B29E-4B1B58F6803B}"/>
                  </a:ext>
                </a:extLst>
              </p:cNvPr>
              <p:cNvSpPr/>
              <p:nvPr/>
            </p:nvSpPr>
            <p:spPr>
              <a:xfrm>
                <a:off x="6271740" y="2387140"/>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46" name="Immagine 45">
                <a:extLst>
                  <a:ext uri="{FF2B5EF4-FFF2-40B4-BE49-F238E27FC236}">
                    <a16:creationId xmlns:a16="http://schemas.microsoft.com/office/drawing/2014/main" id="{6DE0358E-FE37-4E01-A7AF-15F550727E1C}"/>
                  </a:ext>
                </a:extLst>
              </p:cNvPr>
              <p:cNvPicPr>
                <a:picLocks noChangeAspect="1"/>
              </p:cNvPicPr>
              <p:nvPr/>
            </p:nvPicPr>
            <p:blipFill>
              <a:blip r:embed="rId3"/>
              <a:stretch>
                <a:fillRect/>
              </a:stretch>
            </p:blipFill>
            <p:spPr>
              <a:xfrm>
                <a:off x="6388073" y="2669944"/>
                <a:ext cx="360000" cy="400000"/>
              </a:xfrm>
              <a:prstGeom prst="rect">
                <a:avLst/>
              </a:prstGeom>
              <a:noFill/>
            </p:spPr>
          </p:pic>
        </p:grpSp>
        <p:sp>
          <p:nvSpPr>
            <p:cNvPr id="47" name="Rettangolo 46">
              <a:extLst>
                <a:ext uri="{FF2B5EF4-FFF2-40B4-BE49-F238E27FC236}">
                  <a16:creationId xmlns:a16="http://schemas.microsoft.com/office/drawing/2014/main" id="{BCF83C33-8D32-4B2A-B2E8-F627BEFD19CC}"/>
                </a:ext>
              </a:extLst>
            </p:cNvPr>
            <p:cNvSpPr/>
            <p:nvPr/>
          </p:nvSpPr>
          <p:spPr>
            <a:xfrm>
              <a:off x="318885" y="4363243"/>
              <a:ext cx="11739649" cy="618835"/>
            </a:xfrm>
            <a:prstGeom prst="rect">
              <a:avLst/>
            </a:prstGeom>
            <a:solidFill>
              <a:srgbClr val="01329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Light"/>
                <a:ea typeface="+mn-ea"/>
                <a:cs typeface="Arial" panose="020B0604020202020204" pitchFamily="34" charset="0"/>
              </a:endParaRPr>
            </a:p>
          </p:txBody>
        </p:sp>
        <p:sp>
          <p:nvSpPr>
            <p:cNvPr id="48" name="Fumetto 1 30">
              <a:extLst>
                <a:ext uri="{FF2B5EF4-FFF2-40B4-BE49-F238E27FC236}">
                  <a16:creationId xmlns:a16="http://schemas.microsoft.com/office/drawing/2014/main" id="{D3D8F65C-357E-4EAE-B717-97C259196CF6}"/>
                </a:ext>
              </a:extLst>
            </p:cNvPr>
            <p:cNvSpPr/>
            <p:nvPr/>
          </p:nvSpPr>
          <p:spPr>
            <a:xfrm>
              <a:off x="4143980" y="5167058"/>
              <a:ext cx="1344768" cy="1152000"/>
            </a:xfrm>
            <a:prstGeom prst="wedgeRectCallout">
              <a:avLst>
                <a:gd name="adj1" fmla="val 20585"/>
                <a:gd name="adj2" fmla="val -65559"/>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Piano di sicurezza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informatica</a:t>
              </a:r>
              <a:r>
                <a:rPr kumimoji="0" lang="it-IT" sz="1000" b="1"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 </a:t>
              </a: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dell’UE</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per garantire un elevato</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livello di </a:t>
              </a:r>
              <a:r>
                <a:rPr kumimoji="0" lang="en-US" sz="1000" b="0" i="1"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network and</a:t>
              </a:r>
              <a:br>
                <a:rPr kumimoji="0" lang="en-US" sz="1000" b="0" i="1"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1"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information security</a:t>
              </a:r>
              <a:br>
                <a:rPr kumimoji="0" lang="en-US" sz="1000" b="0" i="1"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(NIS)</a:t>
              </a:r>
              <a:endPar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endParaRPr>
            </a:p>
          </p:txBody>
        </p:sp>
        <p:sp>
          <p:nvSpPr>
            <p:cNvPr id="49" name="Fumetto 1 34">
              <a:extLst>
                <a:ext uri="{FF2B5EF4-FFF2-40B4-BE49-F238E27FC236}">
                  <a16:creationId xmlns:a16="http://schemas.microsoft.com/office/drawing/2014/main" id="{A7A1C264-6807-4DA5-B9FF-A362AD8375FA}"/>
                </a:ext>
              </a:extLst>
            </p:cNvPr>
            <p:cNvSpPr/>
            <p:nvPr/>
          </p:nvSpPr>
          <p:spPr>
            <a:xfrm flipH="1">
              <a:off x="7126834" y="5167058"/>
              <a:ext cx="1368000" cy="1152000"/>
            </a:xfrm>
            <a:prstGeom prst="wedgeRectCallout">
              <a:avLst>
                <a:gd name="adj1" fmla="val 21686"/>
                <a:gd name="adj2" fmla="val -65203"/>
              </a:avLst>
            </a:prstGeom>
            <a:solidFill>
              <a:srgbClr val="013299"/>
            </a:solidFill>
            <a:ln w="10795" cap="flat" cmpd="sng" algn="ctr">
              <a:noFill/>
              <a:prstDash val="solid"/>
            </a:ln>
            <a:effectLst/>
          </p:spPr>
          <p:txBody>
            <a:bodyPr wrap="none" rtlCol="0" anchor="t" anchorCtr="0"/>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Regolamento 2016/679</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(GDPR)</a:t>
              </a:r>
            </a:p>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Direttiva 2016/1148</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(NIS)</a:t>
              </a:r>
            </a:p>
          </p:txBody>
        </p:sp>
        <p:sp>
          <p:nvSpPr>
            <p:cNvPr id="50" name="Fumetto 1 37">
              <a:extLst>
                <a:ext uri="{FF2B5EF4-FFF2-40B4-BE49-F238E27FC236}">
                  <a16:creationId xmlns:a16="http://schemas.microsoft.com/office/drawing/2014/main" id="{E7E47C84-4DF6-4A97-9627-F2E1E5AEBE71}"/>
                </a:ext>
              </a:extLst>
            </p:cNvPr>
            <p:cNvSpPr/>
            <p:nvPr/>
          </p:nvSpPr>
          <p:spPr>
            <a:xfrm flipH="1">
              <a:off x="309651" y="5167058"/>
              <a:ext cx="1260000" cy="1152000"/>
            </a:xfrm>
            <a:prstGeom prst="wedgeRectCallout">
              <a:avLst>
                <a:gd name="adj1" fmla="val 21038"/>
                <a:gd name="adj2" fmla="val -65383"/>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Direttiva 2002/58/CE</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Trattamento dei dati</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personali e tutela della</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vita privata nel settore</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delle comunicazioni</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elettroniche</a:t>
              </a:r>
            </a:p>
          </p:txBody>
        </p:sp>
        <p:sp>
          <p:nvSpPr>
            <p:cNvPr id="51" name="Fumetto 1 38">
              <a:extLst>
                <a:ext uri="{FF2B5EF4-FFF2-40B4-BE49-F238E27FC236}">
                  <a16:creationId xmlns:a16="http://schemas.microsoft.com/office/drawing/2014/main" id="{20335723-442E-4BCB-9554-C23FB3D3826D}"/>
                </a:ext>
              </a:extLst>
            </p:cNvPr>
            <p:cNvSpPr/>
            <p:nvPr/>
          </p:nvSpPr>
          <p:spPr>
            <a:xfrm>
              <a:off x="6018314" y="5167058"/>
              <a:ext cx="1044000" cy="1152000"/>
            </a:xfrm>
            <a:prstGeom prst="wedgeRectCallout">
              <a:avLst>
                <a:gd name="adj1" fmla="val 20691"/>
                <a:gd name="adj2" fmla="val -65537"/>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Accordo sulla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prima normativa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UE relativa alla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cybersecurity</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a:t>
              </a: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NIS)</a:t>
              </a:r>
              <a:endPar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endParaRPr>
            </a:p>
          </p:txBody>
        </p:sp>
        <p:grpSp>
          <p:nvGrpSpPr>
            <p:cNvPr id="52" name="Gruppo 51">
              <a:extLst>
                <a:ext uri="{FF2B5EF4-FFF2-40B4-BE49-F238E27FC236}">
                  <a16:creationId xmlns:a16="http://schemas.microsoft.com/office/drawing/2014/main" id="{BCC42275-13C3-4D3D-8BB5-76181C48AE07}"/>
                </a:ext>
              </a:extLst>
            </p:cNvPr>
            <p:cNvGrpSpPr/>
            <p:nvPr/>
          </p:nvGrpSpPr>
          <p:grpSpPr>
            <a:xfrm>
              <a:off x="413804" y="4369642"/>
              <a:ext cx="543739" cy="639479"/>
              <a:chOff x="285987" y="4280928"/>
              <a:chExt cx="543739" cy="639479"/>
            </a:xfrm>
          </p:grpSpPr>
          <p:pic>
            <p:nvPicPr>
              <p:cNvPr id="53" name="Immagine 52">
                <a:extLst>
                  <a:ext uri="{FF2B5EF4-FFF2-40B4-BE49-F238E27FC236}">
                    <a16:creationId xmlns:a16="http://schemas.microsoft.com/office/drawing/2014/main" id="{F90967AC-D92B-451F-8D28-0BBBD99D74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857" y="4280928"/>
                <a:ext cx="540000" cy="360899"/>
              </a:xfrm>
              <a:prstGeom prst="rect">
                <a:avLst/>
              </a:prstGeom>
            </p:spPr>
          </p:pic>
          <p:sp>
            <p:nvSpPr>
              <p:cNvPr id="54" name="Rettangolo 53">
                <a:extLst>
                  <a:ext uri="{FF2B5EF4-FFF2-40B4-BE49-F238E27FC236}">
                    <a16:creationId xmlns:a16="http://schemas.microsoft.com/office/drawing/2014/main" id="{0587835F-560E-4288-85F9-9CE4973D98CC}"/>
                  </a:ext>
                </a:extLst>
              </p:cNvPr>
              <p:cNvSpPr/>
              <p:nvPr/>
            </p:nvSpPr>
            <p:spPr>
              <a:xfrm>
                <a:off x="285987"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2002</a:t>
                </a:r>
              </a:p>
            </p:txBody>
          </p:sp>
        </p:grpSp>
        <p:grpSp>
          <p:nvGrpSpPr>
            <p:cNvPr id="55" name="Gruppo 54">
              <a:extLst>
                <a:ext uri="{FF2B5EF4-FFF2-40B4-BE49-F238E27FC236}">
                  <a16:creationId xmlns:a16="http://schemas.microsoft.com/office/drawing/2014/main" id="{CE108C92-F99F-48AE-9C7C-2F69EA42DB54}"/>
                </a:ext>
              </a:extLst>
            </p:cNvPr>
            <p:cNvGrpSpPr/>
            <p:nvPr/>
          </p:nvGrpSpPr>
          <p:grpSpPr>
            <a:xfrm>
              <a:off x="4849792" y="4369642"/>
              <a:ext cx="547622" cy="639479"/>
              <a:chOff x="3077994" y="4280928"/>
              <a:chExt cx="547622" cy="639479"/>
            </a:xfrm>
          </p:grpSpPr>
          <p:pic>
            <p:nvPicPr>
              <p:cNvPr id="56" name="Immagine 55">
                <a:extLst>
                  <a:ext uri="{FF2B5EF4-FFF2-40B4-BE49-F238E27FC236}">
                    <a16:creationId xmlns:a16="http://schemas.microsoft.com/office/drawing/2014/main" id="{791CE389-93AC-4B8E-B538-4749435E62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7994" y="4280928"/>
                <a:ext cx="540000" cy="360899"/>
              </a:xfrm>
              <a:prstGeom prst="rect">
                <a:avLst/>
              </a:prstGeom>
            </p:spPr>
          </p:pic>
          <p:sp>
            <p:nvSpPr>
              <p:cNvPr id="57" name="Rettangolo 56">
                <a:extLst>
                  <a:ext uri="{FF2B5EF4-FFF2-40B4-BE49-F238E27FC236}">
                    <a16:creationId xmlns:a16="http://schemas.microsoft.com/office/drawing/2014/main" id="{B50ECE86-A074-4D00-A0B1-D2A994E596CD}"/>
                  </a:ext>
                </a:extLst>
              </p:cNvPr>
              <p:cNvSpPr/>
              <p:nvPr/>
            </p:nvSpPr>
            <p:spPr>
              <a:xfrm>
                <a:off x="3081877"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2013</a:t>
                </a:r>
              </a:p>
            </p:txBody>
          </p:sp>
        </p:grpSp>
        <p:grpSp>
          <p:nvGrpSpPr>
            <p:cNvPr id="58" name="Gruppo 57">
              <a:extLst>
                <a:ext uri="{FF2B5EF4-FFF2-40B4-BE49-F238E27FC236}">
                  <a16:creationId xmlns:a16="http://schemas.microsoft.com/office/drawing/2014/main" id="{A6D7F884-8F05-425C-9055-333770A31332}"/>
                </a:ext>
              </a:extLst>
            </p:cNvPr>
            <p:cNvGrpSpPr/>
            <p:nvPr/>
          </p:nvGrpSpPr>
          <p:grpSpPr>
            <a:xfrm>
              <a:off x="6490112" y="4369642"/>
              <a:ext cx="543739" cy="639479"/>
              <a:chOff x="4241656" y="4280928"/>
              <a:chExt cx="543739" cy="639479"/>
            </a:xfrm>
          </p:grpSpPr>
          <p:pic>
            <p:nvPicPr>
              <p:cNvPr id="59" name="Immagine 58">
                <a:extLst>
                  <a:ext uri="{FF2B5EF4-FFF2-40B4-BE49-F238E27FC236}">
                    <a16:creationId xmlns:a16="http://schemas.microsoft.com/office/drawing/2014/main" id="{448DCA71-5901-4399-BBBC-7C948EF037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4029" y="4280928"/>
                <a:ext cx="540000" cy="360899"/>
              </a:xfrm>
              <a:prstGeom prst="rect">
                <a:avLst/>
              </a:prstGeom>
            </p:spPr>
          </p:pic>
          <p:sp>
            <p:nvSpPr>
              <p:cNvPr id="60" name="Rettangolo 59">
                <a:extLst>
                  <a:ext uri="{FF2B5EF4-FFF2-40B4-BE49-F238E27FC236}">
                    <a16:creationId xmlns:a16="http://schemas.microsoft.com/office/drawing/2014/main" id="{BAE6FFE6-14ED-46A7-9995-8446E811BD3D}"/>
                  </a:ext>
                </a:extLst>
              </p:cNvPr>
              <p:cNvSpPr/>
              <p:nvPr/>
            </p:nvSpPr>
            <p:spPr>
              <a:xfrm>
                <a:off x="4241656"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2015</a:t>
                </a:r>
              </a:p>
            </p:txBody>
          </p:sp>
        </p:grpSp>
        <p:grpSp>
          <p:nvGrpSpPr>
            <p:cNvPr id="61" name="Gruppo 60">
              <a:extLst>
                <a:ext uri="{FF2B5EF4-FFF2-40B4-BE49-F238E27FC236}">
                  <a16:creationId xmlns:a16="http://schemas.microsoft.com/office/drawing/2014/main" id="{D60E8D3A-A159-48AC-A666-FEDF187FF516}"/>
                </a:ext>
              </a:extLst>
            </p:cNvPr>
            <p:cNvGrpSpPr/>
            <p:nvPr/>
          </p:nvGrpSpPr>
          <p:grpSpPr>
            <a:xfrm>
              <a:off x="7245167" y="4369642"/>
              <a:ext cx="543739" cy="639479"/>
              <a:chOff x="4996711" y="4280928"/>
              <a:chExt cx="543739" cy="639479"/>
            </a:xfrm>
          </p:grpSpPr>
          <p:pic>
            <p:nvPicPr>
              <p:cNvPr id="62" name="Immagine 61">
                <a:extLst>
                  <a:ext uri="{FF2B5EF4-FFF2-40B4-BE49-F238E27FC236}">
                    <a16:creationId xmlns:a16="http://schemas.microsoft.com/office/drawing/2014/main" id="{7092754B-FDA9-43FF-A918-39180ECFF8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6777" y="4280928"/>
                <a:ext cx="540000" cy="360899"/>
              </a:xfrm>
              <a:prstGeom prst="rect">
                <a:avLst/>
              </a:prstGeom>
            </p:spPr>
          </p:pic>
          <p:sp>
            <p:nvSpPr>
              <p:cNvPr id="63" name="Rettangolo 62">
                <a:extLst>
                  <a:ext uri="{FF2B5EF4-FFF2-40B4-BE49-F238E27FC236}">
                    <a16:creationId xmlns:a16="http://schemas.microsoft.com/office/drawing/2014/main" id="{599F9A94-A6C3-44CC-AFF3-0651000BEB8D}"/>
                  </a:ext>
                </a:extLst>
              </p:cNvPr>
              <p:cNvSpPr/>
              <p:nvPr/>
            </p:nvSpPr>
            <p:spPr>
              <a:xfrm>
                <a:off x="4996711"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2016</a:t>
                </a:r>
              </a:p>
            </p:txBody>
          </p:sp>
        </p:grpSp>
        <p:grpSp>
          <p:nvGrpSpPr>
            <p:cNvPr id="64" name="Gruppo 63">
              <a:extLst>
                <a:ext uri="{FF2B5EF4-FFF2-40B4-BE49-F238E27FC236}">
                  <a16:creationId xmlns:a16="http://schemas.microsoft.com/office/drawing/2014/main" id="{ABA543C9-9623-4C12-A7BA-CEE4D24CB585}"/>
                </a:ext>
              </a:extLst>
            </p:cNvPr>
            <p:cNvGrpSpPr/>
            <p:nvPr/>
          </p:nvGrpSpPr>
          <p:grpSpPr>
            <a:xfrm>
              <a:off x="8684329" y="4369642"/>
              <a:ext cx="543739" cy="639479"/>
              <a:chOff x="6435873" y="4280928"/>
              <a:chExt cx="543739" cy="639479"/>
            </a:xfrm>
          </p:grpSpPr>
          <p:pic>
            <p:nvPicPr>
              <p:cNvPr id="65" name="Immagine 64">
                <a:extLst>
                  <a:ext uri="{FF2B5EF4-FFF2-40B4-BE49-F238E27FC236}">
                    <a16:creationId xmlns:a16="http://schemas.microsoft.com/office/drawing/2014/main" id="{496C2673-B4BD-4DF7-8020-B553C3A3C3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7742" y="4280928"/>
                <a:ext cx="540000" cy="360899"/>
              </a:xfrm>
              <a:prstGeom prst="rect">
                <a:avLst/>
              </a:prstGeom>
            </p:spPr>
          </p:pic>
          <p:sp>
            <p:nvSpPr>
              <p:cNvPr id="66" name="Rettangolo 65">
                <a:extLst>
                  <a:ext uri="{FF2B5EF4-FFF2-40B4-BE49-F238E27FC236}">
                    <a16:creationId xmlns:a16="http://schemas.microsoft.com/office/drawing/2014/main" id="{F683F320-481B-4C42-AB9F-F604DE41BA64}"/>
                  </a:ext>
                </a:extLst>
              </p:cNvPr>
              <p:cNvSpPr/>
              <p:nvPr/>
            </p:nvSpPr>
            <p:spPr>
              <a:xfrm>
                <a:off x="6435873"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2017</a:t>
                </a:r>
              </a:p>
            </p:txBody>
          </p:sp>
        </p:grpSp>
        <p:sp>
          <p:nvSpPr>
            <p:cNvPr id="67" name="Fumetto 1 41">
              <a:extLst>
                <a:ext uri="{FF2B5EF4-FFF2-40B4-BE49-F238E27FC236}">
                  <a16:creationId xmlns:a16="http://schemas.microsoft.com/office/drawing/2014/main" id="{30E701A4-C757-4237-A847-D2ADC4DD25FF}"/>
                </a:ext>
              </a:extLst>
            </p:cNvPr>
            <p:cNvSpPr/>
            <p:nvPr/>
          </p:nvSpPr>
          <p:spPr>
            <a:xfrm flipH="1">
              <a:off x="8559354" y="5167058"/>
              <a:ext cx="1404000" cy="1152000"/>
            </a:xfrm>
            <a:prstGeom prst="wedgeRectCallout">
              <a:avLst>
                <a:gd name="adj1" fmla="val 21686"/>
                <a:gd name="adj2" fmla="val -65203"/>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Adozione di un </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cybersecurity</a:t>
              </a: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 package</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per garantire resilienza,</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deterrenza e difesa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Proposta di creazione di</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un </a:t>
              </a: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cybersecurity</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certification</a:t>
              </a: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 </a:t>
              </a: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framework</a:t>
              </a:r>
              <a:endPar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endParaRPr>
            </a:p>
          </p:txBody>
        </p:sp>
        <p:sp>
          <p:nvSpPr>
            <p:cNvPr id="68" name="Fumetto 1 42">
              <a:extLst>
                <a:ext uri="{FF2B5EF4-FFF2-40B4-BE49-F238E27FC236}">
                  <a16:creationId xmlns:a16="http://schemas.microsoft.com/office/drawing/2014/main" id="{5DA3776C-3486-4929-A8A9-DCBA504694CD}"/>
                </a:ext>
              </a:extLst>
            </p:cNvPr>
            <p:cNvSpPr/>
            <p:nvPr/>
          </p:nvSpPr>
          <p:spPr>
            <a:xfrm flipH="1">
              <a:off x="10365870" y="5167058"/>
              <a:ext cx="1673282" cy="1152000"/>
            </a:xfrm>
            <a:prstGeom prst="wedgeRectCallout">
              <a:avLst>
                <a:gd name="adj1" fmla="val 21686"/>
                <a:gd name="adj2" fmla="val -65203"/>
              </a:avLst>
            </a:prstGeom>
            <a:solidFill>
              <a:srgbClr val="013299"/>
            </a:solidFill>
            <a:ln w="10795" cap="flat" cmpd="sng" algn="ctr">
              <a:noFill/>
              <a:prstDash val="solid"/>
            </a:ln>
            <a:effectLst/>
          </p:spPr>
          <p:txBody>
            <a:bodyPr wrap="none" rtlCol="0" anchor="t" anchorCtr="0"/>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Regolamento 2019/881</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(Cybersecurity Act)</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Regolamento per la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certificazione della sicurezza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informatica di prodotti ICT</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e servizi digitali</a:t>
              </a:r>
            </a:p>
          </p:txBody>
        </p:sp>
        <p:grpSp>
          <p:nvGrpSpPr>
            <p:cNvPr id="69" name="Gruppo 68">
              <a:extLst>
                <a:ext uri="{FF2B5EF4-FFF2-40B4-BE49-F238E27FC236}">
                  <a16:creationId xmlns:a16="http://schemas.microsoft.com/office/drawing/2014/main" id="{96720C39-D623-43FB-9413-5AB6BD07FE1B}"/>
                </a:ext>
              </a:extLst>
            </p:cNvPr>
            <p:cNvGrpSpPr/>
            <p:nvPr/>
          </p:nvGrpSpPr>
          <p:grpSpPr>
            <a:xfrm>
              <a:off x="10577423" y="4369642"/>
              <a:ext cx="540000" cy="639479"/>
              <a:chOff x="7842212" y="4280928"/>
              <a:chExt cx="540000" cy="639479"/>
            </a:xfrm>
          </p:grpSpPr>
          <p:sp>
            <p:nvSpPr>
              <p:cNvPr id="70" name="Rettangolo 69">
                <a:extLst>
                  <a:ext uri="{FF2B5EF4-FFF2-40B4-BE49-F238E27FC236}">
                    <a16:creationId xmlns:a16="http://schemas.microsoft.com/office/drawing/2014/main" id="{867045D1-F012-4CEF-81CA-E71121FA63C5}"/>
                  </a:ext>
                </a:extLst>
              </p:cNvPr>
              <p:cNvSpPr/>
              <p:nvPr/>
            </p:nvSpPr>
            <p:spPr>
              <a:xfrm>
                <a:off x="7846410" y="4612630"/>
                <a:ext cx="52770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2019</a:t>
                </a:r>
              </a:p>
            </p:txBody>
          </p:sp>
          <p:pic>
            <p:nvPicPr>
              <p:cNvPr id="71" name="Immagine 70">
                <a:extLst>
                  <a:ext uri="{FF2B5EF4-FFF2-40B4-BE49-F238E27FC236}">
                    <a16:creationId xmlns:a16="http://schemas.microsoft.com/office/drawing/2014/main" id="{60D833B7-7C8B-4021-839F-A9C2ED7C87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2212" y="4280928"/>
                <a:ext cx="540000" cy="360899"/>
              </a:xfrm>
              <a:prstGeom prst="rect">
                <a:avLst/>
              </a:prstGeom>
            </p:spPr>
          </p:pic>
        </p:grpSp>
        <p:grpSp>
          <p:nvGrpSpPr>
            <p:cNvPr id="72" name="Gruppo 71">
              <a:extLst>
                <a:ext uri="{FF2B5EF4-FFF2-40B4-BE49-F238E27FC236}">
                  <a16:creationId xmlns:a16="http://schemas.microsoft.com/office/drawing/2014/main" id="{82E590D3-1CFB-40DB-B2C9-27331600ABBF}"/>
                </a:ext>
              </a:extLst>
            </p:cNvPr>
            <p:cNvGrpSpPr/>
            <p:nvPr/>
          </p:nvGrpSpPr>
          <p:grpSpPr>
            <a:xfrm>
              <a:off x="1615383" y="4369642"/>
              <a:ext cx="543739" cy="639479"/>
              <a:chOff x="1637035" y="4280928"/>
              <a:chExt cx="543739" cy="639479"/>
            </a:xfrm>
          </p:grpSpPr>
          <p:sp>
            <p:nvSpPr>
              <p:cNvPr id="73" name="Rettangolo 72">
                <a:extLst>
                  <a:ext uri="{FF2B5EF4-FFF2-40B4-BE49-F238E27FC236}">
                    <a16:creationId xmlns:a16="http://schemas.microsoft.com/office/drawing/2014/main" id="{75092AF3-A834-4B6B-98A4-FFBA9736DAD6}"/>
                  </a:ext>
                </a:extLst>
              </p:cNvPr>
              <p:cNvSpPr/>
              <p:nvPr/>
            </p:nvSpPr>
            <p:spPr>
              <a:xfrm>
                <a:off x="1637035"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2004</a:t>
                </a:r>
              </a:p>
            </p:txBody>
          </p:sp>
          <p:pic>
            <p:nvPicPr>
              <p:cNvPr id="74" name="Immagine 73">
                <a:extLst>
                  <a:ext uri="{FF2B5EF4-FFF2-40B4-BE49-F238E27FC236}">
                    <a16:creationId xmlns:a16="http://schemas.microsoft.com/office/drawing/2014/main" id="{AC7B27A9-58EB-46B8-9C24-464A1CE0CA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904" y="4280928"/>
                <a:ext cx="540000" cy="360899"/>
              </a:xfrm>
              <a:prstGeom prst="rect">
                <a:avLst/>
              </a:prstGeom>
            </p:spPr>
          </p:pic>
        </p:grpSp>
        <p:sp>
          <p:nvSpPr>
            <p:cNvPr id="75" name="Fumetto 1 47">
              <a:extLst>
                <a:ext uri="{FF2B5EF4-FFF2-40B4-BE49-F238E27FC236}">
                  <a16:creationId xmlns:a16="http://schemas.microsoft.com/office/drawing/2014/main" id="{B93B9E55-A55F-44B0-90AE-DF4E2F3D1A15}"/>
                </a:ext>
              </a:extLst>
            </p:cNvPr>
            <p:cNvSpPr/>
            <p:nvPr/>
          </p:nvSpPr>
          <p:spPr>
            <a:xfrm flipH="1">
              <a:off x="1622559" y="5167766"/>
              <a:ext cx="894964" cy="1152000"/>
            </a:xfrm>
            <a:prstGeom prst="wedgeRectCallout">
              <a:avLst>
                <a:gd name="adj1" fmla="val 21038"/>
                <a:gd name="adj2" fmla="val -65383"/>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Regolamento</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2004/460</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European</a:t>
              </a:r>
              <a:b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Network and</a:t>
              </a:r>
              <a:b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Information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Security Agency</a:t>
              </a:r>
              <a:b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(ENISA)</a:t>
              </a:r>
              <a:endPar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endParaRPr>
            </a:p>
          </p:txBody>
        </p:sp>
        <p:grpSp>
          <p:nvGrpSpPr>
            <p:cNvPr id="76" name="Gruppo 75">
              <a:extLst>
                <a:ext uri="{FF2B5EF4-FFF2-40B4-BE49-F238E27FC236}">
                  <a16:creationId xmlns:a16="http://schemas.microsoft.com/office/drawing/2014/main" id="{4230CDA0-08F1-4033-AA93-06132CDCCC64}"/>
                </a:ext>
              </a:extLst>
            </p:cNvPr>
            <p:cNvGrpSpPr/>
            <p:nvPr/>
          </p:nvGrpSpPr>
          <p:grpSpPr>
            <a:xfrm>
              <a:off x="3324684" y="3271121"/>
              <a:ext cx="2812450" cy="965608"/>
              <a:chOff x="315443" y="3449308"/>
              <a:chExt cx="2812450" cy="965608"/>
            </a:xfrm>
          </p:grpSpPr>
          <p:sp>
            <p:nvSpPr>
              <p:cNvPr id="77" name="Figura a mano libera: forma 84">
                <a:extLst>
                  <a:ext uri="{FF2B5EF4-FFF2-40B4-BE49-F238E27FC236}">
                    <a16:creationId xmlns:a16="http://schemas.microsoft.com/office/drawing/2014/main" id="{303CAA14-A30D-4494-959E-68DDEF1947F2}"/>
                  </a:ext>
                </a:extLst>
              </p:cNvPr>
              <p:cNvSpPr/>
              <p:nvPr/>
            </p:nvSpPr>
            <p:spPr>
              <a:xfrm>
                <a:off x="427941" y="3571181"/>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13299"/>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51/2018</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Attuazione della direttiva (UE) 2016/680 Regolamento generale sulla protezione dei dati</a:t>
                </a:r>
              </a:p>
            </p:txBody>
          </p:sp>
          <p:sp>
            <p:nvSpPr>
              <p:cNvPr id="78" name="Rettangolo 77">
                <a:extLst>
                  <a:ext uri="{FF2B5EF4-FFF2-40B4-BE49-F238E27FC236}">
                    <a16:creationId xmlns:a16="http://schemas.microsoft.com/office/drawing/2014/main" id="{753D0E75-EFB7-4535-B9F5-988C3CB7FCE1}"/>
                  </a:ext>
                </a:extLst>
              </p:cNvPr>
              <p:cNvSpPr/>
              <p:nvPr/>
            </p:nvSpPr>
            <p:spPr>
              <a:xfrm>
                <a:off x="315443" y="3449308"/>
                <a:ext cx="590614" cy="885921"/>
              </a:xfrm>
              <a:prstGeom prst="rect">
                <a:avLst/>
              </a:prstGeom>
              <a:solidFill>
                <a:srgbClr val="013299"/>
              </a:solidFill>
              <a:ln w="10795" cap="flat" cmpd="sng" algn="ctr">
                <a:solidFill>
                  <a:sysClr val="window" lastClr="FFFFFF">
                    <a:hueOff val="0"/>
                    <a:satOff val="0"/>
                    <a:lumOff val="0"/>
                    <a:alphaOff val="0"/>
                  </a:sysClr>
                </a:solidFill>
                <a:prstDash val="solid"/>
              </a:ln>
              <a:effectLst/>
            </p:spPr>
          </p:sp>
          <p:pic>
            <p:nvPicPr>
              <p:cNvPr id="79" name="Immagine 78">
                <a:extLst>
                  <a:ext uri="{FF2B5EF4-FFF2-40B4-BE49-F238E27FC236}">
                    <a16:creationId xmlns:a16="http://schemas.microsoft.com/office/drawing/2014/main" id="{848A610E-EF25-40C2-B08C-EF64589BC5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509" y="3478941"/>
                <a:ext cx="540000" cy="360899"/>
              </a:xfrm>
              <a:prstGeom prst="rect">
                <a:avLst/>
              </a:prstGeom>
            </p:spPr>
          </p:pic>
          <p:pic>
            <p:nvPicPr>
              <p:cNvPr id="80" name="Immagine 79">
                <a:extLst>
                  <a:ext uri="{FF2B5EF4-FFF2-40B4-BE49-F238E27FC236}">
                    <a16:creationId xmlns:a16="http://schemas.microsoft.com/office/drawing/2014/main" id="{17C09E6C-48B3-4A75-A6C7-971C1153CDE2}"/>
                  </a:ext>
                </a:extLst>
              </p:cNvPr>
              <p:cNvPicPr>
                <a:picLocks noChangeAspect="1"/>
              </p:cNvPicPr>
              <p:nvPr/>
            </p:nvPicPr>
            <p:blipFill>
              <a:blip r:embed="rId3"/>
              <a:stretch>
                <a:fillRect/>
              </a:stretch>
            </p:blipFill>
            <p:spPr>
              <a:xfrm>
                <a:off x="435509" y="3846170"/>
                <a:ext cx="360000" cy="400000"/>
              </a:xfrm>
              <a:prstGeom prst="rect">
                <a:avLst/>
              </a:prstGeom>
              <a:noFill/>
            </p:spPr>
          </p:pic>
        </p:grpSp>
      </p:grpSp>
    </p:spTree>
    <p:extLst>
      <p:ext uri="{BB962C8B-B14F-4D97-AF65-F5344CB8AC3E}">
        <p14:creationId xmlns:p14="http://schemas.microsoft.com/office/powerpoint/2010/main" val="2605615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4A362C9-0D88-4F2E-91E9-A0B25539EB6F}"/>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3818B088-7D29-4A58-AA1A-6D8472279E99}"/>
              </a:ext>
            </a:extLst>
          </p:cNvPr>
          <p:cNvSpPr>
            <a:spLocks noGrp="1"/>
          </p:cNvSpPr>
          <p:nvPr>
            <p:ph type="sldNum" sz="quarter" idx="12"/>
          </p:nvPr>
        </p:nvSpPr>
        <p:spPr/>
        <p:txBody>
          <a:bodyPr/>
          <a:lstStyle/>
          <a:p>
            <a:fld id="{004AA2EB-F965-4FFF-89E7-5760454771E5}" type="slidenum">
              <a:rPr lang="it-IT" smtClean="0"/>
              <a:t>50</a:t>
            </a:fld>
            <a:endParaRPr lang="it-IT"/>
          </a:p>
        </p:txBody>
      </p:sp>
      <p:sp>
        <p:nvSpPr>
          <p:cNvPr id="4" name="Titolo 1">
            <a:extLst>
              <a:ext uri="{FF2B5EF4-FFF2-40B4-BE49-F238E27FC236}">
                <a16:creationId xmlns:a16="http://schemas.microsoft.com/office/drawing/2014/main" id="{E63390F4-CE26-4B25-8F9E-454C23C1162E}"/>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rPr>
              <a:t>Obblighi</a:t>
            </a:r>
            <a:r>
              <a:rPr lang="it-IT" dirty="0">
                <a:solidFill>
                  <a:schemeClr val="tx1">
                    <a:lumMod val="65000"/>
                    <a:lumOff val="35000"/>
                  </a:schemeClr>
                </a:solidFill>
                <a:latin typeface="Segoe UI Light"/>
              </a:rPr>
              <a:t> degli OSE e degli FSD</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sp>
        <p:nvSpPr>
          <p:cNvPr id="6" name="Rettangolo 5">
            <a:extLst>
              <a:ext uri="{FF2B5EF4-FFF2-40B4-BE49-F238E27FC236}">
                <a16:creationId xmlns:a16="http://schemas.microsoft.com/office/drawing/2014/main" id="{9569F9A5-52AA-4A36-AE32-99C0BFF1547E}"/>
              </a:ext>
            </a:extLst>
          </p:cNvPr>
          <p:cNvSpPr/>
          <p:nvPr/>
        </p:nvSpPr>
        <p:spPr>
          <a:xfrm>
            <a:off x="336002" y="2026528"/>
            <a:ext cx="619262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it-IT" dirty="0"/>
              <a:t>Adottare </a:t>
            </a:r>
            <a:r>
              <a:rPr lang="it-IT" b="1" dirty="0"/>
              <a:t>misure tecniche e organizzative adeguate e proporzionate</a:t>
            </a:r>
            <a:r>
              <a:rPr lang="it-IT" dirty="0"/>
              <a:t> alla </a:t>
            </a:r>
            <a:r>
              <a:rPr lang="it-IT" b="1" dirty="0"/>
              <a:t>gestione dei rischi</a:t>
            </a:r>
          </a:p>
        </p:txBody>
      </p:sp>
      <p:sp>
        <p:nvSpPr>
          <p:cNvPr id="9" name="Rettangolo 8">
            <a:extLst>
              <a:ext uri="{FF2B5EF4-FFF2-40B4-BE49-F238E27FC236}">
                <a16:creationId xmlns:a16="http://schemas.microsoft.com/office/drawing/2014/main" id="{4CDDE6BD-D753-4AFF-A4A8-B2821AC3AB40}"/>
              </a:ext>
            </a:extLst>
          </p:cNvPr>
          <p:cNvSpPr/>
          <p:nvPr/>
        </p:nvSpPr>
        <p:spPr>
          <a:xfrm>
            <a:off x="336000" y="4171726"/>
            <a:ext cx="6192620" cy="1754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it-IT" b="1" dirty="0"/>
              <a:t>Notificare, senza ingiustificato ritardo, gli incidenti</a:t>
            </a:r>
            <a:r>
              <a:rPr lang="it-IT" dirty="0"/>
              <a:t> che hanno un </a:t>
            </a:r>
            <a:r>
              <a:rPr lang="it-IT" b="1" dirty="0"/>
              <a:t>impatto rilevante</a:t>
            </a:r>
            <a:r>
              <a:rPr lang="it-IT" dirty="0"/>
              <a:t>, rispettivamente sulla continuità e sulla fornitura del servizio, al </a:t>
            </a:r>
            <a:r>
              <a:rPr lang="it-IT" i="1" dirty="0"/>
              <a:t>Computer Security </a:t>
            </a:r>
            <a:r>
              <a:rPr lang="it-IT" i="1" dirty="0" err="1"/>
              <a:t>Incident</a:t>
            </a:r>
            <a:r>
              <a:rPr lang="it-IT" i="1" dirty="0"/>
              <a:t> </a:t>
            </a:r>
            <a:r>
              <a:rPr lang="it-IT" i="1" dirty="0" err="1"/>
              <a:t>Response</a:t>
            </a:r>
            <a:r>
              <a:rPr lang="it-IT" i="1" dirty="0"/>
              <a:t> Team</a:t>
            </a:r>
            <a:r>
              <a:rPr lang="it-IT" dirty="0"/>
              <a:t> (CSIRT) italiano, informandone anche l’Autorità competente NIS di riferimento.</a:t>
            </a:r>
          </a:p>
        </p:txBody>
      </p:sp>
      <p:pic>
        <p:nvPicPr>
          <p:cNvPr id="10" name="Immagine 9">
            <a:extLst>
              <a:ext uri="{FF2B5EF4-FFF2-40B4-BE49-F238E27FC236}">
                <a16:creationId xmlns:a16="http://schemas.microsoft.com/office/drawing/2014/main" id="{10A1A824-9CE9-459E-8488-88624E1B1FA7}"/>
              </a:ext>
            </a:extLst>
          </p:cNvPr>
          <p:cNvPicPr>
            <a:picLocks noChangeAspect="1"/>
          </p:cNvPicPr>
          <p:nvPr/>
        </p:nvPicPr>
        <p:blipFill>
          <a:blip r:embed="rId2"/>
          <a:stretch>
            <a:fillRect/>
          </a:stretch>
        </p:blipFill>
        <p:spPr>
          <a:xfrm>
            <a:off x="6910122" y="1197842"/>
            <a:ext cx="5179942" cy="5158508"/>
          </a:xfrm>
          <a:prstGeom prst="rect">
            <a:avLst/>
          </a:prstGeom>
        </p:spPr>
      </p:pic>
      <p:sp>
        <p:nvSpPr>
          <p:cNvPr id="11" name="Rettangolo 10">
            <a:extLst>
              <a:ext uri="{FF2B5EF4-FFF2-40B4-BE49-F238E27FC236}">
                <a16:creationId xmlns:a16="http://schemas.microsoft.com/office/drawing/2014/main" id="{4F9E561C-CC32-4019-B467-352EC97D3545}"/>
              </a:ext>
            </a:extLst>
          </p:cNvPr>
          <p:cNvSpPr/>
          <p:nvPr/>
        </p:nvSpPr>
        <p:spPr>
          <a:xfrm>
            <a:off x="336000" y="2960627"/>
            <a:ext cx="6192619"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it-IT" b="1" dirty="0"/>
              <a:t>Prevenire e minimizzare l’impatto degli incidenti</a:t>
            </a:r>
            <a:r>
              <a:rPr lang="it-IT" dirty="0"/>
              <a:t> a carico della sicurezza delle reti e dei sistemi informativi, al fine di assicurare la continuità del servizio</a:t>
            </a:r>
          </a:p>
        </p:txBody>
      </p:sp>
      <p:sp>
        <p:nvSpPr>
          <p:cNvPr id="14" name="Rettangolo 13">
            <a:extLst>
              <a:ext uri="{FF2B5EF4-FFF2-40B4-BE49-F238E27FC236}">
                <a16:creationId xmlns:a16="http://schemas.microsoft.com/office/drawing/2014/main" id="{7F608BD9-BF1A-4A62-8264-AA3489E800A2}"/>
              </a:ext>
            </a:extLst>
          </p:cNvPr>
          <p:cNvSpPr/>
          <p:nvPr/>
        </p:nvSpPr>
        <p:spPr>
          <a:xfrm>
            <a:off x="335999" y="6169580"/>
            <a:ext cx="2879186" cy="338554"/>
          </a:xfrm>
          <a:prstGeom prst="rect">
            <a:avLst/>
          </a:prstGeom>
        </p:spPr>
        <p:txBody>
          <a:bodyPr wrap="none">
            <a:spAutoFit/>
          </a:bodyPr>
          <a:lstStyle/>
          <a:p>
            <a:r>
              <a:rPr lang="it-IT" sz="1600" dirty="0">
                <a:hlinkClick r:id="rId3"/>
              </a:rPr>
              <a:t>https://www.csirt-ita.it/nis.html</a:t>
            </a:r>
            <a:endParaRPr lang="it-IT" sz="1600" dirty="0"/>
          </a:p>
        </p:txBody>
      </p:sp>
    </p:spTree>
    <p:extLst>
      <p:ext uri="{BB962C8B-B14F-4D97-AF65-F5344CB8AC3E}">
        <p14:creationId xmlns:p14="http://schemas.microsoft.com/office/powerpoint/2010/main" val="2532735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4A362C9-0D88-4F2E-91E9-A0B25539EB6F}"/>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3818B088-7D29-4A58-AA1A-6D8472279E99}"/>
              </a:ext>
            </a:extLst>
          </p:cNvPr>
          <p:cNvSpPr>
            <a:spLocks noGrp="1"/>
          </p:cNvSpPr>
          <p:nvPr>
            <p:ph type="sldNum" sz="quarter" idx="12"/>
          </p:nvPr>
        </p:nvSpPr>
        <p:spPr/>
        <p:txBody>
          <a:bodyPr/>
          <a:lstStyle/>
          <a:p>
            <a:fld id="{004AA2EB-F965-4FFF-89E7-5760454771E5}" type="slidenum">
              <a:rPr lang="it-IT" smtClean="0"/>
              <a:t>51</a:t>
            </a:fld>
            <a:endParaRPr lang="it-IT"/>
          </a:p>
        </p:txBody>
      </p:sp>
      <p:sp>
        <p:nvSpPr>
          <p:cNvPr id="4" name="Titolo 1">
            <a:extLst>
              <a:ext uri="{FF2B5EF4-FFF2-40B4-BE49-F238E27FC236}">
                <a16:creationId xmlns:a16="http://schemas.microsoft.com/office/drawing/2014/main" id="{E63390F4-CE26-4B25-8F9E-454C23C1162E}"/>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err="1">
                <a:ln>
                  <a:noFill/>
                </a:ln>
                <a:solidFill>
                  <a:schemeClr val="tx1">
                    <a:lumMod val="65000"/>
                    <a:lumOff val="35000"/>
                  </a:schemeClr>
                </a:solidFill>
                <a:effectLst/>
                <a:uLnTx/>
                <a:uFillTx/>
                <a:latin typeface="Segoe UI Light"/>
                <a:ea typeface="+mj-ea"/>
                <a:cs typeface="+mj-cs"/>
              </a:rPr>
              <a:t>Obbligi</a:t>
            </a:r>
            <a:r>
              <a:rPr lang="it-IT" dirty="0">
                <a:solidFill>
                  <a:schemeClr val="tx1">
                    <a:lumMod val="65000"/>
                    <a:lumOff val="35000"/>
                  </a:schemeClr>
                </a:solidFill>
                <a:latin typeface="Segoe UI Light"/>
              </a:rPr>
              <a:t> degli FSD</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pic>
        <p:nvPicPr>
          <p:cNvPr id="2050" name="Picture 2">
            <a:extLst>
              <a:ext uri="{FF2B5EF4-FFF2-40B4-BE49-F238E27FC236}">
                <a16:creationId xmlns:a16="http://schemas.microsoft.com/office/drawing/2014/main" id="{7BBD4626-0F50-4E76-AEAA-FD1794830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8337" y="2026004"/>
            <a:ext cx="4276725" cy="2247900"/>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5504483D-A2BF-4A83-9616-2F25C65BC34E}"/>
              </a:ext>
            </a:extLst>
          </p:cNvPr>
          <p:cNvSpPr/>
          <p:nvPr/>
        </p:nvSpPr>
        <p:spPr>
          <a:xfrm>
            <a:off x="336000" y="1397675"/>
            <a:ext cx="7264335" cy="16927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it-IT" b="1" dirty="0"/>
              <a:t>Applicare le prescrizioni dettate dal decreto di recepimento a partire dal 24 giugno 2018</a:t>
            </a:r>
            <a:r>
              <a:rPr lang="it-IT" dirty="0"/>
              <a:t>, data di entrata in vigore del provvedimento, </a:t>
            </a:r>
            <a:r>
              <a:rPr lang="it-IT" b="1" dirty="0"/>
              <a:t>valutando la rilevanza degli incidenti sulla base dei criteri e delle soglie indicati nel Regolamento (UE) 2018/151 del 30 gennaio 2018</a:t>
            </a:r>
            <a:br>
              <a:rPr lang="it-IT" b="1" dirty="0"/>
            </a:br>
            <a:r>
              <a:rPr lang="it-IT" sz="1400" dirty="0">
                <a:hlinkClick r:id="rId3"/>
              </a:rPr>
              <a:t>https://eur-lex.europa.eu/legal-content/IT/TXT/PDF/?uri=CELEX:32018R0151&amp;from=IT</a:t>
            </a:r>
            <a:r>
              <a:rPr lang="it-IT" sz="1400" dirty="0"/>
              <a:t> </a:t>
            </a:r>
            <a:endParaRPr lang="it-IT" dirty="0"/>
          </a:p>
        </p:txBody>
      </p:sp>
      <p:sp>
        <p:nvSpPr>
          <p:cNvPr id="7" name="Rettangolo 6">
            <a:extLst>
              <a:ext uri="{FF2B5EF4-FFF2-40B4-BE49-F238E27FC236}">
                <a16:creationId xmlns:a16="http://schemas.microsoft.com/office/drawing/2014/main" id="{F4130DEC-60DF-4571-948D-B074C4048F75}"/>
              </a:ext>
            </a:extLst>
          </p:cNvPr>
          <p:cNvSpPr/>
          <p:nvPr/>
        </p:nvSpPr>
        <p:spPr>
          <a:xfrm>
            <a:off x="335999" y="3429000"/>
            <a:ext cx="7264335" cy="258532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it-IT" b="1" dirty="0"/>
              <a:t>Un incidente a carico di un FSD è rilevante</a:t>
            </a:r>
            <a:r>
              <a:rPr lang="it-IT" dirty="0"/>
              <a:t> se si verifica almeno una delle seguenti condizioni:</a:t>
            </a:r>
          </a:p>
          <a:p>
            <a:pPr marL="285750" indent="-285750">
              <a:buFont typeface="Arial" panose="020B0604020202020204" pitchFamily="34" charset="0"/>
              <a:buChar char="•"/>
            </a:pPr>
            <a:r>
              <a:rPr lang="it-IT" b="1" dirty="0"/>
              <a:t>Indisponibilità</a:t>
            </a:r>
            <a:r>
              <a:rPr lang="it-IT" dirty="0"/>
              <a:t> del servizio fornito </a:t>
            </a:r>
            <a:r>
              <a:rPr lang="it-IT" b="1" dirty="0"/>
              <a:t>per oltre 5.000.000 ore utente</a:t>
            </a:r>
          </a:p>
          <a:p>
            <a:pPr marL="285750" indent="-285750">
              <a:buFont typeface="Arial" panose="020B0604020202020204" pitchFamily="34" charset="0"/>
              <a:buChar char="•"/>
            </a:pPr>
            <a:r>
              <a:rPr lang="it-IT" b="1" dirty="0"/>
              <a:t>Perdita di integrità, autenticità o riservatezza</a:t>
            </a:r>
            <a:r>
              <a:rPr lang="it-IT" dirty="0"/>
              <a:t> dei dati </a:t>
            </a:r>
            <a:r>
              <a:rPr lang="it-IT" b="1" dirty="0"/>
              <a:t>per oltre 100.000 utenti dell’UE</a:t>
            </a:r>
          </a:p>
          <a:p>
            <a:pPr marL="285750" indent="-285750">
              <a:buFont typeface="Arial" panose="020B0604020202020204" pitchFamily="34" charset="0"/>
              <a:buChar char="•"/>
            </a:pPr>
            <a:r>
              <a:rPr lang="it-IT" b="1" dirty="0"/>
              <a:t>Rischio per la sicurezza e/o l’incolumità pubblica</a:t>
            </a:r>
            <a:r>
              <a:rPr lang="it-IT" dirty="0"/>
              <a:t>, o in termini di perdite di vite umane</a:t>
            </a:r>
          </a:p>
          <a:p>
            <a:pPr marL="285750" indent="-285750">
              <a:buFont typeface="Arial" panose="020B0604020202020204" pitchFamily="34" charset="0"/>
              <a:buChar char="•"/>
            </a:pPr>
            <a:r>
              <a:rPr lang="it-IT" b="1" dirty="0"/>
              <a:t>Danni materiali superiori a 1.000.000 di EUR per almeno un utente nell’UE</a:t>
            </a:r>
          </a:p>
        </p:txBody>
      </p:sp>
      <p:sp>
        <p:nvSpPr>
          <p:cNvPr id="8" name="Rettangolo 7">
            <a:extLst>
              <a:ext uri="{FF2B5EF4-FFF2-40B4-BE49-F238E27FC236}">
                <a16:creationId xmlns:a16="http://schemas.microsoft.com/office/drawing/2014/main" id="{D77D97DC-492A-4715-9081-3E9F79234886}"/>
              </a:ext>
            </a:extLst>
          </p:cNvPr>
          <p:cNvSpPr/>
          <p:nvPr/>
        </p:nvSpPr>
        <p:spPr>
          <a:xfrm>
            <a:off x="335999" y="6169580"/>
            <a:ext cx="2879186" cy="338554"/>
          </a:xfrm>
          <a:prstGeom prst="rect">
            <a:avLst/>
          </a:prstGeom>
        </p:spPr>
        <p:txBody>
          <a:bodyPr wrap="none">
            <a:spAutoFit/>
          </a:bodyPr>
          <a:lstStyle/>
          <a:p>
            <a:r>
              <a:rPr lang="it-IT" sz="1600" dirty="0">
                <a:hlinkClick r:id="rId4"/>
              </a:rPr>
              <a:t>https://www.csirt-ita.it/nis.html</a:t>
            </a:r>
            <a:endParaRPr lang="it-IT" sz="1600" dirty="0"/>
          </a:p>
        </p:txBody>
      </p:sp>
    </p:spTree>
    <p:extLst>
      <p:ext uri="{BB962C8B-B14F-4D97-AF65-F5344CB8AC3E}">
        <p14:creationId xmlns:p14="http://schemas.microsoft.com/office/powerpoint/2010/main" val="3356283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85D5DAB-EB73-44AF-B456-CB70613B9D7A}"/>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0EAACE7E-D406-4C43-A3B5-B1900B0EF0B9}"/>
              </a:ext>
            </a:extLst>
          </p:cNvPr>
          <p:cNvSpPr>
            <a:spLocks noGrp="1"/>
          </p:cNvSpPr>
          <p:nvPr>
            <p:ph type="sldNum" sz="quarter" idx="12"/>
          </p:nvPr>
        </p:nvSpPr>
        <p:spPr/>
        <p:txBody>
          <a:bodyPr/>
          <a:lstStyle/>
          <a:p>
            <a:fld id="{004AA2EB-F965-4FFF-89E7-5760454771E5}" type="slidenum">
              <a:rPr lang="it-IT" smtClean="0"/>
              <a:t>52</a:t>
            </a:fld>
            <a:endParaRPr lang="it-IT"/>
          </a:p>
        </p:txBody>
      </p:sp>
      <p:sp>
        <p:nvSpPr>
          <p:cNvPr id="4" name="Titolo 1">
            <a:extLst>
              <a:ext uri="{FF2B5EF4-FFF2-40B4-BE49-F238E27FC236}">
                <a16:creationId xmlns:a16="http://schemas.microsoft.com/office/drawing/2014/main" id="{9498CD2F-D712-4C7E-BDD1-2977E768F381}"/>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lvl="0">
              <a:defRPr/>
            </a:pPr>
            <a:r>
              <a:rPr lang="it-IT" dirty="0">
                <a:solidFill>
                  <a:schemeClr val="tx1">
                    <a:lumMod val="65000"/>
                    <a:lumOff val="35000"/>
                  </a:schemeClr>
                </a:solidFill>
                <a:latin typeface="Segoe UI Light"/>
              </a:rPr>
              <a:t>Autorità competenti NIS</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pic>
        <p:nvPicPr>
          <p:cNvPr id="5" name="Immagine 4">
            <a:extLst>
              <a:ext uri="{FF2B5EF4-FFF2-40B4-BE49-F238E27FC236}">
                <a16:creationId xmlns:a16="http://schemas.microsoft.com/office/drawing/2014/main" id="{C4DB4AFD-942E-4E40-9D4C-A5EC1ACE6F40}"/>
              </a:ext>
            </a:extLst>
          </p:cNvPr>
          <p:cNvPicPr>
            <a:picLocks noChangeAspect="1"/>
          </p:cNvPicPr>
          <p:nvPr/>
        </p:nvPicPr>
        <p:blipFill>
          <a:blip r:embed="rId2"/>
          <a:stretch>
            <a:fillRect/>
          </a:stretch>
        </p:blipFill>
        <p:spPr>
          <a:xfrm>
            <a:off x="842705" y="924684"/>
            <a:ext cx="10506589" cy="5514983"/>
          </a:xfrm>
          <a:prstGeom prst="rect">
            <a:avLst/>
          </a:prstGeom>
        </p:spPr>
      </p:pic>
    </p:spTree>
    <p:extLst>
      <p:ext uri="{BB962C8B-B14F-4D97-AF65-F5344CB8AC3E}">
        <p14:creationId xmlns:p14="http://schemas.microsoft.com/office/powerpoint/2010/main" val="1918869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53</a:t>
            </a:fld>
            <a:endParaRPr lang="it-IT"/>
          </a:p>
        </p:txBody>
      </p:sp>
      <p:sp>
        <p:nvSpPr>
          <p:cNvPr id="4" name="Rettangolo 3"/>
          <p:cNvSpPr/>
          <p:nvPr/>
        </p:nvSpPr>
        <p:spPr>
          <a:xfrm>
            <a:off x="129523" y="5996839"/>
            <a:ext cx="11621875" cy="338554"/>
          </a:xfrm>
          <a:prstGeom prst="rect">
            <a:avLst/>
          </a:prstGeom>
        </p:spPr>
        <p:txBody>
          <a:bodyPr wrap="square">
            <a:spAutoFit/>
          </a:bodyPr>
          <a:lstStyle/>
          <a:p>
            <a:r>
              <a:rPr lang="it-IT" sz="1600" dirty="0">
                <a:hlinkClick r:id="rId2"/>
              </a:rPr>
              <a:t>https://www.cert-pa.it/notizie/il-cert-pa-avvia-la-fase-pilota-della-piattaforma-nazionale-per-il-contrasto-agli-attacchi-informatici/</a:t>
            </a:r>
            <a:endParaRPr lang="it-IT" sz="1600" dirty="0"/>
          </a:p>
        </p:txBody>
      </p:sp>
      <p:sp>
        <p:nvSpPr>
          <p:cNvPr id="5" name="Titolo 1">
            <a:extLst>
              <a:ext uri="{FF2B5EF4-FFF2-40B4-BE49-F238E27FC236}">
                <a16:creationId xmlns:a16="http://schemas.microsoft.com/office/drawing/2014/main" id="{CEE6CD39-2D2C-41DE-88C7-5FCF45FA2D37}"/>
              </a:ext>
            </a:extLst>
          </p:cNvPr>
          <p:cNvSpPr txBox="1">
            <a:spLocks/>
          </p:cNvSpPr>
          <p:nvPr/>
        </p:nvSpPr>
        <p:spPr>
          <a:xfrm>
            <a:off x="336000" y="180000"/>
            <a:ext cx="11520000" cy="82800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lvl="0">
              <a:defRPr/>
            </a:pPr>
            <a:r>
              <a:rPr lang="it-IT" dirty="0">
                <a:solidFill>
                  <a:schemeClr val="tx1">
                    <a:lumMod val="65000"/>
                    <a:lumOff val="35000"/>
                  </a:schemeClr>
                </a:solidFill>
                <a:latin typeface="Segoe UI Light"/>
              </a:rPr>
              <a:t>Piattaforma Nazionale per il contrasto agli attacchi informatici</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sp>
        <p:nvSpPr>
          <p:cNvPr id="6" name="Rettangolo 5">
            <a:extLst>
              <a:ext uri="{FF2B5EF4-FFF2-40B4-BE49-F238E27FC236}">
                <a16:creationId xmlns:a16="http://schemas.microsoft.com/office/drawing/2014/main" id="{91A49306-AFBB-480E-8B8E-8378466A0B11}"/>
              </a:ext>
            </a:extLst>
          </p:cNvPr>
          <p:cNvSpPr/>
          <p:nvPr/>
        </p:nvSpPr>
        <p:spPr>
          <a:xfrm>
            <a:off x="336000" y="1342298"/>
            <a:ext cx="5650992" cy="1200329"/>
          </a:xfrm>
          <a:prstGeom prst="rect">
            <a:avLst/>
          </a:prstGeom>
        </p:spPr>
        <p:txBody>
          <a:bodyPr wrap="square">
            <a:spAutoFit/>
          </a:bodyPr>
          <a:lstStyle/>
          <a:p>
            <a:r>
              <a:rPr lang="it-IT" i="1" dirty="0"/>
              <a:t>Iniziativa avviata con l’approvazione e la supervisione del Nucleo per la sicurezza cibernetica (NSC) costituito presso il Dipartimento delle informazioni per la sicurezza</a:t>
            </a:r>
          </a:p>
        </p:txBody>
      </p:sp>
      <p:sp>
        <p:nvSpPr>
          <p:cNvPr id="8" name="Rettangolo 7">
            <a:extLst>
              <a:ext uri="{FF2B5EF4-FFF2-40B4-BE49-F238E27FC236}">
                <a16:creationId xmlns:a16="http://schemas.microsoft.com/office/drawing/2014/main" id="{08AB7E50-A868-41A3-8224-03E21CB3106A}"/>
              </a:ext>
            </a:extLst>
          </p:cNvPr>
          <p:cNvSpPr/>
          <p:nvPr/>
        </p:nvSpPr>
        <p:spPr>
          <a:xfrm>
            <a:off x="445008" y="3115571"/>
            <a:ext cx="5650992" cy="2308324"/>
          </a:xfrm>
          <a:prstGeom prst="rect">
            <a:avLst/>
          </a:prstGeom>
        </p:spPr>
        <p:txBody>
          <a:bodyPr wrap="square">
            <a:spAutoFit/>
          </a:bodyPr>
          <a:lstStyle/>
          <a:p>
            <a:r>
              <a:rPr lang="it-IT" i="1" dirty="0"/>
              <a:t>Favorire tra le pubbliche amministrazioni lo scambio automatizzato di informazioni (</a:t>
            </a:r>
            <a:r>
              <a:rPr lang="it-IT" i="1" dirty="0" err="1"/>
              <a:t>infosharing</a:t>
            </a:r>
            <a:r>
              <a:rPr lang="it-IT" i="1" dirty="0"/>
              <a:t>) che interessano eventi di rischio cibernetico, grazie a standard tecnici, linguaggio comune e soluzioni open source, per facilitarle nel trattamento e nella prevenzione degli attacchi informatici e, di conseguenza, nell’applicazione del Decreto Legislativo 18 maggio 2018 n.65 “direttiva NIS”</a:t>
            </a:r>
          </a:p>
        </p:txBody>
      </p:sp>
      <p:pic>
        <p:nvPicPr>
          <p:cNvPr id="1028" name="Picture 4">
            <a:extLst>
              <a:ext uri="{FF2B5EF4-FFF2-40B4-BE49-F238E27FC236}">
                <a16:creationId xmlns:a16="http://schemas.microsoft.com/office/drawing/2014/main" id="{2EF6E0F2-AB58-48BC-AA26-6CADB3C126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5008" y="1342298"/>
            <a:ext cx="5650992" cy="408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3426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F106DA4D-8390-48CE-AFF0-86015597BF25}"/>
              </a:ext>
            </a:extLst>
          </p:cNvPr>
          <p:cNvSpPr>
            <a:spLocks noGrp="1"/>
          </p:cNvSpPr>
          <p:nvPr>
            <p:ph type="title"/>
          </p:nvPr>
        </p:nvSpPr>
        <p:spPr/>
        <p:txBody>
          <a:bodyPr>
            <a:normAutofit/>
          </a:bodyPr>
          <a:lstStyle/>
          <a:p>
            <a:r>
              <a:rPr lang="it-IT" dirty="0"/>
              <a:t>Cybersecurity Act (Regolamento 2019/881)</a:t>
            </a:r>
          </a:p>
        </p:txBody>
      </p:sp>
      <p:sp>
        <p:nvSpPr>
          <p:cNvPr id="5" name="Segnaposto testo 4">
            <a:extLst>
              <a:ext uri="{FF2B5EF4-FFF2-40B4-BE49-F238E27FC236}">
                <a16:creationId xmlns:a16="http://schemas.microsoft.com/office/drawing/2014/main" id="{771C129D-11B2-4829-997A-161599D4AA49}"/>
              </a:ext>
            </a:extLst>
          </p:cNvPr>
          <p:cNvSpPr>
            <a:spLocks noGrp="1"/>
          </p:cNvSpPr>
          <p:nvPr>
            <p:ph type="body" idx="1"/>
          </p:nvPr>
        </p:nvSpPr>
        <p:spPr/>
        <p:txBody>
          <a:bodyPr/>
          <a:lstStyle/>
          <a:p>
            <a:r>
              <a:rPr lang="it-IT" dirty="0"/>
              <a:t>Normative regolamenti e indicazioni tecniche</a:t>
            </a:r>
            <a:br>
              <a:rPr lang="it-IT" dirty="0"/>
            </a:br>
            <a:r>
              <a:rPr lang="it-IT" dirty="0"/>
              <a:t>per la sicurezza ICT per PA e aziende private</a:t>
            </a:r>
          </a:p>
        </p:txBody>
      </p:sp>
      <p:sp>
        <p:nvSpPr>
          <p:cNvPr id="6" name="Segnaposto piè di pagina 5">
            <a:extLst>
              <a:ext uri="{FF2B5EF4-FFF2-40B4-BE49-F238E27FC236}">
                <a16:creationId xmlns:a16="http://schemas.microsoft.com/office/drawing/2014/main" id="{7266FE12-9932-4DEF-9DDD-DEBADDE1872F}"/>
              </a:ext>
            </a:extLst>
          </p:cNvPr>
          <p:cNvSpPr>
            <a:spLocks noGrp="1"/>
          </p:cNvSpPr>
          <p:nvPr>
            <p:ph type="ftr" sz="quarter" idx="11"/>
          </p:nvPr>
        </p:nvSpPr>
        <p:spPr/>
        <p:txBody>
          <a:bodyPr/>
          <a:lstStyle/>
          <a:p>
            <a:r>
              <a:rPr lang="en-US"/>
              <a:t>www.wpc2019.it</a:t>
            </a:r>
            <a:endParaRPr lang="en-US" dirty="0"/>
          </a:p>
        </p:txBody>
      </p:sp>
      <p:sp>
        <p:nvSpPr>
          <p:cNvPr id="7" name="Segnaposto numero diapositiva 6">
            <a:extLst>
              <a:ext uri="{FF2B5EF4-FFF2-40B4-BE49-F238E27FC236}">
                <a16:creationId xmlns:a16="http://schemas.microsoft.com/office/drawing/2014/main" id="{4F1B7601-9219-42DD-8C97-5F5EA9FC198E}"/>
              </a:ext>
            </a:extLst>
          </p:cNvPr>
          <p:cNvSpPr>
            <a:spLocks noGrp="1"/>
          </p:cNvSpPr>
          <p:nvPr>
            <p:ph type="sldNum" sz="quarter" idx="12"/>
          </p:nvPr>
        </p:nvSpPr>
        <p:spPr/>
        <p:txBody>
          <a:bodyPr/>
          <a:lstStyle/>
          <a:p>
            <a:fld id="{004AA2EB-F965-4FFF-89E7-5760454771E5}" type="slidenum">
              <a:rPr lang="it-IT" smtClean="0"/>
              <a:t>54</a:t>
            </a:fld>
            <a:endParaRPr lang="it-IT"/>
          </a:p>
        </p:txBody>
      </p:sp>
    </p:spTree>
    <p:extLst>
      <p:ext uri="{BB962C8B-B14F-4D97-AF65-F5344CB8AC3E}">
        <p14:creationId xmlns:p14="http://schemas.microsoft.com/office/powerpoint/2010/main" val="2680881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05C36CAE-C44A-497F-8060-07D927D9C0F7}"/>
              </a:ext>
            </a:extLst>
          </p:cNvPr>
          <p:cNvSpPr>
            <a:spLocks noGrp="1"/>
          </p:cNvSpPr>
          <p:nvPr>
            <p:ph type="ftr" sz="quarter" idx="11"/>
          </p:nvPr>
        </p:nvSpPr>
        <p:spPr/>
        <p:txBody>
          <a:bodyPr/>
          <a:lstStyle/>
          <a:p>
            <a:r>
              <a:rPr lang="en-US" dirty="0"/>
              <a:t>www.wpc2019.it</a:t>
            </a:r>
          </a:p>
        </p:txBody>
      </p:sp>
      <p:sp>
        <p:nvSpPr>
          <p:cNvPr id="3" name="Segnaposto numero diapositiva 2">
            <a:extLst>
              <a:ext uri="{FF2B5EF4-FFF2-40B4-BE49-F238E27FC236}">
                <a16:creationId xmlns:a16="http://schemas.microsoft.com/office/drawing/2014/main" id="{2F6BAD6F-A635-440B-AAE1-46DE381BD03A}"/>
              </a:ext>
            </a:extLst>
          </p:cNvPr>
          <p:cNvSpPr>
            <a:spLocks noGrp="1"/>
          </p:cNvSpPr>
          <p:nvPr>
            <p:ph type="sldNum" sz="quarter" idx="12"/>
          </p:nvPr>
        </p:nvSpPr>
        <p:spPr/>
        <p:txBody>
          <a:bodyPr/>
          <a:lstStyle/>
          <a:p>
            <a:fld id="{004AA2EB-F965-4FFF-89E7-5760454771E5}" type="slidenum">
              <a:rPr lang="it-IT" smtClean="0"/>
              <a:t>55</a:t>
            </a:fld>
            <a:endParaRPr lang="it-IT"/>
          </a:p>
        </p:txBody>
      </p:sp>
      <p:sp>
        <p:nvSpPr>
          <p:cNvPr id="4" name="Titolo 1">
            <a:extLst>
              <a:ext uri="{FF2B5EF4-FFF2-40B4-BE49-F238E27FC236}">
                <a16:creationId xmlns:a16="http://schemas.microsoft.com/office/drawing/2014/main" id="{99398F54-03CF-4F95-8F35-B5F2CF631678}"/>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lvl="0">
              <a:defRPr/>
            </a:pPr>
            <a:r>
              <a:rPr lang="it-IT" dirty="0">
                <a:solidFill>
                  <a:schemeClr val="tx1">
                    <a:lumMod val="65000"/>
                    <a:lumOff val="35000"/>
                  </a:schemeClr>
                </a:solidFill>
                <a:latin typeface="Segoe UI Light"/>
              </a:rPr>
              <a:t>Cybersecurity Act</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sp>
        <p:nvSpPr>
          <p:cNvPr id="6" name="Rettangolo 5">
            <a:extLst>
              <a:ext uri="{FF2B5EF4-FFF2-40B4-BE49-F238E27FC236}">
                <a16:creationId xmlns:a16="http://schemas.microsoft.com/office/drawing/2014/main" id="{EF009169-D062-401A-9840-C4963DB83AA7}"/>
              </a:ext>
            </a:extLst>
          </p:cNvPr>
          <p:cNvSpPr/>
          <p:nvPr/>
        </p:nvSpPr>
        <p:spPr>
          <a:xfrm>
            <a:off x="336000" y="1335180"/>
            <a:ext cx="6096000" cy="14773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spAutoFit/>
          </a:bodyPr>
          <a:lstStyle/>
          <a:p>
            <a:r>
              <a:rPr lang="it-IT" dirty="0" err="1"/>
              <a:t>ll</a:t>
            </a:r>
            <a:r>
              <a:rPr lang="it-IT" dirty="0"/>
              <a:t> testo definitivo del </a:t>
            </a:r>
            <a:r>
              <a:rPr lang="it-IT" b="1" dirty="0"/>
              <a:t>Regolamento UE 2019/881</a:t>
            </a:r>
            <a:r>
              <a:rPr lang="it-IT" dirty="0"/>
              <a:t> (Cybersecurity Act) è stato pubblicato sulla Gazzetta ufficiale dell’Unione europea </a:t>
            </a:r>
            <a:r>
              <a:rPr lang="it-IT" b="1" dirty="0"/>
              <a:t>L 151/15 del 7 giugno 2019</a:t>
            </a:r>
          </a:p>
          <a:p>
            <a:r>
              <a:rPr lang="it-IT" dirty="0">
                <a:hlinkClick r:id="rId2"/>
              </a:rPr>
              <a:t>https://eur-lex.europa.eu/legal-content/IT/TXT/PDF/?uri=CELEX:32019R0881&amp;from=IT</a:t>
            </a:r>
            <a:r>
              <a:rPr lang="it-IT" dirty="0"/>
              <a:t> </a:t>
            </a:r>
          </a:p>
        </p:txBody>
      </p:sp>
      <p:sp>
        <p:nvSpPr>
          <p:cNvPr id="7" name="Rettangolo 6">
            <a:extLst>
              <a:ext uri="{FF2B5EF4-FFF2-40B4-BE49-F238E27FC236}">
                <a16:creationId xmlns:a16="http://schemas.microsoft.com/office/drawing/2014/main" id="{3D43CAE9-2CF2-44B9-AE12-33DEF2D0D048}"/>
              </a:ext>
            </a:extLst>
          </p:cNvPr>
          <p:cNvSpPr/>
          <p:nvPr/>
        </p:nvSpPr>
        <p:spPr>
          <a:xfrm>
            <a:off x="336000" y="3080377"/>
            <a:ext cx="6096000"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r>
              <a:rPr lang="it-IT" dirty="0"/>
              <a:t>Il provvedimento è </a:t>
            </a:r>
            <a:r>
              <a:rPr lang="it-IT" b="1" dirty="0"/>
              <a:t>entrato in vigore il 27 giugno 2019</a:t>
            </a:r>
            <a:r>
              <a:rPr lang="it-IT" dirty="0"/>
              <a:t>, trattandosi di un Regolamento è diventato immediatamente esecutivo in tutti gli Stati membri senza necessità di interventi attuativi da parte dei legislatori nazionali</a:t>
            </a:r>
          </a:p>
        </p:txBody>
      </p:sp>
      <p:sp>
        <p:nvSpPr>
          <p:cNvPr id="8" name="Rettangolo 7">
            <a:extLst>
              <a:ext uri="{FF2B5EF4-FFF2-40B4-BE49-F238E27FC236}">
                <a16:creationId xmlns:a16="http://schemas.microsoft.com/office/drawing/2014/main" id="{61F6EC8D-3A56-42C8-B628-FC07B4B633B9}"/>
              </a:ext>
            </a:extLst>
          </p:cNvPr>
          <p:cNvSpPr/>
          <p:nvPr/>
        </p:nvSpPr>
        <p:spPr>
          <a:xfrm>
            <a:off x="336000" y="4825575"/>
            <a:ext cx="6096000"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it-IT" dirty="0"/>
              <a:t>Il Cybersecurity Act prevede la </a:t>
            </a:r>
            <a:r>
              <a:rPr lang="it-IT" b="1" dirty="0"/>
              <a:t>certificazione delle infrastrutture critiche</a:t>
            </a:r>
            <a:r>
              <a:rPr lang="it-IT" dirty="0"/>
              <a:t>, comprese le reti energetiche, l’acqua e i sistemi bancari, oltre a prodotti, processi e servizi, </a:t>
            </a:r>
            <a:r>
              <a:rPr lang="it-IT" b="1" dirty="0"/>
              <a:t>e garantisce che soddisfino gli standard di sicurezza informatica</a:t>
            </a:r>
          </a:p>
        </p:txBody>
      </p:sp>
      <p:sp>
        <p:nvSpPr>
          <p:cNvPr id="9" name="Rettangolo 8">
            <a:extLst>
              <a:ext uri="{FF2B5EF4-FFF2-40B4-BE49-F238E27FC236}">
                <a16:creationId xmlns:a16="http://schemas.microsoft.com/office/drawing/2014/main" id="{27244F5C-55DB-4AAC-8BC0-203B35ACA3D6}"/>
              </a:ext>
            </a:extLst>
          </p:cNvPr>
          <p:cNvSpPr/>
          <p:nvPr/>
        </p:nvSpPr>
        <p:spPr>
          <a:xfrm>
            <a:off x="6617109" y="1335180"/>
            <a:ext cx="5238891" cy="36933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it-IT" dirty="0"/>
              <a:t>Mandato permanente e maggiori risorse per l’Agenzia europea per la sicurezza informatica, l’ENISA</a:t>
            </a:r>
          </a:p>
          <a:p>
            <a:endParaRPr lang="it-IT" dirty="0"/>
          </a:p>
          <a:p>
            <a:r>
              <a:rPr lang="it-IT" dirty="0"/>
              <a:t>L’ENISA oltre a svolgere i suoi consueti compiti di consulenza tecnica, svolgerà anche attività di supporto alla gestione operativa degli incidenti informatici da parte degli Stati membri</a:t>
            </a:r>
          </a:p>
          <a:p>
            <a:endParaRPr lang="it-IT" dirty="0"/>
          </a:p>
          <a:p>
            <a:r>
              <a:rPr lang="it-IT" dirty="0"/>
              <a:t>Con la decisione presa il 12 marzo 2019, inoltre, il Parlamento europeo ha affidato all’ENISA un ruolo di primo piano nella gestione del sistema di certificazione introdotto dal Cybersecurity Act</a:t>
            </a:r>
          </a:p>
        </p:txBody>
      </p:sp>
      <p:sp>
        <p:nvSpPr>
          <p:cNvPr id="10" name="Rettangolo 9">
            <a:extLst>
              <a:ext uri="{FF2B5EF4-FFF2-40B4-BE49-F238E27FC236}">
                <a16:creationId xmlns:a16="http://schemas.microsoft.com/office/drawing/2014/main" id="{D085531A-DDED-400B-B9B2-C19EF9F41CB5}"/>
              </a:ext>
            </a:extLst>
          </p:cNvPr>
          <p:cNvSpPr/>
          <p:nvPr/>
        </p:nvSpPr>
        <p:spPr>
          <a:xfrm>
            <a:off x="6617109" y="5102574"/>
            <a:ext cx="5238891" cy="12003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it-IT" dirty="0" err="1"/>
              <a:t>ll</a:t>
            </a:r>
            <a:r>
              <a:rPr lang="it-IT" dirty="0"/>
              <a:t> Cybersecurity Act non istituisce schemi di certificazione direttamente operativi, ma crea un “quadro” per l’istituzione di schemi europei per la certificazione di prodotti e servizi digitali</a:t>
            </a:r>
          </a:p>
        </p:txBody>
      </p:sp>
      <p:sp>
        <p:nvSpPr>
          <p:cNvPr id="5" name="Rettangolo 4">
            <a:extLst>
              <a:ext uri="{FF2B5EF4-FFF2-40B4-BE49-F238E27FC236}">
                <a16:creationId xmlns:a16="http://schemas.microsoft.com/office/drawing/2014/main" id="{412A2484-E536-4289-99C3-8CD1085F2E82}"/>
              </a:ext>
            </a:extLst>
          </p:cNvPr>
          <p:cNvSpPr/>
          <p:nvPr/>
        </p:nvSpPr>
        <p:spPr>
          <a:xfrm>
            <a:off x="6572570" y="6352143"/>
            <a:ext cx="4891147" cy="369332"/>
          </a:xfrm>
          <a:prstGeom prst="rect">
            <a:avLst/>
          </a:prstGeom>
        </p:spPr>
        <p:txBody>
          <a:bodyPr wrap="none">
            <a:spAutoFit/>
          </a:bodyPr>
          <a:lstStyle/>
          <a:p>
            <a:r>
              <a:rPr lang="it-IT" dirty="0">
                <a:hlinkClick r:id="rId3"/>
              </a:rPr>
              <a:t>https://www.enisa.europa.eu/topics/standards</a:t>
            </a:r>
            <a:r>
              <a:rPr lang="it-IT" dirty="0"/>
              <a:t> </a:t>
            </a:r>
          </a:p>
        </p:txBody>
      </p:sp>
    </p:spTree>
    <p:extLst>
      <p:ext uri="{BB962C8B-B14F-4D97-AF65-F5344CB8AC3E}">
        <p14:creationId xmlns:p14="http://schemas.microsoft.com/office/powerpoint/2010/main" val="1944650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5D8B19A-8210-45C8-8392-58042C2F805C}"/>
              </a:ext>
            </a:extLst>
          </p:cNvPr>
          <p:cNvSpPr>
            <a:spLocks noGrp="1"/>
          </p:cNvSpPr>
          <p:nvPr>
            <p:ph type="ftr" sz="quarter" idx="11"/>
          </p:nvPr>
        </p:nvSpPr>
        <p:spPr/>
        <p:txBody>
          <a:bodyPr/>
          <a:lstStyle/>
          <a:p>
            <a:r>
              <a:rPr lang="en-US" dirty="0"/>
              <a:t>www.wpc2019.it</a:t>
            </a:r>
          </a:p>
        </p:txBody>
      </p:sp>
      <p:sp>
        <p:nvSpPr>
          <p:cNvPr id="3" name="Segnaposto numero diapositiva 2">
            <a:extLst>
              <a:ext uri="{FF2B5EF4-FFF2-40B4-BE49-F238E27FC236}">
                <a16:creationId xmlns:a16="http://schemas.microsoft.com/office/drawing/2014/main" id="{39DD5AE1-31A7-4DD8-AE77-5A8D1081FC16}"/>
              </a:ext>
            </a:extLst>
          </p:cNvPr>
          <p:cNvSpPr>
            <a:spLocks noGrp="1"/>
          </p:cNvSpPr>
          <p:nvPr>
            <p:ph type="sldNum" sz="quarter" idx="12"/>
          </p:nvPr>
        </p:nvSpPr>
        <p:spPr/>
        <p:txBody>
          <a:bodyPr/>
          <a:lstStyle/>
          <a:p>
            <a:fld id="{004AA2EB-F965-4FFF-89E7-5760454771E5}" type="slidenum">
              <a:rPr lang="it-IT" smtClean="0"/>
              <a:t>56</a:t>
            </a:fld>
            <a:endParaRPr lang="it-IT"/>
          </a:p>
        </p:txBody>
      </p:sp>
      <p:sp>
        <p:nvSpPr>
          <p:cNvPr id="4" name="Titolo 1">
            <a:extLst>
              <a:ext uri="{FF2B5EF4-FFF2-40B4-BE49-F238E27FC236}">
                <a16:creationId xmlns:a16="http://schemas.microsoft.com/office/drawing/2014/main" id="{3FBDC1FC-5BF3-47DE-B242-597DA1A18B2B}"/>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lvl="0">
              <a:defRPr/>
            </a:pPr>
            <a:r>
              <a:rPr lang="it-IT" dirty="0">
                <a:solidFill>
                  <a:schemeClr val="tx1">
                    <a:lumMod val="65000"/>
                    <a:lumOff val="35000"/>
                  </a:schemeClr>
                </a:solidFill>
                <a:latin typeface="Segoe UI Light"/>
              </a:rPr>
              <a:t>Articolo 51</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B63DFC5B-F066-4C96-BE8B-384B427CA9D3}"/>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Obiettivi di sicurezza dei sistemi europei di certificazione della </a:t>
            </a:r>
            <a:r>
              <a:rPr lang="it-IT" sz="2000" b="1" i="1" dirty="0" err="1">
                <a:solidFill>
                  <a:schemeClr val="accent2"/>
                </a:solidFill>
                <a:latin typeface="Segoe UI Light"/>
              </a:rPr>
              <a:t>cibersicurezza</a:t>
            </a:r>
            <a:endParaRPr lang="it-IT" sz="2000" b="1" i="1" dirty="0">
              <a:solidFill>
                <a:schemeClr val="accent2"/>
              </a:solidFill>
              <a:latin typeface="Segoe UI Light"/>
            </a:endParaRPr>
          </a:p>
        </p:txBody>
      </p:sp>
      <p:sp>
        <p:nvSpPr>
          <p:cNvPr id="6" name="Rettangolo 5">
            <a:extLst>
              <a:ext uri="{FF2B5EF4-FFF2-40B4-BE49-F238E27FC236}">
                <a16:creationId xmlns:a16="http://schemas.microsoft.com/office/drawing/2014/main" id="{604892C6-89CC-4496-8BB1-91F6B26FFE3B}"/>
              </a:ext>
            </a:extLst>
          </p:cNvPr>
          <p:cNvSpPr/>
          <p:nvPr/>
        </p:nvSpPr>
        <p:spPr>
          <a:xfrm>
            <a:off x="172064" y="1229673"/>
            <a:ext cx="11847871" cy="5016758"/>
          </a:xfrm>
          <a:prstGeom prst="rect">
            <a:avLst/>
          </a:prstGeom>
          <a:solidFill>
            <a:schemeClr val="bg2"/>
          </a:solidFill>
        </p:spPr>
        <p:txBody>
          <a:bodyPr wrap="square">
            <a:spAutoFit/>
          </a:bodyPr>
          <a:lstStyle/>
          <a:p>
            <a:r>
              <a:rPr lang="it-IT" sz="1600" b="1" dirty="0">
                <a:solidFill>
                  <a:srgbClr val="00133A"/>
                </a:solidFill>
                <a:latin typeface="Segoe UI Light"/>
              </a:rPr>
              <a:t>I sistemi europei di certificazione della </a:t>
            </a:r>
            <a:r>
              <a:rPr lang="it-IT" sz="1600" b="1" dirty="0" err="1">
                <a:solidFill>
                  <a:srgbClr val="00133A"/>
                </a:solidFill>
                <a:latin typeface="Segoe UI Light"/>
              </a:rPr>
              <a:t>cibersicurezza</a:t>
            </a:r>
            <a:r>
              <a:rPr lang="it-IT" sz="1600" b="1" dirty="0">
                <a:solidFill>
                  <a:srgbClr val="00133A"/>
                </a:solidFill>
                <a:latin typeface="Segoe UI Light"/>
              </a:rPr>
              <a:t> sono progettati per conseguire</a:t>
            </a:r>
            <a:r>
              <a:rPr lang="it-IT" sz="1600" dirty="0">
                <a:solidFill>
                  <a:srgbClr val="00133A"/>
                </a:solidFill>
                <a:latin typeface="Segoe UI Light"/>
              </a:rPr>
              <a:t>, se del caso, almeno i seguenti</a:t>
            </a:r>
          </a:p>
          <a:p>
            <a:r>
              <a:rPr lang="it-IT" sz="1600" dirty="0">
                <a:solidFill>
                  <a:srgbClr val="00133A"/>
                </a:solidFill>
                <a:latin typeface="Segoe UI Light"/>
              </a:rPr>
              <a:t>obiettivi di sicurezza:</a:t>
            </a:r>
          </a:p>
          <a:p>
            <a:pPr marL="800100" lvl="1" indent="-342900">
              <a:buFont typeface="+mj-lt"/>
              <a:buAutoNum type="alphaLcParenR"/>
            </a:pPr>
            <a:r>
              <a:rPr lang="it-IT" sz="1600" b="1" dirty="0">
                <a:solidFill>
                  <a:srgbClr val="00133A"/>
                </a:solidFill>
                <a:highlight>
                  <a:srgbClr val="FFFF00"/>
                </a:highlight>
                <a:latin typeface="Segoe UI Light"/>
                <a:cs typeface="Times New Roman" panose="02020603050405020304" pitchFamily="18" charset="0"/>
              </a:rPr>
              <a:t>proteggere i dati conservati, trasmessi o altrimenti trattati dall’archiviazione, dal trattamento, dall’accesso o dalla</a:t>
            </a:r>
          </a:p>
          <a:p>
            <a:pPr lvl="1"/>
            <a:r>
              <a:rPr lang="it-IT" sz="1600" b="1" dirty="0">
                <a:solidFill>
                  <a:srgbClr val="00133A"/>
                </a:solidFill>
                <a:highlight>
                  <a:srgbClr val="FFFF00"/>
                </a:highlight>
                <a:latin typeface="Segoe UI Light"/>
                <a:cs typeface="Times New Roman" panose="02020603050405020304" pitchFamily="18" charset="0"/>
              </a:rPr>
              <a:t>divulgazione accidentali o non autorizzati</a:t>
            </a:r>
            <a:r>
              <a:rPr lang="it-IT" sz="1600" dirty="0">
                <a:solidFill>
                  <a:srgbClr val="00133A"/>
                </a:solidFill>
                <a:latin typeface="Segoe UI Light"/>
              </a:rPr>
              <a:t> durante l’intero ciclo di vita del prodotto TIC, del servizio TIC o del</a:t>
            </a:r>
          </a:p>
          <a:p>
            <a:pPr lvl="1"/>
            <a:r>
              <a:rPr lang="it-IT" sz="1600" dirty="0">
                <a:solidFill>
                  <a:srgbClr val="00133A"/>
                </a:solidFill>
                <a:latin typeface="Segoe UI Light"/>
              </a:rPr>
              <a:t>processo TIC;</a:t>
            </a:r>
          </a:p>
          <a:p>
            <a:pPr marL="800100" lvl="1" indent="-342900">
              <a:buFont typeface="+mj-lt"/>
              <a:buAutoNum type="alphaLcParenR" startAt="2"/>
            </a:pPr>
            <a:r>
              <a:rPr lang="it-IT" sz="1600" b="1" dirty="0">
                <a:solidFill>
                  <a:srgbClr val="00133A"/>
                </a:solidFill>
                <a:highlight>
                  <a:srgbClr val="FFFF00"/>
                </a:highlight>
                <a:latin typeface="Segoe UI Light"/>
                <a:cs typeface="Times New Roman" panose="02020603050405020304" pitchFamily="18" charset="0"/>
              </a:rPr>
              <a:t>proteggere i dati conservati, trasmessi o altrimenti trattati dalla distruzione, dalla perdita o dall’alterazione accidentali o</a:t>
            </a:r>
          </a:p>
          <a:p>
            <a:pPr lvl="1"/>
            <a:r>
              <a:rPr lang="it-IT" sz="1600" b="1" dirty="0">
                <a:solidFill>
                  <a:srgbClr val="00133A"/>
                </a:solidFill>
                <a:highlight>
                  <a:srgbClr val="FFFF00"/>
                </a:highlight>
                <a:latin typeface="Segoe UI Light"/>
                <a:cs typeface="Times New Roman" panose="02020603050405020304" pitchFamily="18" charset="0"/>
              </a:rPr>
              <a:t>non autorizzate, oppure dalla mancanza di disponibilità</a:t>
            </a:r>
            <a:r>
              <a:rPr lang="it-IT" sz="1600" dirty="0">
                <a:solidFill>
                  <a:srgbClr val="00133A"/>
                </a:solidFill>
                <a:latin typeface="Segoe UI Light"/>
              </a:rPr>
              <a:t> durante l’intero ciclo di vita del prodotto TIC, del servizio TIC</a:t>
            </a:r>
          </a:p>
          <a:p>
            <a:pPr lvl="1"/>
            <a:r>
              <a:rPr lang="it-IT" sz="1600" dirty="0">
                <a:solidFill>
                  <a:srgbClr val="00133A"/>
                </a:solidFill>
                <a:latin typeface="Segoe UI Light"/>
              </a:rPr>
              <a:t>o del processo TIC;</a:t>
            </a:r>
          </a:p>
          <a:p>
            <a:pPr marL="800100" lvl="1" indent="-342900">
              <a:buFont typeface="+mj-lt"/>
              <a:buAutoNum type="alphaLcParenR" startAt="3"/>
            </a:pPr>
            <a:r>
              <a:rPr lang="it-IT" sz="1600" b="1" dirty="0">
                <a:solidFill>
                  <a:srgbClr val="00133A"/>
                </a:solidFill>
                <a:highlight>
                  <a:srgbClr val="FFFF00"/>
                </a:highlight>
                <a:latin typeface="Segoe UI Light"/>
                <a:cs typeface="Times New Roman" panose="02020603050405020304" pitchFamily="18" charset="0"/>
              </a:rPr>
              <a:t>le persone, i programmi o le macchine autorizzati devono poter accedere esclusivamente ai dati, ai servizi o alle</a:t>
            </a:r>
          </a:p>
          <a:p>
            <a:pPr lvl="1"/>
            <a:r>
              <a:rPr lang="it-IT" sz="1600" b="1" dirty="0">
                <a:solidFill>
                  <a:srgbClr val="00133A"/>
                </a:solidFill>
                <a:highlight>
                  <a:srgbClr val="FFFF00"/>
                </a:highlight>
                <a:latin typeface="Segoe UI Light"/>
                <a:cs typeface="Times New Roman" panose="02020603050405020304" pitchFamily="18" charset="0"/>
              </a:rPr>
              <a:t>funzioni per i quali dispongono dei diritti di accesso</a:t>
            </a:r>
            <a:r>
              <a:rPr lang="it-IT" sz="1600" dirty="0">
                <a:solidFill>
                  <a:srgbClr val="00133A"/>
                </a:solidFill>
                <a:latin typeface="Segoe UI Light"/>
              </a:rPr>
              <a:t>;</a:t>
            </a:r>
          </a:p>
          <a:p>
            <a:pPr marL="800100" lvl="1" indent="-342900">
              <a:buFont typeface="+mj-lt"/>
              <a:buAutoNum type="alphaLcParenR" startAt="4"/>
            </a:pPr>
            <a:r>
              <a:rPr lang="it-IT" sz="1600" b="1" dirty="0">
                <a:solidFill>
                  <a:srgbClr val="00133A"/>
                </a:solidFill>
                <a:highlight>
                  <a:srgbClr val="FFFF00"/>
                </a:highlight>
                <a:latin typeface="Segoe UI Light"/>
                <a:cs typeface="Times New Roman" panose="02020603050405020304" pitchFamily="18" charset="0"/>
              </a:rPr>
              <a:t>individuare e documentare le dipendenze e vulnerabilità note</a:t>
            </a:r>
            <a:r>
              <a:rPr lang="it-IT" sz="1600" dirty="0">
                <a:solidFill>
                  <a:srgbClr val="00133A"/>
                </a:solidFill>
                <a:latin typeface="Segoe UI Light"/>
              </a:rPr>
              <a:t>;</a:t>
            </a:r>
          </a:p>
          <a:p>
            <a:pPr marL="800100" lvl="1" indent="-342900">
              <a:buFont typeface="+mj-lt"/>
              <a:buAutoNum type="alphaLcParenR" startAt="4"/>
            </a:pPr>
            <a:r>
              <a:rPr lang="it-IT" sz="1600" b="1" dirty="0">
                <a:solidFill>
                  <a:srgbClr val="00133A"/>
                </a:solidFill>
                <a:highlight>
                  <a:srgbClr val="FFFF00"/>
                </a:highlight>
                <a:latin typeface="Segoe UI Light"/>
                <a:cs typeface="Times New Roman" panose="02020603050405020304" pitchFamily="18" charset="0"/>
              </a:rPr>
              <a:t>registrare a quali dati, servizi o funzioni è stato effettuato l’accesso e quali sono stati utilizzati o altrimenti trattati, in quale momento e da chi</a:t>
            </a:r>
            <a:r>
              <a:rPr lang="it-IT" sz="1600" dirty="0">
                <a:solidFill>
                  <a:srgbClr val="00133A"/>
                </a:solidFill>
                <a:latin typeface="Segoe UI Light"/>
              </a:rPr>
              <a:t>;</a:t>
            </a:r>
          </a:p>
          <a:p>
            <a:pPr marL="800100" lvl="1" indent="-342900">
              <a:buFont typeface="+mj-lt"/>
              <a:buAutoNum type="alphaLcParenR" startAt="4"/>
            </a:pPr>
            <a:r>
              <a:rPr lang="it-IT" sz="1600" b="1" dirty="0">
                <a:solidFill>
                  <a:srgbClr val="00133A"/>
                </a:solidFill>
                <a:highlight>
                  <a:srgbClr val="FFFF00"/>
                </a:highlight>
                <a:latin typeface="Segoe UI Light"/>
                <a:cs typeface="Times New Roman" panose="02020603050405020304" pitchFamily="18" charset="0"/>
              </a:rPr>
              <a:t>fare in modo che si possa verificare quali sono i dati, i servizi o le funzioni a cui è stato effettuato l’accesso, che sono stati utilizzati o altrimenti trattati, in quale momento e da chi</a:t>
            </a:r>
            <a:r>
              <a:rPr lang="it-IT" sz="1600" dirty="0">
                <a:solidFill>
                  <a:srgbClr val="00133A"/>
                </a:solidFill>
                <a:latin typeface="Segoe UI Light"/>
              </a:rPr>
              <a:t>;</a:t>
            </a:r>
          </a:p>
          <a:p>
            <a:pPr marL="800100" lvl="1" indent="-342900">
              <a:buFont typeface="+mj-lt"/>
              <a:buAutoNum type="alphaLcParenR" startAt="4"/>
            </a:pPr>
            <a:r>
              <a:rPr lang="it-IT" sz="1600" b="1" dirty="0">
                <a:solidFill>
                  <a:srgbClr val="00133A"/>
                </a:solidFill>
                <a:highlight>
                  <a:srgbClr val="FFFF00"/>
                </a:highlight>
                <a:latin typeface="Segoe UI Light"/>
                <a:cs typeface="Times New Roman" panose="02020603050405020304" pitchFamily="18" charset="0"/>
              </a:rPr>
              <a:t>verificare che i prodotti TIC, i servizi TIC e i processi TIC non contengano vulnerabilità note</a:t>
            </a:r>
            <a:r>
              <a:rPr lang="it-IT" sz="1600" dirty="0">
                <a:solidFill>
                  <a:srgbClr val="00133A"/>
                </a:solidFill>
                <a:latin typeface="Segoe UI Light"/>
              </a:rPr>
              <a:t>;</a:t>
            </a:r>
          </a:p>
          <a:p>
            <a:pPr marL="800100" lvl="1" indent="-342900">
              <a:buFont typeface="+mj-lt"/>
              <a:buAutoNum type="alphaLcParenR" startAt="4"/>
            </a:pPr>
            <a:r>
              <a:rPr lang="it-IT" sz="1600" b="1" dirty="0">
                <a:solidFill>
                  <a:srgbClr val="00133A"/>
                </a:solidFill>
                <a:highlight>
                  <a:srgbClr val="FFFF00"/>
                </a:highlight>
                <a:latin typeface="Segoe UI Light"/>
                <a:cs typeface="Times New Roman" panose="02020603050405020304" pitchFamily="18" charset="0"/>
              </a:rPr>
              <a:t>ripristinare la disponibilità e l’accesso ai dati, ai servizi e alle funzioni in modo tempestivo</a:t>
            </a:r>
            <a:r>
              <a:rPr lang="it-IT" sz="1600" dirty="0">
                <a:solidFill>
                  <a:srgbClr val="00133A"/>
                </a:solidFill>
                <a:latin typeface="Segoe UI Light"/>
              </a:rPr>
              <a:t> in caso di incidente fisico o tecnico;</a:t>
            </a:r>
          </a:p>
          <a:p>
            <a:pPr marL="800100" lvl="1" indent="-342900">
              <a:buFont typeface="+mj-lt"/>
              <a:buAutoNum type="alphaLcParenR" startAt="4"/>
            </a:pPr>
            <a:r>
              <a:rPr lang="it-IT" sz="1600" b="1" dirty="0">
                <a:solidFill>
                  <a:srgbClr val="00133A"/>
                </a:solidFill>
                <a:highlight>
                  <a:srgbClr val="FFFF00"/>
                </a:highlight>
                <a:latin typeface="Segoe UI Light"/>
                <a:cs typeface="Times New Roman" panose="02020603050405020304" pitchFamily="18" charset="0"/>
              </a:rPr>
              <a:t>i prodotti TIC, i servizi TIC e i processi TIC devono essere sicuri fin dalla progettazione e per impostazione predefinita</a:t>
            </a:r>
            <a:r>
              <a:rPr lang="it-IT" sz="1600" dirty="0">
                <a:solidFill>
                  <a:srgbClr val="00133A"/>
                </a:solidFill>
                <a:latin typeface="Segoe UI Light"/>
              </a:rPr>
              <a:t>;</a:t>
            </a:r>
          </a:p>
          <a:p>
            <a:pPr marL="800100" lvl="1" indent="-342900">
              <a:buFont typeface="+mj-lt"/>
              <a:buAutoNum type="alphaLcParenR" startAt="4"/>
            </a:pPr>
            <a:r>
              <a:rPr lang="it-IT" sz="1600" b="1" dirty="0">
                <a:solidFill>
                  <a:srgbClr val="00133A"/>
                </a:solidFill>
                <a:highlight>
                  <a:srgbClr val="FFFF00"/>
                </a:highlight>
                <a:latin typeface="Segoe UI Light"/>
                <a:cs typeface="Times New Roman" panose="02020603050405020304" pitchFamily="18" charset="0"/>
              </a:rPr>
              <a:t>il software e l’hardware dei prodotti TIC, dei servizi TIC e dei processi TIC devono essere aggiornati, non contenere vulnerabilità pubblicamente note e devono disporre di meccanismi per effettuare aggiornamenti protetti</a:t>
            </a:r>
            <a:r>
              <a:rPr lang="it-IT" sz="1600" dirty="0">
                <a:solidFill>
                  <a:srgbClr val="00133A"/>
                </a:solidFill>
                <a:latin typeface="Segoe UI Light"/>
              </a:rPr>
              <a:t>.</a:t>
            </a:r>
          </a:p>
        </p:txBody>
      </p:sp>
      <p:sp>
        <p:nvSpPr>
          <p:cNvPr id="7" name="Rectangle 4">
            <a:extLst>
              <a:ext uri="{FF2B5EF4-FFF2-40B4-BE49-F238E27FC236}">
                <a16:creationId xmlns:a16="http://schemas.microsoft.com/office/drawing/2014/main" id="{8E6AC746-6569-49E3-ACEC-191941EF2F10}"/>
              </a:ext>
            </a:extLst>
          </p:cNvPr>
          <p:cNvSpPr/>
          <p:nvPr/>
        </p:nvSpPr>
        <p:spPr bwMode="auto">
          <a:xfrm>
            <a:off x="172064" y="6246431"/>
            <a:ext cx="1810645"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Protezione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dati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8" name="Rectangle 4">
            <a:extLst>
              <a:ext uri="{FF2B5EF4-FFF2-40B4-BE49-F238E27FC236}">
                <a16:creationId xmlns:a16="http://schemas.microsoft.com/office/drawing/2014/main" id="{8E6AC746-6569-49E3-ACEC-191941EF2F10}"/>
              </a:ext>
            </a:extLst>
          </p:cNvPr>
          <p:cNvSpPr/>
          <p:nvPr/>
        </p:nvSpPr>
        <p:spPr bwMode="auto">
          <a:xfrm>
            <a:off x="2064477" y="6246431"/>
            <a:ext cx="2708447" cy="553998"/>
          </a:xfrm>
          <a:prstGeom prst="rect">
            <a:avLst/>
          </a:prstGeom>
          <a:solidFill>
            <a:srgbClr val="0070C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lang="en-US" sz="2000" b="1" kern="0" noProof="0" dirty="0" err="1">
                <a:gradFill>
                  <a:gsLst>
                    <a:gs pos="0">
                      <a:srgbClr val="FFFFFF"/>
                    </a:gs>
                    <a:gs pos="100000">
                      <a:srgbClr val="FFFFFF"/>
                    </a:gs>
                  </a:gsLst>
                  <a:lin ang="5400000" scaled="0"/>
                </a:gradFill>
                <a:latin typeface="Segoe UI Light"/>
              </a:rPr>
              <a:t>Autorizzazione</a:t>
            </a:r>
            <a:r>
              <a:rPr lang="en-US" sz="2000" b="1" kern="0" noProof="0" dirty="0">
                <a:gradFill>
                  <a:gsLst>
                    <a:gs pos="0">
                      <a:srgbClr val="FFFFFF"/>
                    </a:gs>
                    <a:gs pos="100000">
                      <a:srgbClr val="FFFFFF"/>
                    </a:gs>
                  </a:gsLst>
                  <a:lin ang="5400000" scaled="0"/>
                </a:gradFill>
                <a:latin typeface="Segoe UI Light"/>
              </a:rPr>
              <a:t> </a:t>
            </a:r>
            <a:r>
              <a:rPr lang="en-US" sz="2000" b="1" kern="0" noProof="0" dirty="0" err="1">
                <a:gradFill>
                  <a:gsLst>
                    <a:gs pos="0">
                      <a:srgbClr val="FFFFFF"/>
                    </a:gs>
                    <a:gs pos="100000">
                      <a:srgbClr val="FFFFFF"/>
                    </a:gs>
                  </a:gsLst>
                  <a:lin ang="5400000" scaled="0"/>
                </a:gradFill>
                <a:latin typeface="Segoe UI Light"/>
              </a:rPr>
              <a:t>accesso</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9" name="Rectangle 4">
            <a:extLst>
              <a:ext uri="{FF2B5EF4-FFF2-40B4-BE49-F238E27FC236}">
                <a16:creationId xmlns:a16="http://schemas.microsoft.com/office/drawing/2014/main" id="{8E6AC746-6569-49E3-ACEC-191941EF2F10}"/>
              </a:ext>
            </a:extLst>
          </p:cNvPr>
          <p:cNvSpPr/>
          <p:nvPr/>
        </p:nvSpPr>
        <p:spPr bwMode="auto">
          <a:xfrm>
            <a:off x="4854692" y="6246431"/>
            <a:ext cx="2530801" cy="553998"/>
          </a:xfrm>
          <a:prstGeom prst="rect">
            <a:avLst/>
          </a:prstGeom>
          <a:solidFill>
            <a:schemeClr val="accent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lang="en-US" sz="2000" b="1" kern="0" noProof="0" dirty="0" err="1">
                <a:gradFill>
                  <a:gsLst>
                    <a:gs pos="0">
                      <a:srgbClr val="FFFFFF"/>
                    </a:gs>
                    <a:gs pos="100000">
                      <a:srgbClr val="FFFFFF"/>
                    </a:gs>
                  </a:gsLst>
                  <a:lin ang="5400000" scaled="0"/>
                </a:gradFill>
                <a:latin typeface="Segoe UI Light"/>
              </a:rPr>
              <a:t>Gestione</a:t>
            </a:r>
            <a:r>
              <a:rPr lang="en-US" sz="2000" b="1" kern="0" noProof="0" dirty="0">
                <a:gradFill>
                  <a:gsLst>
                    <a:gs pos="0">
                      <a:srgbClr val="FFFFFF"/>
                    </a:gs>
                    <a:gs pos="100000">
                      <a:srgbClr val="FFFFFF"/>
                    </a:gs>
                  </a:gsLst>
                  <a:lin ang="5400000" scaled="0"/>
                </a:gradFill>
                <a:latin typeface="Segoe UI Light"/>
              </a:rPr>
              <a:t> </a:t>
            </a:r>
            <a:r>
              <a:rPr lang="en-US" sz="2000" b="1" kern="0" noProof="0" dirty="0" err="1">
                <a:gradFill>
                  <a:gsLst>
                    <a:gs pos="0">
                      <a:srgbClr val="FFFFFF"/>
                    </a:gs>
                    <a:gs pos="100000">
                      <a:srgbClr val="FFFFFF"/>
                    </a:gs>
                  </a:gsLst>
                  <a:lin ang="5400000" scaled="0"/>
                </a:gradFill>
                <a:latin typeface="Segoe UI Light"/>
              </a:rPr>
              <a:t>Vulnerabilità</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0" name="Rectangle 4">
            <a:extLst>
              <a:ext uri="{FF2B5EF4-FFF2-40B4-BE49-F238E27FC236}">
                <a16:creationId xmlns:a16="http://schemas.microsoft.com/office/drawing/2014/main" id="{8E6AC746-6569-49E3-ACEC-191941EF2F10}"/>
              </a:ext>
            </a:extLst>
          </p:cNvPr>
          <p:cNvSpPr/>
          <p:nvPr/>
        </p:nvSpPr>
        <p:spPr bwMode="auto">
          <a:xfrm>
            <a:off x="7467261" y="6246431"/>
            <a:ext cx="2449319" cy="553998"/>
          </a:xfrm>
          <a:prstGeom prst="rect">
            <a:avLst/>
          </a:prstGeom>
          <a:solidFill>
            <a:srgbClr val="00B0F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lang="en-US" sz="2000" b="1" kern="0" noProof="0" dirty="0" err="1">
                <a:gradFill>
                  <a:gsLst>
                    <a:gs pos="0">
                      <a:srgbClr val="FFFFFF"/>
                    </a:gs>
                    <a:gs pos="100000">
                      <a:srgbClr val="FFFFFF"/>
                    </a:gs>
                  </a:gsLst>
                  <a:lin ang="5400000" scaled="0"/>
                </a:gradFill>
                <a:latin typeface="Segoe UI Light"/>
              </a:rPr>
              <a:t>Registrazion</a:t>
            </a:r>
            <a:r>
              <a:rPr lang="en-US" sz="2000" b="1" kern="0" dirty="0">
                <a:gradFill>
                  <a:gsLst>
                    <a:gs pos="0">
                      <a:srgbClr val="FFFFFF"/>
                    </a:gs>
                    <a:gs pos="100000">
                      <a:srgbClr val="FFFFFF"/>
                    </a:gs>
                  </a:gsLst>
                  <a:lin ang="5400000" scaled="0"/>
                </a:gradFill>
                <a:latin typeface="Segoe UI Light"/>
              </a:rPr>
              <a:t>e </a:t>
            </a:r>
            <a:r>
              <a:rPr lang="en-US" sz="2000" b="1" kern="0" dirty="0" err="1">
                <a:gradFill>
                  <a:gsLst>
                    <a:gs pos="0">
                      <a:srgbClr val="FFFFFF"/>
                    </a:gs>
                    <a:gs pos="100000">
                      <a:srgbClr val="FFFFFF"/>
                    </a:gs>
                  </a:gsLst>
                  <a:lin ang="5400000" scaled="0"/>
                </a:gradFill>
                <a:latin typeface="Segoe UI Light"/>
              </a:rPr>
              <a:t>utilizzo</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1" name="Rectangle 4">
            <a:extLst>
              <a:ext uri="{FF2B5EF4-FFF2-40B4-BE49-F238E27FC236}">
                <a16:creationId xmlns:a16="http://schemas.microsoft.com/office/drawing/2014/main" id="{8E6AC746-6569-49E3-ACEC-191941EF2F10}"/>
              </a:ext>
            </a:extLst>
          </p:cNvPr>
          <p:cNvSpPr/>
          <p:nvPr/>
        </p:nvSpPr>
        <p:spPr bwMode="auto">
          <a:xfrm>
            <a:off x="9998350" y="6246431"/>
            <a:ext cx="2021585" cy="553998"/>
          </a:xfrm>
          <a:prstGeom prst="rect">
            <a:avLst/>
          </a:prstGeom>
          <a:solidFill>
            <a:schemeClr val="accent5"/>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lang="en-US" sz="2000" b="1" kern="0" noProof="0" dirty="0">
                <a:gradFill>
                  <a:gsLst>
                    <a:gs pos="0">
                      <a:srgbClr val="FFFFFF"/>
                    </a:gs>
                    <a:gs pos="100000">
                      <a:srgbClr val="FFFFFF"/>
                    </a:gs>
                  </a:gsLst>
                  <a:lin ang="5400000" scaled="0"/>
                </a:gradFill>
                <a:latin typeface="Segoe UI Light"/>
              </a:rPr>
              <a:t>Aggiornamento</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91036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6A47536-AB29-40C5-A5D2-2E8F55CD9285}"/>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F7874F30-41E4-45B2-94C9-273841DC5FE4}"/>
              </a:ext>
            </a:extLst>
          </p:cNvPr>
          <p:cNvSpPr>
            <a:spLocks noGrp="1"/>
          </p:cNvSpPr>
          <p:nvPr>
            <p:ph type="sldNum" sz="quarter" idx="12"/>
          </p:nvPr>
        </p:nvSpPr>
        <p:spPr/>
        <p:txBody>
          <a:bodyPr/>
          <a:lstStyle/>
          <a:p>
            <a:fld id="{004AA2EB-F965-4FFF-89E7-5760454771E5}" type="slidenum">
              <a:rPr lang="it-IT" smtClean="0"/>
              <a:t>57</a:t>
            </a:fld>
            <a:endParaRPr lang="it-IT"/>
          </a:p>
        </p:txBody>
      </p:sp>
      <p:sp>
        <p:nvSpPr>
          <p:cNvPr id="4" name="Titolo 1">
            <a:extLst>
              <a:ext uri="{FF2B5EF4-FFF2-40B4-BE49-F238E27FC236}">
                <a16:creationId xmlns:a16="http://schemas.microsoft.com/office/drawing/2014/main" id="{07D3F106-BD00-40EC-82A0-B2611BE758EF}"/>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lvl="0">
              <a:defRPr/>
            </a:pPr>
            <a:r>
              <a:rPr lang="it-IT" dirty="0">
                <a:solidFill>
                  <a:schemeClr val="tx1">
                    <a:lumMod val="65000"/>
                    <a:lumOff val="35000"/>
                  </a:schemeClr>
                </a:solidFill>
                <a:latin typeface="Segoe UI Light"/>
              </a:rPr>
              <a:t>Articolo 52 Paragrafi 1,2,3,4,5</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0D6D694E-D718-45F7-9F0E-3DCEC61DBC33}"/>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Livelli di affidabilità dei sistemi europei di certificazione della </a:t>
            </a:r>
            <a:r>
              <a:rPr lang="it-IT" sz="2000" b="1" i="1" dirty="0" err="1">
                <a:solidFill>
                  <a:schemeClr val="accent2"/>
                </a:solidFill>
                <a:latin typeface="Segoe UI Light"/>
              </a:rPr>
              <a:t>cibersicurezza</a:t>
            </a:r>
            <a:endParaRPr lang="it-IT" sz="2000" b="1" i="1" dirty="0">
              <a:solidFill>
                <a:schemeClr val="accent2"/>
              </a:solidFill>
              <a:latin typeface="Segoe UI Light"/>
            </a:endParaRPr>
          </a:p>
        </p:txBody>
      </p:sp>
      <p:sp>
        <p:nvSpPr>
          <p:cNvPr id="6" name="Rettangolo 5">
            <a:extLst>
              <a:ext uri="{FF2B5EF4-FFF2-40B4-BE49-F238E27FC236}">
                <a16:creationId xmlns:a16="http://schemas.microsoft.com/office/drawing/2014/main" id="{87C55F64-21F4-442C-9022-22ECE1CE28C2}"/>
              </a:ext>
            </a:extLst>
          </p:cNvPr>
          <p:cNvSpPr/>
          <p:nvPr/>
        </p:nvSpPr>
        <p:spPr>
          <a:xfrm>
            <a:off x="336001" y="1229673"/>
            <a:ext cx="11519999" cy="4524315"/>
          </a:xfrm>
          <a:prstGeom prst="rect">
            <a:avLst/>
          </a:prstGeom>
          <a:solidFill>
            <a:schemeClr val="bg2"/>
          </a:solidFill>
        </p:spPr>
        <p:txBody>
          <a:bodyPr wrap="square">
            <a:spAutoFit/>
          </a:bodyPr>
          <a:lstStyle/>
          <a:p>
            <a:pPr marL="342900" indent="-342900">
              <a:buFont typeface="+mj-lt"/>
              <a:buAutoNum type="arabicPeriod"/>
            </a:pPr>
            <a:r>
              <a:rPr lang="it-IT" sz="1600" b="1" dirty="0">
                <a:solidFill>
                  <a:srgbClr val="00133A"/>
                </a:solidFill>
                <a:highlight>
                  <a:srgbClr val="FFFF00"/>
                </a:highlight>
                <a:latin typeface="Segoe UI Light"/>
                <a:cs typeface="Times New Roman" panose="02020603050405020304" pitchFamily="18" charset="0"/>
              </a:rPr>
              <a:t>I sistemi europei di certificazione della </a:t>
            </a:r>
            <a:r>
              <a:rPr lang="it-IT" sz="1600" b="1" dirty="0" err="1">
                <a:solidFill>
                  <a:srgbClr val="00133A"/>
                </a:solidFill>
                <a:highlight>
                  <a:srgbClr val="FFFF00"/>
                </a:highlight>
                <a:latin typeface="Segoe UI Light"/>
                <a:cs typeface="Times New Roman" panose="02020603050405020304" pitchFamily="18" charset="0"/>
              </a:rPr>
              <a:t>cibersicurezza</a:t>
            </a:r>
            <a:r>
              <a:rPr lang="it-IT" sz="1600" b="1" dirty="0">
                <a:solidFill>
                  <a:srgbClr val="00133A"/>
                </a:solidFill>
                <a:highlight>
                  <a:srgbClr val="FFFF00"/>
                </a:highlight>
                <a:latin typeface="Segoe UI Light"/>
                <a:cs typeface="Times New Roman" panose="02020603050405020304" pitchFamily="18" charset="0"/>
              </a:rPr>
              <a:t> possono specificare per i prodotti TIC, i servizi TIC e i processi</a:t>
            </a:r>
          </a:p>
          <a:p>
            <a:r>
              <a:rPr lang="it-IT" sz="1600" b="1" dirty="0">
                <a:solidFill>
                  <a:srgbClr val="00133A"/>
                </a:solidFill>
                <a:highlight>
                  <a:srgbClr val="FFFF00"/>
                </a:highlight>
                <a:latin typeface="Segoe UI Light"/>
                <a:cs typeface="Times New Roman" panose="02020603050405020304" pitchFamily="18" charset="0"/>
              </a:rPr>
              <a:t>TIC uno o più dei seguenti livelli di affidabilità: «di base», «sostanziale» o «elevato»</a:t>
            </a:r>
            <a:r>
              <a:rPr lang="it-IT" sz="1600" dirty="0">
                <a:solidFill>
                  <a:srgbClr val="00133A"/>
                </a:solidFill>
                <a:latin typeface="Segoe UI Light"/>
              </a:rPr>
              <a:t>. Il livello di affidabilità è commisurato al</a:t>
            </a:r>
          </a:p>
          <a:p>
            <a:r>
              <a:rPr lang="it-IT" sz="1600" dirty="0">
                <a:solidFill>
                  <a:srgbClr val="00133A"/>
                </a:solidFill>
                <a:latin typeface="Segoe UI Light"/>
              </a:rPr>
              <a:t>livello del rischio associato al previsto uso del prodotto TIC, servizio TIC o processo TIC, in termini di probabilità e impatto di un incidente.</a:t>
            </a:r>
          </a:p>
          <a:p>
            <a:pPr marL="342900" indent="-342900">
              <a:buFont typeface="+mj-lt"/>
              <a:buAutoNum type="arabicPeriod" startAt="2"/>
            </a:pPr>
            <a:r>
              <a:rPr lang="it-IT" sz="1600" dirty="0">
                <a:solidFill>
                  <a:srgbClr val="00133A"/>
                </a:solidFill>
                <a:latin typeface="Segoe UI Light"/>
              </a:rPr>
              <a:t>I certificati europei di </a:t>
            </a:r>
            <a:r>
              <a:rPr lang="it-IT" sz="1600" dirty="0" err="1">
                <a:solidFill>
                  <a:srgbClr val="00133A"/>
                </a:solidFill>
                <a:latin typeface="Segoe UI Light"/>
              </a:rPr>
              <a:t>cibersicurezza</a:t>
            </a:r>
            <a:r>
              <a:rPr lang="it-IT" sz="1600" dirty="0">
                <a:solidFill>
                  <a:srgbClr val="00133A"/>
                </a:solidFill>
                <a:latin typeface="Segoe UI Light"/>
              </a:rPr>
              <a:t> e le dichiarazioni UE di conformità si riferiscono a qualsiasi livello di affidabilità</a:t>
            </a:r>
          </a:p>
          <a:p>
            <a:r>
              <a:rPr lang="it-IT" sz="1600" dirty="0">
                <a:solidFill>
                  <a:srgbClr val="00133A"/>
                </a:solidFill>
                <a:latin typeface="Segoe UI Light"/>
              </a:rPr>
              <a:t>specificato nel sistema europeo di certificazione della </a:t>
            </a:r>
            <a:r>
              <a:rPr lang="it-IT" sz="1600" dirty="0" err="1">
                <a:solidFill>
                  <a:srgbClr val="00133A"/>
                </a:solidFill>
                <a:latin typeface="Segoe UI Light"/>
              </a:rPr>
              <a:t>cibersicurezza</a:t>
            </a:r>
            <a:r>
              <a:rPr lang="it-IT" sz="1600" dirty="0">
                <a:solidFill>
                  <a:srgbClr val="00133A"/>
                </a:solidFill>
                <a:latin typeface="Segoe UI Light"/>
              </a:rPr>
              <a:t> nell’ambito del quale si rilascia il certificato europeo</a:t>
            </a:r>
          </a:p>
          <a:p>
            <a:r>
              <a:rPr lang="it-IT" sz="1600" dirty="0">
                <a:solidFill>
                  <a:srgbClr val="00133A"/>
                </a:solidFill>
                <a:latin typeface="Segoe UI Light"/>
              </a:rPr>
              <a:t>di </a:t>
            </a:r>
            <a:r>
              <a:rPr lang="it-IT" sz="1600" dirty="0" err="1">
                <a:solidFill>
                  <a:srgbClr val="00133A"/>
                </a:solidFill>
                <a:latin typeface="Segoe UI Light"/>
              </a:rPr>
              <a:t>cibersicurezza</a:t>
            </a:r>
            <a:r>
              <a:rPr lang="it-IT" sz="1600" dirty="0">
                <a:solidFill>
                  <a:srgbClr val="00133A"/>
                </a:solidFill>
                <a:latin typeface="Segoe UI Light"/>
              </a:rPr>
              <a:t> o la dichiarazione UE di conformità.</a:t>
            </a:r>
          </a:p>
          <a:p>
            <a:pPr marL="342900" indent="-342900">
              <a:buFont typeface="+mj-lt"/>
              <a:buAutoNum type="arabicPeriod" startAt="3"/>
            </a:pPr>
            <a:r>
              <a:rPr lang="it-IT" sz="1600" dirty="0">
                <a:solidFill>
                  <a:srgbClr val="00133A"/>
                </a:solidFill>
                <a:latin typeface="Segoe UI Light"/>
              </a:rPr>
              <a:t>I requisiti di sicurezza corrispondenti a ogni livello di affidabilità sono indicati nel sistema europeo di certificazione</a:t>
            </a:r>
          </a:p>
          <a:p>
            <a:r>
              <a:rPr lang="it-IT" sz="1600" dirty="0">
                <a:solidFill>
                  <a:srgbClr val="00133A"/>
                </a:solidFill>
                <a:latin typeface="Segoe UI Light"/>
              </a:rPr>
              <a:t>della </a:t>
            </a:r>
            <a:r>
              <a:rPr lang="it-IT" sz="1600" dirty="0" err="1">
                <a:solidFill>
                  <a:srgbClr val="00133A"/>
                </a:solidFill>
                <a:latin typeface="Segoe UI Light"/>
              </a:rPr>
              <a:t>cibersicurezza</a:t>
            </a:r>
            <a:r>
              <a:rPr lang="it-IT" sz="1600" dirty="0">
                <a:solidFill>
                  <a:srgbClr val="00133A"/>
                </a:solidFill>
                <a:latin typeface="Segoe UI Light"/>
              </a:rPr>
              <a:t> pertinente, comprese le corrispondenti funzionalità di sicurezza e il rigore e la specificità corrispondenti della valutazione a cui deve essere sottoposto il prodotto TIC, servizio TIC o processo TIC.</a:t>
            </a:r>
          </a:p>
          <a:p>
            <a:pPr marL="342900" indent="-342900">
              <a:buFont typeface="+mj-lt"/>
              <a:buAutoNum type="arabicPeriod" startAt="4"/>
            </a:pPr>
            <a:r>
              <a:rPr lang="it-IT" sz="1600" b="1" dirty="0">
                <a:solidFill>
                  <a:srgbClr val="00133A"/>
                </a:solidFill>
                <a:highlight>
                  <a:srgbClr val="FFFF00"/>
                </a:highlight>
                <a:latin typeface="Segoe UI Light"/>
                <a:cs typeface="Times New Roman" panose="02020603050405020304" pitchFamily="18" charset="0"/>
              </a:rPr>
              <a:t>Il certificato o la dichiarazione UE di conformità si riferiscono a specifiche tecniche, norme e procedure ad esso</a:t>
            </a:r>
          </a:p>
          <a:p>
            <a:r>
              <a:rPr lang="it-IT" sz="1600" b="1" dirty="0">
                <a:solidFill>
                  <a:srgbClr val="00133A"/>
                </a:solidFill>
                <a:highlight>
                  <a:srgbClr val="FFFF00"/>
                </a:highlight>
                <a:latin typeface="Segoe UI Light"/>
                <a:cs typeface="Times New Roman" panose="02020603050405020304" pitchFamily="18" charset="0"/>
              </a:rPr>
              <a:t>connesse</a:t>
            </a:r>
            <a:r>
              <a:rPr lang="it-IT" sz="1600" dirty="0">
                <a:solidFill>
                  <a:srgbClr val="00133A"/>
                </a:solidFill>
                <a:latin typeface="Segoe UI Light"/>
              </a:rPr>
              <a:t>, tra cui i controlli tecnici, il cui obiettivo è ridurre il rischio di incidenti di </a:t>
            </a:r>
            <a:r>
              <a:rPr lang="it-IT" sz="1600" dirty="0" err="1">
                <a:solidFill>
                  <a:srgbClr val="00133A"/>
                </a:solidFill>
                <a:latin typeface="Segoe UI Light"/>
              </a:rPr>
              <a:t>cibersicurezza</a:t>
            </a:r>
            <a:r>
              <a:rPr lang="it-IT" sz="1600" dirty="0">
                <a:solidFill>
                  <a:srgbClr val="00133A"/>
                </a:solidFill>
                <a:latin typeface="Segoe UI Light"/>
              </a:rPr>
              <a:t>, o prevenirli</a:t>
            </a:r>
          </a:p>
          <a:p>
            <a:pPr marL="342900" indent="-342900">
              <a:buFont typeface="+mj-lt"/>
              <a:buAutoNum type="arabicPeriod" startAt="5"/>
            </a:pPr>
            <a:r>
              <a:rPr lang="it-IT" sz="1600" b="1" dirty="0">
                <a:solidFill>
                  <a:srgbClr val="00133A"/>
                </a:solidFill>
                <a:highlight>
                  <a:srgbClr val="FFFF00"/>
                </a:highlight>
                <a:latin typeface="Segoe UI Light"/>
                <a:cs typeface="Times New Roman" panose="02020603050405020304" pitchFamily="18" charset="0"/>
              </a:rPr>
              <a:t>Un certificato europeo di </a:t>
            </a:r>
            <a:r>
              <a:rPr lang="it-IT" sz="1600" b="1" dirty="0" err="1">
                <a:solidFill>
                  <a:srgbClr val="00133A"/>
                </a:solidFill>
                <a:highlight>
                  <a:srgbClr val="FFFF00"/>
                </a:highlight>
                <a:latin typeface="Segoe UI Light"/>
                <a:cs typeface="Times New Roman" panose="02020603050405020304" pitchFamily="18" charset="0"/>
              </a:rPr>
              <a:t>cibersicurezza</a:t>
            </a:r>
            <a:r>
              <a:rPr lang="it-IT" sz="1600" b="1" dirty="0">
                <a:solidFill>
                  <a:srgbClr val="00133A"/>
                </a:solidFill>
                <a:highlight>
                  <a:srgbClr val="FFFF00"/>
                </a:highlight>
                <a:latin typeface="Segoe UI Light"/>
                <a:cs typeface="Times New Roman" panose="02020603050405020304" pitchFamily="18" charset="0"/>
              </a:rPr>
              <a:t> o una dichiarazione UE di conformità che si riferisca al livello di affidabilità «di base» assicura che i prodotti TIC, i servizi TIC e i processi TIC</a:t>
            </a:r>
            <a:r>
              <a:rPr lang="it-IT" sz="1600" dirty="0">
                <a:solidFill>
                  <a:srgbClr val="00133A"/>
                </a:solidFill>
                <a:highlight>
                  <a:srgbClr val="FFFF00"/>
                </a:highlight>
                <a:latin typeface="Segoe UI Light"/>
                <a:cs typeface="Times New Roman" panose="02020603050405020304" pitchFamily="18" charset="0"/>
              </a:rPr>
              <a:t> per i quali sono rilasciati tale certificato o tale dichiarazione UE di conformità rispettano i corrispondenti requisiti di sicurezza, comprese le funzionalità di sicurezza, e </a:t>
            </a:r>
            <a:r>
              <a:rPr lang="it-IT" sz="1600" b="1" dirty="0">
                <a:solidFill>
                  <a:srgbClr val="00133A"/>
                </a:solidFill>
                <a:highlight>
                  <a:srgbClr val="FFFF00"/>
                </a:highlight>
                <a:latin typeface="Segoe UI Light"/>
                <a:cs typeface="Times New Roman" panose="02020603050405020304" pitchFamily="18" charset="0"/>
              </a:rPr>
              <a:t>sono stati valutati a un livello inteso a ridurre al minimo i rischi di base noti di incidenti e attacchi informatici</a:t>
            </a:r>
            <a:r>
              <a:rPr lang="it-IT" sz="1600" dirty="0">
                <a:solidFill>
                  <a:srgbClr val="00133A"/>
                </a:solidFill>
                <a:latin typeface="Segoe UI Light"/>
              </a:rPr>
              <a:t>. Le attività di valutazione da intraprendere comprendono almeno un riesame della documentazione tecnica. Qualora tale riesame non sia appropriato, si ricorre ad attività di valutazione sostitutive di effetto equivalente.</a:t>
            </a:r>
          </a:p>
        </p:txBody>
      </p:sp>
      <p:sp>
        <p:nvSpPr>
          <p:cNvPr id="7" name="Rectangle 4">
            <a:extLst>
              <a:ext uri="{FF2B5EF4-FFF2-40B4-BE49-F238E27FC236}">
                <a16:creationId xmlns:a16="http://schemas.microsoft.com/office/drawing/2014/main" id="{8E6AC746-6569-49E3-ACEC-191941EF2F10}"/>
              </a:ext>
            </a:extLst>
          </p:cNvPr>
          <p:cNvSpPr/>
          <p:nvPr/>
        </p:nvSpPr>
        <p:spPr bwMode="auto">
          <a:xfrm>
            <a:off x="335999" y="5753988"/>
            <a:ext cx="5865625"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di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affidabilità</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del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prodotto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livello</a:t>
            </a:r>
            <a:r>
              <a:rPr kumimoji="0" lang="en-US" sz="2000" b="1" i="0" u="none" strike="noStrike" kern="0" cap="none" spc="0" normalizeH="0" noProof="0" dirty="0">
                <a:ln>
                  <a:noFill/>
                </a:ln>
                <a:gradFill>
                  <a:gsLst>
                    <a:gs pos="0">
                      <a:srgbClr val="FFFFFF"/>
                    </a:gs>
                    <a:gs pos="100000">
                      <a:srgbClr val="FFFFFF"/>
                    </a:gs>
                  </a:gsLst>
                  <a:lin ang="5400000" scaled="0"/>
                </a:gradFill>
                <a:effectLst/>
                <a:uLnTx/>
                <a:uFillTx/>
                <a:latin typeface="Segoe UI Light"/>
                <a:ea typeface="+mn-ea"/>
                <a:cs typeface="+mn-cs"/>
              </a:rPr>
              <a:t> di </a:t>
            </a:r>
            <a:r>
              <a:rPr kumimoji="0" lang="en-US" sz="2000" b="1" i="0" u="none" strike="noStrike" kern="0" cap="none" spc="0" normalizeH="0" noProof="0" dirty="0" err="1">
                <a:ln>
                  <a:noFill/>
                </a:ln>
                <a:gradFill>
                  <a:gsLst>
                    <a:gs pos="0">
                      <a:srgbClr val="FFFFFF"/>
                    </a:gs>
                    <a:gs pos="100000">
                      <a:srgbClr val="FFFFFF"/>
                    </a:gs>
                  </a:gsLst>
                  <a:lin ang="5400000" scaled="0"/>
                </a:gradFill>
                <a:effectLst/>
                <a:uLnTx/>
                <a:uFillTx/>
                <a:latin typeface="Segoe UI Light"/>
                <a:ea typeface="+mn-ea"/>
                <a:cs typeface="+mn-cs"/>
              </a:rPr>
              <a:t>rischio</a:t>
            </a:r>
            <a:r>
              <a:rPr kumimoji="0" lang="en-US" sz="2000" b="1" i="0" u="none" strike="noStrike" kern="0" cap="none" spc="0" normalizeH="0" noProof="0" dirty="0">
                <a:ln>
                  <a:noFill/>
                </a:ln>
                <a:gradFill>
                  <a:gsLst>
                    <a:gs pos="0">
                      <a:srgbClr val="FFFFFF"/>
                    </a:gs>
                    <a:gs pos="100000">
                      <a:srgbClr val="FFFFFF"/>
                    </a:gs>
                  </a:gsLst>
                  <a:lin ang="5400000" scaled="0"/>
                </a:gradFill>
                <a:effectLst/>
                <a:uLnTx/>
                <a:uFillTx/>
                <a:latin typeface="Segoe UI Light"/>
                <a:ea typeface="+mn-ea"/>
                <a:cs typeface="+mn-cs"/>
              </a:rPr>
              <a:t>)</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8" name="Rectangle 4">
            <a:extLst>
              <a:ext uri="{FF2B5EF4-FFF2-40B4-BE49-F238E27FC236}">
                <a16:creationId xmlns:a16="http://schemas.microsoft.com/office/drawing/2014/main" id="{8E6AC746-6569-49E3-ACEC-191941EF2F10}"/>
              </a:ext>
            </a:extLst>
          </p:cNvPr>
          <p:cNvSpPr/>
          <p:nvPr/>
        </p:nvSpPr>
        <p:spPr bwMode="auto">
          <a:xfrm>
            <a:off x="8139424" y="5753069"/>
            <a:ext cx="3716576" cy="553998"/>
          </a:xfrm>
          <a:prstGeom prst="rect">
            <a:avLst/>
          </a:prstGeom>
          <a:solidFill>
            <a:schemeClr val="accent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lvl="0" algn="ctr" defTabSz="914400">
              <a:lnSpc>
                <a:spcPct val="90000"/>
              </a:lnSpc>
              <a:spcBef>
                <a:spcPct val="20000"/>
              </a:spcBef>
              <a:buSzPct val="90000"/>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di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affidabilità</a:t>
            </a:r>
            <a:r>
              <a:rPr lang="en-US" sz="2000" b="1" kern="0" dirty="0">
                <a:gradFill>
                  <a:gsLst>
                    <a:gs pos="0">
                      <a:srgbClr val="FFFFFF"/>
                    </a:gs>
                    <a:gs pos="100000">
                      <a:srgbClr val="FFFFFF"/>
                    </a:gs>
                  </a:gsLst>
                  <a:lin ang="5400000" scaled="0"/>
                </a:gradFill>
                <a:latin typeface="Segoe UI Light"/>
              </a:rPr>
              <a:t> «di base» </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8658734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A401A61D-9E46-4755-81F8-76A9377095B9}"/>
              </a:ext>
            </a:extLst>
          </p:cNvPr>
          <p:cNvSpPr>
            <a:spLocks noGrp="1"/>
          </p:cNvSpPr>
          <p:nvPr>
            <p:ph type="ftr" sz="quarter" idx="11"/>
          </p:nvPr>
        </p:nvSpPr>
        <p:spPr/>
        <p:txBody>
          <a:bodyPr/>
          <a:lstStyle/>
          <a:p>
            <a:r>
              <a:rPr lang="en-US"/>
              <a:t>www.wpc2019.it</a:t>
            </a:r>
            <a:endParaRPr lang="en-US" dirty="0"/>
          </a:p>
        </p:txBody>
      </p:sp>
      <p:sp>
        <p:nvSpPr>
          <p:cNvPr id="3" name="Segnaposto numero diapositiva 2">
            <a:extLst>
              <a:ext uri="{FF2B5EF4-FFF2-40B4-BE49-F238E27FC236}">
                <a16:creationId xmlns:a16="http://schemas.microsoft.com/office/drawing/2014/main" id="{46D57132-8233-472E-B3B4-27C10A025F5F}"/>
              </a:ext>
            </a:extLst>
          </p:cNvPr>
          <p:cNvSpPr>
            <a:spLocks noGrp="1"/>
          </p:cNvSpPr>
          <p:nvPr>
            <p:ph type="sldNum" sz="quarter" idx="12"/>
          </p:nvPr>
        </p:nvSpPr>
        <p:spPr/>
        <p:txBody>
          <a:bodyPr/>
          <a:lstStyle/>
          <a:p>
            <a:fld id="{004AA2EB-F965-4FFF-89E7-5760454771E5}" type="slidenum">
              <a:rPr lang="it-IT" smtClean="0"/>
              <a:t>58</a:t>
            </a:fld>
            <a:endParaRPr lang="it-IT"/>
          </a:p>
        </p:txBody>
      </p:sp>
      <p:sp>
        <p:nvSpPr>
          <p:cNvPr id="4" name="Rettangolo 3">
            <a:extLst>
              <a:ext uri="{FF2B5EF4-FFF2-40B4-BE49-F238E27FC236}">
                <a16:creationId xmlns:a16="http://schemas.microsoft.com/office/drawing/2014/main" id="{792B2ADC-CB25-4777-A844-8FE593937219}"/>
              </a:ext>
            </a:extLst>
          </p:cNvPr>
          <p:cNvSpPr/>
          <p:nvPr/>
        </p:nvSpPr>
        <p:spPr>
          <a:xfrm>
            <a:off x="411804" y="1229673"/>
            <a:ext cx="11572568" cy="4524315"/>
          </a:xfrm>
          <a:prstGeom prst="rect">
            <a:avLst/>
          </a:prstGeom>
          <a:solidFill>
            <a:schemeClr val="bg2"/>
          </a:solidFill>
        </p:spPr>
        <p:txBody>
          <a:bodyPr wrap="square">
            <a:spAutoFit/>
          </a:bodyPr>
          <a:lstStyle/>
          <a:p>
            <a:pPr marL="342900" indent="-342900">
              <a:buFont typeface="+mj-lt"/>
              <a:buAutoNum type="arabicPeriod" startAt="6"/>
            </a:pPr>
            <a:r>
              <a:rPr lang="it-IT" sz="1600" b="1" dirty="0">
                <a:solidFill>
                  <a:srgbClr val="00133A"/>
                </a:solidFill>
                <a:highlight>
                  <a:srgbClr val="FFFF00"/>
                </a:highlight>
                <a:latin typeface="Segoe UI Light"/>
                <a:cs typeface="Times New Roman" panose="02020603050405020304" pitchFamily="18" charset="0"/>
              </a:rPr>
              <a:t>Un certificato europeo di </a:t>
            </a:r>
            <a:r>
              <a:rPr lang="it-IT" sz="1600" b="1" dirty="0" err="1">
                <a:solidFill>
                  <a:srgbClr val="00133A"/>
                </a:solidFill>
                <a:highlight>
                  <a:srgbClr val="FFFF00"/>
                </a:highlight>
                <a:latin typeface="Segoe UI Light"/>
                <a:cs typeface="Times New Roman" panose="02020603050405020304" pitchFamily="18" charset="0"/>
              </a:rPr>
              <a:t>cibersicurezza</a:t>
            </a:r>
            <a:r>
              <a:rPr lang="it-IT" sz="1600" b="1" dirty="0">
                <a:solidFill>
                  <a:srgbClr val="00133A"/>
                </a:solidFill>
                <a:highlight>
                  <a:srgbClr val="FFFF00"/>
                </a:highlight>
                <a:latin typeface="Segoe UI Light"/>
                <a:cs typeface="Times New Roman" panose="02020603050405020304" pitchFamily="18" charset="0"/>
              </a:rPr>
              <a:t> che si riferisca al livello di affidabilità «sostanziale» assicura che i prodotti TIC, servizi TIC e processi TIC</a:t>
            </a:r>
            <a:r>
              <a:rPr lang="it-IT" sz="1600" dirty="0">
                <a:solidFill>
                  <a:srgbClr val="00133A"/>
                </a:solidFill>
                <a:highlight>
                  <a:srgbClr val="FFFF00"/>
                </a:highlight>
                <a:latin typeface="Segoe UI Light"/>
                <a:cs typeface="Times New Roman" panose="02020603050405020304" pitchFamily="18" charset="0"/>
              </a:rPr>
              <a:t> per i quali è rilasciato tale certificato rispettano i corrispondenti requisiti di sicurezza, comprese le funzionalità di sicurezza, e </a:t>
            </a:r>
            <a:r>
              <a:rPr lang="it-IT" sz="1600" b="1" dirty="0">
                <a:solidFill>
                  <a:srgbClr val="00133A"/>
                </a:solidFill>
                <a:highlight>
                  <a:srgbClr val="FFFF00"/>
                </a:highlight>
                <a:latin typeface="Segoe UI Light"/>
                <a:cs typeface="Times New Roman" panose="02020603050405020304" pitchFamily="18" charset="0"/>
              </a:rPr>
              <a:t>sono stati valutati a un livello inteso a ridurre al minimo i rischi noti connessi alla </a:t>
            </a:r>
            <a:r>
              <a:rPr lang="it-IT" sz="1600" b="1" dirty="0" err="1">
                <a:solidFill>
                  <a:srgbClr val="00133A"/>
                </a:solidFill>
                <a:highlight>
                  <a:srgbClr val="FFFF00"/>
                </a:highlight>
                <a:latin typeface="Segoe UI Light"/>
                <a:cs typeface="Times New Roman" panose="02020603050405020304" pitchFamily="18" charset="0"/>
              </a:rPr>
              <a:t>cibersicurezza</a:t>
            </a:r>
            <a:r>
              <a:rPr lang="it-IT" sz="1600" b="1" dirty="0">
                <a:solidFill>
                  <a:srgbClr val="00133A"/>
                </a:solidFill>
                <a:highlight>
                  <a:srgbClr val="FFFF00"/>
                </a:highlight>
                <a:latin typeface="Segoe UI Light"/>
                <a:cs typeface="Times New Roman" panose="02020603050405020304" pitchFamily="18" charset="0"/>
              </a:rPr>
              <a:t> e i rischi di incidenti e di attacchi informatici causati da soggetti dotati di abilità e risorse limitate</a:t>
            </a:r>
            <a:r>
              <a:rPr lang="it-IT" sz="1600" dirty="0">
                <a:solidFill>
                  <a:srgbClr val="00133A"/>
                </a:solidFill>
                <a:latin typeface="Segoe UI Light"/>
              </a:rPr>
              <a:t>. Le attività di valutazione da intraprendere comprendono almeno le seguenti: un riesame per dimostrare l’assenza di vulnerabilità pubblicamente note e un test per dimostrare che i prodotti TIC, i servizi TIC o i processi TIC attuano correttamente le necessarie funzionalità di sicurezza. Qualora tali attività di valutazione non siano appropriate, si ricorre ad attività di valutazione sostitutive di effetto equivalente.</a:t>
            </a:r>
          </a:p>
          <a:p>
            <a:pPr marL="342900" indent="-342900">
              <a:buFont typeface="+mj-lt"/>
              <a:buAutoNum type="arabicPeriod" startAt="6"/>
            </a:pPr>
            <a:r>
              <a:rPr lang="it-IT" sz="1600" b="1" dirty="0">
                <a:solidFill>
                  <a:srgbClr val="00133A"/>
                </a:solidFill>
                <a:highlight>
                  <a:srgbClr val="FFFF00"/>
                </a:highlight>
                <a:latin typeface="Segoe UI Light"/>
                <a:cs typeface="Times New Roman" panose="02020603050405020304" pitchFamily="18" charset="0"/>
              </a:rPr>
              <a:t>Un certificato europeo di </a:t>
            </a:r>
            <a:r>
              <a:rPr lang="it-IT" sz="1600" b="1" dirty="0" err="1">
                <a:solidFill>
                  <a:srgbClr val="00133A"/>
                </a:solidFill>
                <a:highlight>
                  <a:srgbClr val="FFFF00"/>
                </a:highlight>
                <a:latin typeface="Segoe UI Light"/>
                <a:cs typeface="Times New Roman" panose="02020603050405020304" pitchFamily="18" charset="0"/>
              </a:rPr>
              <a:t>cibersicurezza</a:t>
            </a:r>
            <a:r>
              <a:rPr lang="it-IT" sz="1600" b="1" dirty="0">
                <a:solidFill>
                  <a:srgbClr val="00133A"/>
                </a:solidFill>
                <a:highlight>
                  <a:srgbClr val="FFFF00"/>
                </a:highlight>
                <a:latin typeface="Segoe UI Light"/>
                <a:cs typeface="Times New Roman" panose="02020603050405020304" pitchFamily="18" charset="0"/>
              </a:rPr>
              <a:t> che si riferisca al livello di affidabilità «elevato» assicura che i prodotti TIC, i servizi TIC e i processi TIC</a:t>
            </a:r>
            <a:r>
              <a:rPr lang="it-IT" sz="1600" dirty="0">
                <a:solidFill>
                  <a:srgbClr val="00133A"/>
                </a:solidFill>
                <a:highlight>
                  <a:srgbClr val="FFFF00"/>
                </a:highlight>
                <a:latin typeface="Segoe UI Light"/>
                <a:cs typeface="Times New Roman" panose="02020603050405020304" pitchFamily="18" charset="0"/>
              </a:rPr>
              <a:t> per i quali è rilasciato tale certificato rispettano i corrispondenti requisiti di sicurezza, comprese le funzionalità di sicurezza, e </a:t>
            </a:r>
            <a:r>
              <a:rPr lang="it-IT" sz="1600" b="1" dirty="0">
                <a:solidFill>
                  <a:srgbClr val="00133A"/>
                </a:solidFill>
                <a:highlight>
                  <a:srgbClr val="FFFF00"/>
                </a:highlight>
                <a:latin typeface="Segoe UI Light"/>
                <a:cs typeface="Times New Roman" panose="02020603050405020304" pitchFamily="18" charset="0"/>
              </a:rPr>
              <a:t>sono stati valutati a un livello inteso a ridurre al minimo il rischio di attacchi informatici avanzati commessi da attori che dispongono di abilità e risorse significative</a:t>
            </a:r>
            <a:r>
              <a:rPr lang="it-IT" sz="1600" dirty="0">
                <a:solidFill>
                  <a:srgbClr val="00133A"/>
                </a:solidFill>
                <a:latin typeface="Segoe UI Light"/>
              </a:rPr>
              <a:t>. Le attività di valutazione da intraprendere comprendono almeno le seguenti: un riesame per dimostrare l’assenza di vulnerabilità pubblicamente note, un test per dimostrare che i prodotti TIC, i servizi TIC o i processi TIC attuano correttamente le necessarie funzionalità di sicurezza, allo stato tecnologico più avanzato, e una valutazione della loro resistenza agli attacchi commessi da soggetti qualificati mediante test di penetrazione. Qualora tali attività di valutazione non siano appropriate, si ricorre ad attività sostitutive di effetto equivalente.</a:t>
            </a:r>
          </a:p>
          <a:p>
            <a:pPr marL="342900" indent="-342900">
              <a:buFont typeface="+mj-lt"/>
              <a:buAutoNum type="arabicPeriod" startAt="6"/>
            </a:pPr>
            <a:r>
              <a:rPr lang="it-IT" sz="1600" b="1" dirty="0">
                <a:solidFill>
                  <a:srgbClr val="00133A"/>
                </a:solidFill>
                <a:highlight>
                  <a:srgbClr val="FFFF00"/>
                </a:highlight>
                <a:latin typeface="Segoe UI Light"/>
                <a:cs typeface="Times New Roman" panose="02020603050405020304" pitchFamily="18" charset="0"/>
              </a:rPr>
              <a:t>I sistemi europei di certificazione della </a:t>
            </a:r>
            <a:r>
              <a:rPr lang="it-IT" sz="1600" b="1" dirty="0" err="1">
                <a:solidFill>
                  <a:srgbClr val="00133A"/>
                </a:solidFill>
                <a:highlight>
                  <a:srgbClr val="FFFF00"/>
                </a:highlight>
                <a:latin typeface="Segoe UI Light"/>
                <a:cs typeface="Times New Roman" panose="02020603050405020304" pitchFamily="18" charset="0"/>
              </a:rPr>
              <a:t>cibersicurezza</a:t>
            </a:r>
            <a:r>
              <a:rPr lang="it-IT" sz="1600" b="1" dirty="0">
                <a:solidFill>
                  <a:srgbClr val="00133A"/>
                </a:solidFill>
                <a:highlight>
                  <a:srgbClr val="FFFF00"/>
                </a:highlight>
                <a:latin typeface="Segoe UI Light"/>
                <a:cs typeface="Times New Roman" panose="02020603050405020304" pitchFamily="18" charset="0"/>
              </a:rPr>
              <a:t> possono precisare vari livelli di valutazione in funzione del rigore e della specificità della metodologia di valutazione utilizzata</a:t>
            </a:r>
            <a:r>
              <a:rPr lang="it-IT" sz="1600" dirty="0">
                <a:solidFill>
                  <a:srgbClr val="00133A"/>
                </a:solidFill>
                <a:latin typeface="Segoe UI Light"/>
              </a:rPr>
              <a:t>. Ciascun livello di valutazione corrisponde a uno dei livelli di affidabilità ed è definito da un’idonea combinazione di componenti dell’affidabilità.</a:t>
            </a:r>
          </a:p>
        </p:txBody>
      </p:sp>
      <p:sp>
        <p:nvSpPr>
          <p:cNvPr id="5" name="Titolo 1">
            <a:extLst>
              <a:ext uri="{FF2B5EF4-FFF2-40B4-BE49-F238E27FC236}">
                <a16:creationId xmlns:a16="http://schemas.microsoft.com/office/drawing/2014/main" id="{450E4287-E794-4FE1-A74A-85CF3ED1E68D}"/>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lvl="0">
              <a:defRPr/>
            </a:pPr>
            <a:r>
              <a:rPr lang="it-IT" dirty="0">
                <a:solidFill>
                  <a:schemeClr val="tx1">
                    <a:lumMod val="65000"/>
                    <a:lumOff val="35000"/>
                  </a:schemeClr>
                </a:solidFill>
                <a:latin typeface="Segoe UI Light"/>
              </a:rPr>
              <a:t>Articolo 52 Paragrafi 6,7,8</a:t>
            </a:r>
            <a:endParaRPr kumimoji="0" lang="it-IT" sz="4400" b="1" i="0" u="none" strike="noStrike" kern="1200" cap="none" spc="0" normalizeH="0" baseline="0" noProof="0" dirty="0">
              <a:ln>
                <a:noFill/>
              </a:ln>
              <a:solidFill>
                <a:schemeClr val="tx1">
                  <a:lumMod val="65000"/>
                  <a:lumOff val="35000"/>
                </a:schemeClr>
              </a:solidFill>
              <a:effectLst/>
              <a:uLnTx/>
              <a:uFillTx/>
              <a:latin typeface="Segoe UI Light"/>
              <a:ea typeface="+mj-ea"/>
              <a:cs typeface="+mj-cs"/>
            </a:endParaRPr>
          </a:p>
        </p:txBody>
      </p:sp>
      <p:sp>
        <p:nvSpPr>
          <p:cNvPr id="6" name="Rettangolo 5">
            <a:extLst>
              <a:ext uri="{FF2B5EF4-FFF2-40B4-BE49-F238E27FC236}">
                <a16:creationId xmlns:a16="http://schemas.microsoft.com/office/drawing/2014/main" id="{04BC60AF-33B7-4BAD-BA51-5AADC50A0787}"/>
              </a:ext>
            </a:extLst>
          </p:cNvPr>
          <p:cNvSpPr/>
          <p:nvPr/>
        </p:nvSpPr>
        <p:spPr>
          <a:xfrm>
            <a:off x="336000" y="829563"/>
            <a:ext cx="11444196" cy="400110"/>
          </a:xfrm>
          <a:prstGeom prst="rect">
            <a:avLst/>
          </a:prstGeom>
        </p:spPr>
        <p:txBody>
          <a:bodyPr wrap="square">
            <a:spAutoFit/>
          </a:bodyPr>
          <a:lstStyle/>
          <a:p>
            <a:pPr defTabSz="914400"/>
            <a:r>
              <a:rPr lang="it-IT" sz="2000" b="1" i="1" dirty="0">
                <a:solidFill>
                  <a:schemeClr val="accent2"/>
                </a:solidFill>
                <a:latin typeface="Segoe UI Light"/>
              </a:rPr>
              <a:t>Livelli di affidabilità dei sistemi europei di certificazione della </a:t>
            </a:r>
            <a:r>
              <a:rPr lang="it-IT" sz="2000" b="1" i="1" dirty="0" err="1">
                <a:solidFill>
                  <a:schemeClr val="accent2"/>
                </a:solidFill>
                <a:latin typeface="Segoe UI Light"/>
              </a:rPr>
              <a:t>cibersicurezza</a:t>
            </a:r>
            <a:endParaRPr lang="it-IT" sz="2000" b="1" i="1" dirty="0">
              <a:solidFill>
                <a:schemeClr val="accent2"/>
              </a:solidFill>
              <a:latin typeface="Segoe UI Light"/>
            </a:endParaRPr>
          </a:p>
        </p:txBody>
      </p:sp>
      <p:sp>
        <p:nvSpPr>
          <p:cNvPr id="7" name="Rectangle 4">
            <a:extLst>
              <a:ext uri="{FF2B5EF4-FFF2-40B4-BE49-F238E27FC236}">
                <a16:creationId xmlns:a16="http://schemas.microsoft.com/office/drawing/2014/main" id="{8E6AC746-6569-49E3-ACEC-191941EF2F10}"/>
              </a:ext>
            </a:extLst>
          </p:cNvPr>
          <p:cNvSpPr/>
          <p:nvPr/>
        </p:nvSpPr>
        <p:spPr bwMode="auto">
          <a:xfrm>
            <a:off x="411804" y="5753988"/>
            <a:ext cx="3716576"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lvl="0" algn="ctr" defTabSz="914400">
              <a:lnSpc>
                <a:spcPct val="90000"/>
              </a:lnSpc>
              <a:spcBef>
                <a:spcPct val="20000"/>
              </a:spcBef>
              <a:buSzPct val="90000"/>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di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affidabilità</a:t>
            </a:r>
            <a:r>
              <a:rPr lang="en-US" sz="2000" b="1" kern="0" dirty="0">
                <a:gradFill>
                  <a:gsLst>
                    <a:gs pos="0">
                      <a:srgbClr val="FFFFFF"/>
                    </a:gs>
                    <a:gs pos="100000">
                      <a:srgbClr val="FFFFFF"/>
                    </a:gs>
                  </a:gsLst>
                  <a:lin ang="5400000" scaled="0"/>
                </a:gradFill>
                <a:latin typeface="Segoe UI Light"/>
              </a:rPr>
              <a:t> «</a:t>
            </a:r>
            <a:r>
              <a:rPr lang="en-US" sz="2000" b="1" kern="0" dirty="0" err="1">
                <a:gradFill>
                  <a:gsLst>
                    <a:gs pos="0">
                      <a:srgbClr val="FFFFFF"/>
                    </a:gs>
                    <a:gs pos="100000">
                      <a:srgbClr val="FFFFFF"/>
                    </a:gs>
                  </a:gsLst>
                  <a:lin ang="5400000" scaled="0"/>
                </a:gradFill>
                <a:latin typeface="Segoe UI Light"/>
              </a:rPr>
              <a:t>sostanziale</a:t>
            </a:r>
            <a:r>
              <a:rPr lang="en-US" sz="2000" b="1" kern="0" dirty="0">
                <a:gradFill>
                  <a:gsLst>
                    <a:gs pos="0">
                      <a:srgbClr val="FFFFFF"/>
                    </a:gs>
                    <a:gs pos="100000">
                      <a:srgbClr val="FFFFFF"/>
                    </a:gs>
                  </a:gsLst>
                  <a:lin ang="5400000" scaled="0"/>
                </a:gradFill>
                <a:latin typeface="Segoe UI Light"/>
              </a:rPr>
              <a:t>» </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8" name="Rectangle 4">
            <a:extLst>
              <a:ext uri="{FF2B5EF4-FFF2-40B4-BE49-F238E27FC236}">
                <a16:creationId xmlns:a16="http://schemas.microsoft.com/office/drawing/2014/main" id="{8E6AC746-6569-49E3-ACEC-191941EF2F10}"/>
              </a:ext>
            </a:extLst>
          </p:cNvPr>
          <p:cNvSpPr/>
          <p:nvPr/>
        </p:nvSpPr>
        <p:spPr bwMode="auto">
          <a:xfrm>
            <a:off x="4204184" y="5753988"/>
            <a:ext cx="3716576" cy="553998"/>
          </a:xfrm>
          <a:prstGeom prst="rect">
            <a:avLst/>
          </a:prstGeom>
          <a:solidFill>
            <a:schemeClr val="accent1"/>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lvl="0" algn="ctr" defTabSz="914400">
              <a:lnSpc>
                <a:spcPct val="90000"/>
              </a:lnSpc>
              <a:spcBef>
                <a:spcPct val="20000"/>
              </a:spcBef>
              <a:buSzPct val="90000"/>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di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affidabilità</a:t>
            </a:r>
            <a:r>
              <a:rPr lang="en-US" sz="2000" b="1" kern="0" dirty="0">
                <a:gradFill>
                  <a:gsLst>
                    <a:gs pos="0">
                      <a:srgbClr val="FFFFFF"/>
                    </a:gs>
                    <a:gs pos="100000">
                      <a:srgbClr val="FFFFFF"/>
                    </a:gs>
                  </a:gsLst>
                  <a:lin ang="5400000" scaled="0"/>
                </a:gradFill>
                <a:latin typeface="Segoe UI Light"/>
              </a:rPr>
              <a:t> «</a:t>
            </a:r>
            <a:r>
              <a:rPr lang="en-US" sz="2000" b="1" kern="0" dirty="0" err="1">
                <a:gradFill>
                  <a:gsLst>
                    <a:gs pos="0">
                      <a:srgbClr val="FFFFFF"/>
                    </a:gs>
                    <a:gs pos="100000">
                      <a:srgbClr val="FFFFFF"/>
                    </a:gs>
                  </a:gsLst>
                  <a:lin ang="5400000" scaled="0"/>
                </a:gradFill>
                <a:latin typeface="Segoe UI Light"/>
              </a:rPr>
              <a:t>elevato</a:t>
            </a:r>
            <a:r>
              <a:rPr lang="en-US" sz="2000" b="1" kern="0" dirty="0">
                <a:gradFill>
                  <a:gsLst>
                    <a:gs pos="0">
                      <a:srgbClr val="FFFFFF"/>
                    </a:gs>
                    <a:gs pos="100000">
                      <a:srgbClr val="FFFFFF"/>
                    </a:gs>
                  </a:gsLst>
                  <a:lin ang="5400000" scaled="0"/>
                </a:gradFill>
                <a:latin typeface="Segoe UI Light"/>
              </a:rPr>
              <a:t>» </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67266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9272C1-1848-4BB7-B128-F320E777AAB3}"/>
              </a:ext>
            </a:extLst>
          </p:cNvPr>
          <p:cNvSpPr>
            <a:spLocks noGrp="1"/>
          </p:cNvSpPr>
          <p:nvPr>
            <p:ph type="title"/>
          </p:nvPr>
        </p:nvSpPr>
        <p:spPr>
          <a:xfrm>
            <a:off x="252919" y="1123837"/>
            <a:ext cx="2947482" cy="4601183"/>
          </a:xfrm>
        </p:spPr>
        <p:txBody>
          <a:bodyPr>
            <a:normAutofit/>
          </a:bodyPr>
          <a:lstStyle/>
          <a:p>
            <a:r>
              <a:rPr lang="it-IT" sz="6600" dirty="0"/>
              <a:t>Q&amp;A</a:t>
            </a:r>
          </a:p>
        </p:txBody>
      </p:sp>
      <p:pic>
        <p:nvPicPr>
          <p:cNvPr id="7" name="Segnaposto contenuto 6" descr="Recensione cliente">
            <a:extLst>
              <a:ext uri="{FF2B5EF4-FFF2-40B4-BE49-F238E27FC236}">
                <a16:creationId xmlns:a16="http://schemas.microsoft.com/office/drawing/2014/main" id="{08FC478D-C5FD-4B04-A2E4-A804C927701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3454" y="1017844"/>
            <a:ext cx="4119159" cy="4119159"/>
          </a:xfrm>
          <a:effectLst>
            <a:outerShdw blurRad="50800" dist="38100" dir="2700000" algn="tl" rotWithShape="0">
              <a:prstClr val="black">
                <a:alpha val="40000"/>
              </a:prstClr>
            </a:outerShdw>
          </a:effectLst>
        </p:spPr>
      </p:pic>
      <p:sp>
        <p:nvSpPr>
          <p:cNvPr id="4" name="Segnaposto piè di pagina 3">
            <a:extLst>
              <a:ext uri="{FF2B5EF4-FFF2-40B4-BE49-F238E27FC236}">
                <a16:creationId xmlns:a16="http://schemas.microsoft.com/office/drawing/2014/main" id="{C9A0192D-1B24-4358-B7C1-88A5FE9A99BC}"/>
              </a:ext>
            </a:extLst>
          </p:cNvPr>
          <p:cNvSpPr>
            <a:spLocks noGrp="1"/>
          </p:cNvSpPr>
          <p:nvPr>
            <p:ph type="ftr" sz="quarter" idx="11"/>
          </p:nvPr>
        </p:nvSpPr>
        <p:spPr/>
        <p:txBody>
          <a:bodyPr/>
          <a:lstStyle/>
          <a:p>
            <a:r>
              <a:rPr lang="en-US"/>
              <a:t>www.wpc2019.it</a:t>
            </a:r>
            <a:endParaRPr lang="en-US" dirty="0"/>
          </a:p>
        </p:txBody>
      </p:sp>
      <p:sp>
        <p:nvSpPr>
          <p:cNvPr id="5" name="Segnaposto numero diapositiva 4">
            <a:extLst>
              <a:ext uri="{FF2B5EF4-FFF2-40B4-BE49-F238E27FC236}">
                <a16:creationId xmlns:a16="http://schemas.microsoft.com/office/drawing/2014/main" id="{DE3ED0B4-0AD9-40EC-B891-E7CE9E602DB5}"/>
              </a:ext>
            </a:extLst>
          </p:cNvPr>
          <p:cNvSpPr>
            <a:spLocks noGrp="1"/>
          </p:cNvSpPr>
          <p:nvPr>
            <p:ph type="sldNum" sz="quarter" idx="12"/>
          </p:nvPr>
        </p:nvSpPr>
        <p:spPr/>
        <p:txBody>
          <a:bodyPr/>
          <a:lstStyle/>
          <a:p>
            <a:fld id="{004AA2EB-F965-4FFF-89E7-5760454771E5}" type="slidenum">
              <a:rPr lang="it-IT" smtClean="0"/>
              <a:t>59</a:t>
            </a:fld>
            <a:endParaRPr lang="it-IT"/>
          </a:p>
        </p:txBody>
      </p:sp>
    </p:spTree>
    <p:extLst>
      <p:ext uri="{BB962C8B-B14F-4D97-AF65-F5344CB8AC3E}">
        <p14:creationId xmlns:p14="http://schemas.microsoft.com/office/powerpoint/2010/main" val="68479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6</a:t>
            </a:fld>
            <a:endParaRPr lang="it-IT"/>
          </a:p>
        </p:txBody>
      </p:sp>
      <p:grpSp>
        <p:nvGrpSpPr>
          <p:cNvPr id="4" name="Gruppo 3">
            <a:extLst>
              <a:ext uri="{FF2B5EF4-FFF2-40B4-BE49-F238E27FC236}">
                <a16:creationId xmlns:a16="http://schemas.microsoft.com/office/drawing/2014/main" id="{6D5B5885-C7DF-45ED-A7A4-C32631B298D6}"/>
              </a:ext>
            </a:extLst>
          </p:cNvPr>
          <p:cNvGrpSpPr/>
          <p:nvPr/>
        </p:nvGrpSpPr>
        <p:grpSpPr>
          <a:xfrm>
            <a:off x="1638620" y="1179195"/>
            <a:ext cx="8914760" cy="5400355"/>
            <a:chOff x="1638620" y="1179195"/>
            <a:chExt cx="8914760" cy="5400355"/>
          </a:xfrm>
        </p:grpSpPr>
        <p:grpSp>
          <p:nvGrpSpPr>
            <p:cNvPr id="5" name="Gruppo 4">
              <a:extLst>
                <a:ext uri="{FF2B5EF4-FFF2-40B4-BE49-F238E27FC236}">
                  <a16:creationId xmlns:a16="http://schemas.microsoft.com/office/drawing/2014/main" id="{8212FE17-9D31-459F-9FCD-F96108DE8D7D}"/>
                </a:ext>
              </a:extLst>
            </p:cNvPr>
            <p:cNvGrpSpPr/>
            <p:nvPr/>
          </p:nvGrpSpPr>
          <p:grpSpPr>
            <a:xfrm>
              <a:off x="1796580" y="4825224"/>
              <a:ext cx="8756800" cy="1754326"/>
              <a:chOff x="263374" y="4625237"/>
              <a:chExt cx="8756800" cy="1754326"/>
            </a:xfrm>
          </p:grpSpPr>
          <p:pic>
            <p:nvPicPr>
              <p:cNvPr id="12" name="Picture 6" descr="CSIRT Italia">
                <a:extLst>
                  <a:ext uri="{FF2B5EF4-FFF2-40B4-BE49-F238E27FC236}">
                    <a16:creationId xmlns:a16="http://schemas.microsoft.com/office/drawing/2014/main" id="{878F47D5-8776-47DD-9F9F-BBCC74466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74" y="5278554"/>
                <a:ext cx="2880000" cy="447693"/>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12">
                <a:extLst>
                  <a:ext uri="{FF2B5EF4-FFF2-40B4-BE49-F238E27FC236}">
                    <a16:creationId xmlns:a16="http://schemas.microsoft.com/office/drawing/2014/main" id="{C13A8546-70DA-47BD-82F6-4A0528A222F4}"/>
                  </a:ext>
                </a:extLst>
              </p:cNvPr>
              <p:cNvSpPr/>
              <p:nvPr/>
            </p:nvSpPr>
            <p:spPr>
              <a:xfrm>
                <a:off x="3216165" y="4625237"/>
                <a:ext cx="5804009" cy="1754326"/>
              </a:xfrm>
              <a:prstGeom prst="rect">
                <a:avLst/>
              </a:prstGeom>
              <a:solidFill>
                <a:srgbClr val="808080">
                  <a:lumMod val="20000"/>
                  <a:lumOff val="80000"/>
                </a:srgbClr>
              </a:solidFill>
            </p:spPr>
            <p:txBody>
              <a:bodyPr wrap="square">
                <a:spAutoFit/>
              </a:bodyPr>
              <a:lstStyle/>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Costituito presso la </a:t>
                </a:r>
                <a:r>
                  <a:rPr kumimoji="0" lang="it-IT" sz="1200" b="1" i="1" u="none" strike="noStrike" kern="0" cap="none" spc="0" normalizeH="0" baseline="0" noProof="0" dirty="0">
                    <a:ln>
                      <a:noFill/>
                    </a:ln>
                    <a:solidFill>
                      <a:srgbClr val="000000"/>
                    </a:solidFill>
                    <a:effectLst/>
                    <a:uLnTx/>
                    <a:uFillTx/>
                    <a:latin typeface="Times New Roman"/>
                    <a:cs typeface="Arial" charset="0"/>
                  </a:rPr>
                  <a:t>Presidenza del Consiglio dei Ministri</a:t>
                </a:r>
                <a:r>
                  <a:rPr kumimoji="0" lang="it-IT" sz="1200" b="0" i="1" u="none" strike="noStrike" kern="0" cap="none" spc="0" normalizeH="0" baseline="0" noProof="0" dirty="0">
                    <a:ln>
                      <a:noFill/>
                    </a:ln>
                    <a:solidFill>
                      <a:srgbClr val="000000"/>
                    </a:solidFill>
                    <a:effectLst/>
                    <a:uLnTx/>
                    <a:uFillTx/>
                    <a:latin typeface="Times New Roman"/>
                    <a:cs typeface="Arial" charset="0"/>
                  </a:rPr>
                  <a:t> ai sensi del </a:t>
                </a:r>
                <a:r>
                  <a:rPr kumimoji="0" lang="it-IT" sz="1200" b="0" i="1" u="none" strike="noStrike" kern="0" cap="none" spc="0" normalizeH="0" baseline="0" noProof="0" dirty="0" err="1">
                    <a:ln>
                      <a:noFill/>
                    </a:ln>
                    <a:solidFill>
                      <a:srgbClr val="000000"/>
                    </a:solidFill>
                    <a:effectLst/>
                    <a:uLnTx/>
                    <a:uFillTx/>
                    <a:latin typeface="Times New Roman"/>
                    <a:cs typeface="Arial" charset="0"/>
                  </a:rPr>
                  <a:t>d.lgs</a:t>
                </a:r>
                <a:r>
                  <a:rPr kumimoji="0" lang="it-IT" sz="1200" b="0" i="1" u="none" strike="noStrike" kern="0" cap="none" spc="0" normalizeH="0" baseline="0" noProof="0" dirty="0">
                    <a:ln>
                      <a:noFill/>
                    </a:ln>
                    <a:solidFill>
                      <a:srgbClr val="000000"/>
                    </a:solidFill>
                    <a:effectLst/>
                    <a:uLnTx/>
                    <a:uFillTx/>
                    <a:latin typeface="Times New Roman"/>
                    <a:cs typeface="Arial" charset="0"/>
                  </a:rPr>
                  <a:t> 65/2018 (Attuazione Direttiva UE NIS 2016/1148) mediante unificazione del CERT Nazionale e del CERT-PA</a:t>
                </a:r>
              </a:p>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 Entro il </a:t>
                </a:r>
                <a:r>
                  <a:rPr kumimoji="0" lang="it-IT" sz="1200" b="1" i="1" u="none" strike="noStrike" kern="0" cap="none" spc="0" normalizeH="0" baseline="0" noProof="0" dirty="0">
                    <a:ln>
                      <a:noFill/>
                    </a:ln>
                    <a:solidFill>
                      <a:srgbClr val="000000"/>
                    </a:solidFill>
                    <a:effectLst/>
                    <a:uLnTx/>
                    <a:uFillTx/>
                    <a:latin typeface="Times New Roman"/>
                    <a:cs typeface="Arial" charset="0"/>
                  </a:rPr>
                  <a:t>9 novembre </a:t>
                </a:r>
                <a:r>
                  <a:rPr kumimoji="0" lang="it-IT" sz="1200" b="0" i="1" u="none" strike="noStrike" kern="0" cap="none" spc="0" normalizeH="0" baseline="0" noProof="0" dirty="0">
                    <a:ln>
                      <a:noFill/>
                    </a:ln>
                    <a:solidFill>
                      <a:srgbClr val="000000"/>
                    </a:solidFill>
                    <a:effectLst/>
                    <a:uLnTx/>
                    <a:uFillTx/>
                    <a:latin typeface="Times New Roman"/>
                    <a:cs typeface="Arial" charset="0"/>
                  </a:rPr>
                  <a:t>sarà adottato un provvedimento definirà la sua organizzazione</a:t>
                </a:r>
              </a:p>
              <a:p>
                <a:pPr marL="171450" lvl="0" indent="-171450" fontAlgn="base">
                  <a:spcBef>
                    <a:spcPct val="0"/>
                  </a:spcBef>
                  <a:spcAft>
                    <a:spcPct val="0"/>
                  </a:spcAft>
                  <a:buFont typeface="Arial" panose="020B0604020202020204" pitchFamily="34" charset="0"/>
                  <a:buChar char="•"/>
                </a:pPr>
                <a:r>
                  <a:rPr kumimoji="0" lang="it-IT" sz="1200" b="1" i="1" u="none" strike="noStrike" kern="0" cap="none" spc="0" normalizeH="0" baseline="0" noProof="0" dirty="0">
                    <a:ln>
                      <a:noFill/>
                    </a:ln>
                    <a:solidFill>
                      <a:srgbClr val="000000"/>
                    </a:solidFill>
                    <a:effectLst/>
                    <a:uLnTx/>
                    <a:uFillTx/>
                    <a:latin typeface="Times New Roman"/>
                    <a:cs typeface="Arial" charset="0"/>
                  </a:rPr>
                  <a:t>CERT Nazionale</a:t>
                </a:r>
                <a:r>
                  <a:rPr kumimoji="0" lang="it-IT" sz="1200" b="0" i="1" u="none" strike="noStrike" kern="0" cap="none" spc="0" normalizeH="0" baseline="0" noProof="0" dirty="0">
                    <a:ln>
                      <a:noFill/>
                    </a:ln>
                    <a:solidFill>
                      <a:srgbClr val="000000"/>
                    </a:solidFill>
                    <a:effectLst/>
                    <a:uLnTx/>
                    <a:uFillTx/>
                    <a:latin typeface="Times New Roman"/>
                    <a:cs typeface="Arial" charset="0"/>
                  </a:rPr>
                  <a:t> e </a:t>
                </a:r>
                <a:r>
                  <a:rPr kumimoji="0" lang="it-IT" sz="1200" b="1" i="1" u="none" strike="noStrike" kern="0" cap="none" spc="0" normalizeH="0" baseline="0" noProof="0" dirty="0">
                    <a:ln>
                      <a:noFill/>
                    </a:ln>
                    <a:solidFill>
                      <a:srgbClr val="000000"/>
                    </a:solidFill>
                    <a:effectLst/>
                    <a:uLnTx/>
                    <a:uFillTx/>
                    <a:latin typeface="Times New Roman"/>
                    <a:cs typeface="Arial" charset="0"/>
                  </a:rPr>
                  <a:t>CERT-PA</a:t>
                </a:r>
                <a:r>
                  <a:rPr kumimoji="0" lang="it-IT" sz="1200" b="0" i="1" u="none" strike="noStrike" kern="0" cap="none" spc="0" normalizeH="0" baseline="0" noProof="0" dirty="0">
                    <a:ln>
                      <a:noFill/>
                    </a:ln>
                    <a:solidFill>
                      <a:srgbClr val="000000"/>
                    </a:solidFill>
                    <a:effectLst/>
                    <a:uLnTx/>
                    <a:uFillTx/>
                    <a:latin typeface="Times New Roman"/>
                    <a:cs typeface="Arial" charset="0"/>
                  </a:rPr>
                  <a:t> nella </a:t>
                </a:r>
                <a:r>
                  <a:rPr lang="it-IT" sz="1200" i="1" kern="0" dirty="0">
                    <a:solidFill>
                      <a:srgbClr val="000000"/>
                    </a:solidFill>
                    <a:latin typeface="Times New Roman"/>
                    <a:cs typeface="Arial" charset="0"/>
                  </a:rPr>
                  <a:t>frattempo assolvono congiuntamente il ruolo e le funzioni del CSIRT Italiano, ovvero </a:t>
                </a:r>
                <a:r>
                  <a:rPr kumimoji="0" lang="it-IT" sz="1200" b="1" i="1" u="none" strike="noStrike" kern="0" cap="none" spc="0" normalizeH="0" baseline="0" noProof="0" dirty="0">
                    <a:ln>
                      <a:noFill/>
                    </a:ln>
                    <a:solidFill>
                      <a:srgbClr val="000000"/>
                    </a:solidFill>
                    <a:effectLst/>
                    <a:uLnTx/>
                    <a:uFillTx/>
                    <a:latin typeface="Times New Roman"/>
                    <a:cs typeface="Arial" charset="0"/>
                  </a:rPr>
                  <a:t>continuano a svolgere compiti di prevenzione e risposta ad incidenti informatici</a:t>
                </a:r>
                <a:r>
                  <a:rPr kumimoji="0" lang="it-IT" sz="1200" b="0" i="1" u="none" strike="noStrike" kern="0" cap="none" spc="0" normalizeH="0" baseline="0" noProof="0" dirty="0">
                    <a:ln>
                      <a:noFill/>
                    </a:ln>
                    <a:solidFill>
                      <a:srgbClr val="000000"/>
                    </a:solidFill>
                    <a:effectLst/>
                    <a:uLnTx/>
                    <a:uFillTx/>
                    <a:latin typeface="Times New Roman"/>
                    <a:cs typeface="Arial" charset="0"/>
                  </a:rPr>
                  <a:t> e congiuntamente </a:t>
                </a:r>
                <a:r>
                  <a:rPr kumimoji="0" lang="it-IT" sz="1200" b="1" i="1" u="none" strike="noStrike" kern="0" cap="none" spc="0" normalizeH="0" baseline="0" noProof="0" dirty="0">
                    <a:ln>
                      <a:noFill/>
                    </a:ln>
                    <a:solidFill>
                      <a:srgbClr val="000000"/>
                    </a:solidFill>
                    <a:effectLst/>
                    <a:uLnTx/>
                    <a:uFillTx/>
                    <a:latin typeface="Times New Roman"/>
                    <a:cs typeface="Arial" charset="0"/>
                  </a:rPr>
                  <a:t>gestiscono le notifiche di incidenti informatici</a:t>
                </a:r>
                <a:r>
                  <a:rPr kumimoji="0" lang="it-IT" sz="1200" b="0" i="1" u="none" strike="noStrike" kern="0" cap="none" spc="0" normalizeH="0" baseline="0" noProof="0" dirty="0">
                    <a:ln>
                      <a:noFill/>
                    </a:ln>
                    <a:solidFill>
                      <a:srgbClr val="000000"/>
                    </a:solidFill>
                    <a:effectLst/>
                    <a:uLnTx/>
                    <a:uFillTx/>
                    <a:latin typeface="Times New Roman"/>
                    <a:cs typeface="Arial" charset="0"/>
                  </a:rPr>
                  <a:t>, che nella fase transitoria hanno carattere obbligatorio solo per i fornitori di servizi digitali</a:t>
                </a:r>
              </a:p>
            </p:txBody>
          </p:sp>
        </p:grpSp>
        <p:grpSp>
          <p:nvGrpSpPr>
            <p:cNvPr id="6" name="Gruppo 5">
              <a:extLst>
                <a:ext uri="{FF2B5EF4-FFF2-40B4-BE49-F238E27FC236}">
                  <a16:creationId xmlns:a16="http://schemas.microsoft.com/office/drawing/2014/main" id="{9CD3F695-3FA5-4DE5-98A3-43700F588743}"/>
                </a:ext>
              </a:extLst>
            </p:cNvPr>
            <p:cNvGrpSpPr/>
            <p:nvPr/>
          </p:nvGrpSpPr>
          <p:grpSpPr>
            <a:xfrm>
              <a:off x="1638620" y="1179195"/>
              <a:ext cx="8914760" cy="1938992"/>
              <a:chOff x="105415" y="836750"/>
              <a:chExt cx="8914760" cy="1938992"/>
            </a:xfrm>
          </p:grpSpPr>
          <p:pic>
            <p:nvPicPr>
              <p:cNvPr id="10" name="Picture 4" descr="Logo del CERT nazionale">
                <a:extLst>
                  <a:ext uri="{FF2B5EF4-FFF2-40B4-BE49-F238E27FC236}">
                    <a16:creationId xmlns:a16="http://schemas.microsoft.com/office/drawing/2014/main" id="{70334EC0-C67B-443E-8F87-AC805576F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15" y="1376579"/>
                <a:ext cx="3195918" cy="10440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B4AED19C-0E35-4929-A076-DD4C9669E9B3}"/>
                  </a:ext>
                </a:extLst>
              </p:cNvPr>
              <p:cNvSpPr/>
              <p:nvPr/>
            </p:nvSpPr>
            <p:spPr>
              <a:xfrm>
                <a:off x="3216166" y="836750"/>
                <a:ext cx="5804009" cy="1938992"/>
              </a:xfrm>
              <a:prstGeom prst="rect">
                <a:avLst/>
              </a:prstGeom>
              <a:solidFill>
                <a:srgbClr val="808080">
                  <a:lumMod val="20000"/>
                  <a:lumOff val="80000"/>
                </a:srgbClr>
              </a:solidFill>
            </p:spPr>
            <p:txBody>
              <a:bodyPr wrap="square">
                <a:spAutoFit/>
              </a:bodyP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Individuato presso il </a:t>
                </a:r>
                <a:r>
                  <a:rPr kumimoji="0" lang="it-IT" sz="1200" b="1" i="1" u="none" strike="noStrike" kern="0" cap="none" spc="0" normalizeH="0" baseline="0" noProof="0" dirty="0">
                    <a:ln>
                      <a:noFill/>
                    </a:ln>
                    <a:solidFill>
                      <a:srgbClr val="000000"/>
                    </a:solidFill>
                    <a:effectLst/>
                    <a:uLnTx/>
                    <a:uFillTx/>
                    <a:latin typeface="Times New Roman"/>
                    <a:cs typeface="Arial" charset="0"/>
                  </a:rPr>
                  <a:t>Ministero dello sviluppo economico</a:t>
                </a:r>
                <a:r>
                  <a:rPr kumimoji="0" lang="it-IT" sz="1200" b="0" i="1" u="none" strike="noStrike" kern="0" cap="none" spc="0" normalizeH="0" baseline="0" noProof="0" dirty="0">
                    <a:ln>
                      <a:noFill/>
                    </a:ln>
                    <a:solidFill>
                      <a:srgbClr val="000000"/>
                    </a:solidFill>
                    <a:effectLst/>
                    <a:uLnTx/>
                    <a:uFillTx/>
                    <a:latin typeface="Times New Roman"/>
                    <a:cs typeface="Arial" charset="0"/>
                  </a:rPr>
                  <a:t> ai sensi dell’art. 16 bis del d.lgs. 259/2003 (Codice delle Comunicazioni elettroniche)</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1" i="1" u="none" strike="noStrike" kern="0" cap="none" spc="0" normalizeH="0" baseline="0" noProof="0" dirty="0">
                    <a:ln>
                      <a:noFill/>
                    </a:ln>
                    <a:solidFill>
                      <a:srgbClr val="000000"/>
                    </a:solidFill>
                    <a:effectLst/>
                    <a:uLnTx/>
                    <a:uFillTx/>
                    <a:latin typeface="Times New Roman"/>
                    <a:cs typeface="Arial" charset="0"/>
                  </a:rPr>
                  <a:t>Attivo dal 5 giugno 2014</a:t>
                </a:r>
                <a:r>
                  <a:rPr kumimoji="0" lang="it-IT" sz="1200" b="0" i="1" u="none" strike="noStrike" kern="0" cap="none" spc="0" normalizeH="0" baseline="0" noProof="0" dirty="0">
                    <a:ln>
                      <a:noFill/>
                    </a:ln>
                    <a:solidFill>
                      <a:srgbClr val="000000"/>
                    </a:solidFill>
                    <a:effectLst/>
                    <a:uLnTx/>
                    <a:uFillTx/>
                    <a:latin typeface="Times New Roman"/>
                    <a:cs typeface="Arial" charset="0"/>
                  </a:rPr>
                  <a:t> presso l’Istituto Superiore delle comunicazioni e delle tecnologie, opera </a:t>
                </a:r>
                <a:r>
                  <a:rPr kumimoji="0" lang="it-IT" sz="1200" b="1" i="1" u="none" strike="noStrike" kern="0" cap="none" spc="0" normalizeH="0" baseline="0" noProof="0" dirty="0">
                    <a:ln>
                      <a:noFill/>
                    </a:ln>
                    <a:solidFill>
                      <a:srgbClr val="000000"/>
                    </a:solidFill>
                    <a:effectLst/>
                    <a:uLnTx/>
                    <a:uFillTx/>
                    <a:latin typeface="Times New Roman"/>
                    <a:cs typeface="Arial" charset="0"/>
                  </a:rPr>
                  <a:t>a supporto di Cittadini ed Imprese</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Fornisce </a:t>
                </a:r>
                <a:r>
                  <a:rPr kumimoji="0" lang="it-IT" sz="1200" b="1" i="1" u="none" strike="noStrike" kern="0" cap="none" spc="0" normalizeH="0" baseline="0" noProof="0" dirty="0">
                    <a:ln>
                      <a:noFill/>
                    </a:ln>
                    <a:solidFill>
                      <a:srgbClr val="000000"/>
                    </a:solidFill>
                    <a:effectLst/>
                    <a:uLnTx/>
                    <a:uFillTx/>
                    <a:latin typeface="Times New Roman"/>
                    <a:cs typeface="Arial" charset="0"/>
                  </a:rPr>
                  <a:t>informazioni su potenziali minacce informatiche</a:t>
                </a:r>
                <a:r>
                  <a:rPr kumimoji="0" lang="it-IT" sz="1200" b="0" i="1" u="none" strike="noStrike" kern="0" cap="none" spc="0" normalizeH="0" baseline="0" noProof="0" dirty="0">
                    <a:ln>
                      <a:noFill/>
                    </a:ln>
                    <a:solidFill>
                      <a:srgbClr val="000000"/>
                    </a:solidFill>
                    <a:effectLst/>
                    <a:uLnTx/>
                    <a:uFillTx/>
                    <a:latin typeface="Times New Roman"/>
                    <a:cs typeface="Arial" charset="0"/>
                  </a:rPr>
                  <a:t>, </a:t>
                </a:r>
                <a:r>
                  <a:rPr kumimoji="0" lang="it-IT" sz="1200" b="1" i="1" u="none" strike="noStrike" kern="0" cap="none" spc="0" normalizeH="0" baseline="0" noProof="0" dirty="0">
                    <a:ln>
                      <a:noFill/>
                    </a:ln>
                    <a:solidFill>
                      <a:srgbClr val="000000"/>
                    </a:solidFill>
                    <a:effectLst/>
                    <a:uLnTx/>
                    <a:uFillTx/>
                    <a:latin typeface="Times New Roman"/>
                    <a:cs typeface="Arial" charset="0"/>
                  </a:rPr>
                  <a:t>raccomandazioni</a:t>
                </a:r>
                <a:r>
                  <a:rPr kumimoji="0" lang="it-IT" sz="1200" b="0" i="1" u="none" strike="noStrike" kern="0" cap="none" spc="0" normalizeH="0" baseline="0" noProof="0" dirty="0">
                    <a:ln>
                      <a:noFill/>
                    </a:ln>
                    <a:solidFill>
                      <a:srgbClr val="000000"/>
                    </a:solidFill>
                    <a:effectLst/>
                    <a:uLnTx/>
                    <a:uFillTx/>
                    <a:latin typeface="Times New Roman"/>
                    <a:cs typeface="Arial" charset="0"/>
                  </a:rPr>
                  <a:t>, </a:t>
                </a:r>
                <a:r>
                  <a:rPr kumimoji="0" lang="it-IT" sz="1200" b="1" i="1" u="none" strike="noStrike" kern="0" cap="none" spc="0" normalizeH="0" baseline="0" noProof="0" dirty="0">
                    <a:ln>
                      <a:noFill/>
                    </a:ln>
                    <a:solidFill>
                      <a:srgbClr val="000000"/>
                    </a:solidFill>
                    <a:effectLst/>
                    <a:uLnTx/>
                    <a:uFillTx/>
                    <a:latin typeface="Times New Roman"/>
                    <a:cs typeface="Arial" charset="0"/>
                  </a:rPr>
                  <a:t>consigli</a:t>
                </a:r>
                <a:r>
                  <a:rPr kumimoji="0" lang="it-IT" sz="1200" b="0" i="1" u="none" strike="noStrike" kern="0" cap="none" spc="0" normalizeH="0" baseline="0" noProof="0" dirty="0">
                    <a:ln>
                      <a:noFill/>
                    </a:ln>
                    <a:solidFill>
                      <a:srgbClr val="000000"/>
                    </a:solidFill>
                    <a:effectLst/>
                    <a:uLnTx/>
                    <a:uFillTx/>
                    <a:latin typeface="Times New Roman"/>
                    <a:cs typeface="Arial" charset="0"/>
                  </a:rPr>
                  <a:t> e </a:t>
                </a:r>
                <a:r>
                  <a:rPr kumimoji="0" lang="it-IT" sz="1200" b="1" i="1" u="none" strike="noStrike" kern="0" cap="none" spc="0" normalizeH="0" baseline="0" noProof="0" dirty="0">
                    <a:ln>
                      <a:noFill/>
                    </a:ln>
                    <a:solidFill>
                      <a:srgbClr val="000000"/>
                    </a:solidFill>
                    <a:effectLst/>
                    <a:uLnTx/>
                    <a:uFillTx/>
                    <a:latin typeface="Times New Roman"/>
                    <a:cs typeface="Arial" charset="0"/>
                  </a:rPr>
                  <a:t>contromisure</a:t>
                </a:r>
                <a:r>
                  <a:rPr kumimoji="0" lang="it-IT" sz="1200" b="0" i="1" u="none" strike="noStrike" kern="0" cap="none" spc="0" normalizeH="0" baseline="0" noProof="0" dirty="0">
                    <a:ln>
                      <a:noFill/>
                    </a:ln>
                    <a:solidFill>
                      <a:srgbClr val="000000"/>
                    </a:solidFill>
                    <a:effectLst/>
                    <a:uLnTx/>
                    <a:uFillTx/>
                    <a:latin typeface="Times New Roman"/>
                    <a:cs typeface="Arial" charset="0"/>
                  </a:rPr>
                  <a:t> per la prevenzione e la risoluzione di incidenti informatici</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Opera sulla base di un </a:t>
                </a:r>
                <a:r>
                  <a:rPr kumimoji="0" lang="it-IT" sz="1200" b="1" i="1" u="none" strike="noStrike" kern="0" cap="none" spc="0" normalizeH="0" baseline="0" noProof="0" dirty="0">
                    <a:ln>
                      <a:noFill/>
                    </a:ln>
                    <a:solidFill>
                      <a:srgbClr val="000000"/>
                    </a:solidFill>
                    <a:effectLst/>
                    <a:uLnTx/>
                    <a:uFillTx/>
                    <a:latin typeface="Times New Roman"/>
                    <a:cs typeface="Arial" charset="0"/>
                  </a:rPr>
                  <a:t>modello cooperativo pubblico-privato</a:t>
                </a:r>
                <a:r>
                  <a:rPr kumimoji="0" lang="it-IT" sz="1200" b="0" i="1" u="none" strike="noStrike" kern="0" cap="none" spc="0" normalizeH="0" baseline="0" noProof="0" dirty="0">
                    <a:ln>
                      <a:noFill/>
                    </a:ln>
                    <a:solidFill>
                      <a:srgbClr val="000000"/>
                    </a:solidFill>
                    <a:effectLst/>
                    <a:uLnTx/>
                    <a:uFillTx/>
                    <a:latin typeface="Times New Roman"/>
                    <a:cs typeface="Arial" charset="0"/>
                  </a:rPr>
                  <a:t> e collabora con CERT-PA, CSIRT, CERT Difesa, CNAIPIC (Centro Nazionale Anticrimine Informatico per la Protezione delle Infrastrutture Critiche), CERT EU, CERT extra UE e importanti imprese che gestiscono infrastrutture informatizzate</a:t>
                </a:r>
              </a:p>
            </p:txBody>
          </p:sp>
        </p:grpSp>
        <p:grpSp>
          <p:nvGrpSpPr>
            <p:cNvPr id="7" name="Gruppo 6">
              <a:extLst>
                <a:ext uri="{FF2B5EF4-FFF2-40B4-BE49-F238E27FC236}">
                  <a16:creationId xmlns:a16="http://schemas.microsoft.com/office/drawing/2014/main" id="{98B8B1D0-A802-42C5-B22E-7B1C47F69780}"/>
                </a:ext>
              </a:extLst>
            </p:cNvPr>
            <p:cNvGrpSpPr/>
            <p:nvPr/>
          </p:nvGrpSpPr>
          <p:grpSpPr>
            <a:xfrm>
              <a:off x="1706580" y="3371541"/>
              <a:ext cx="8846800" cy="1384995"/>
              <a:chOff x="173374" y="3100325"/>
              <a:chExt cx="8846800" cy="1384995"/>
            </a:xfrm>
          </p:grpSpPr>
          <p:pic>
            <p:nvPicPr>
              <p:cNvPr id="8" name="Picture 2" descr="Logo del CERT-PA">
                <a:extLst>
                  <a:ext uri="{FF2B5EF4-FFF2-40B4-BE49-F238E27FC236}">
                    <a16:creationId xmlns:a16="http://schemas.microsoft.com/office/drawing/2014/main" id="{CF664431-4AE3-40FC-90B9-1A600267A9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374" y="3323952"/>
                <a:ext cx="3060000" cy="937741"/>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a:extLst>
                  <a:ext uri="{FF2B5EF4-FFF2-40B4-BE49-F238E27FC236}">
                    <a16:creationId xmlns:a16="http://schemas.microsoft.com/office/drawing/2014/main" id="{A2213CBC-61F9-4B25-A632-A5800FB2ECFC}"/>
                  </a:ext>
                </a:extLst>
              </p:cNvPr>
              <p:cNvSpPr/>
              <p:nvPr/>
            </p:nvSpPr>
            <p:spPr>
              <a:xfrm>
                <a:off x="3216165" y="3100325"/>
                <a:ext cx="5804009" cy="1384995"/>
              </a:xfrm>
              <a:prstGeom prst="rect">
                <a:avLst/>
              </a:prstGeom>
              <a:solidFill>
                <a:srgbClr val="808080">
                  <a:lumMod val="20000"/>
                  <a:lumOff val="80000"/>
                </a:srgbClr>
              </a:solidFill>
            </p:spPr>
            <p:txBody>
              <a:bodyPr wrap="square">
                <a:spAutoFit/>
              </a:bodyPr>
              <a:lstStyle/>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Opera all’interno di </a:t>
                </a:r>
                <a:r>
                  <a:rPr kumimoji="0" lang="it-IT" sz="1200" b="1" i="1" u="none" strike="noStrike" kern="0" cap="none" spc="0" normalizeH="0" baseline="0" noProof="0" dirty="0" err="1">
                    <a:ln>
                      <a:noFill/>
                    </a:ln>
                    <a:solidFill>
                      <a:srgbClr val="000000"/>
                    </a:solidFill>
                    <a:effectLst/>
                    <a:uLnTx/>
                    <a:uFillTx/>
                    <a:latin typeface="Times New Roman"/>
                    <a:cs typeface="Arial" charset="0"/>
                  </a:rPr>
                  <a:t>AgID</a:t>
                </a:r>
                <a:r>
                  <a:rPr kumimoji="0" lang="it-IT" sz="1200" b="0" i="1" u="none" strike="noStrike" kern="0" cap="none" spc="0" normalizeH="0" baseline="0" noProof="0" dirty="0">
                    <a:ln>
                      <a:noFill/>
                    </a:ln>
                    <a:solidFill>
                      <a:srgbClr val="000000"/>
                    </a:solidFill>
                    <a:effectLst/>
                    <a:uLnTx/>
                    <a:uFillTx/>
                    <a:latin typeface="Times New Roman"/>
                    <a:cs typeface="Arial" charset="0"/>
                  </a:rPr>
                  <a:t> in linea con il modello organizzativo previsto dal  DPCM 24 gennaio 2013 (Direttiva recante  indirizzi  per  la  protezione  cibernetica  e  la sicurezza informatica nazionale)</a:t>
                </a:r>
              </a:p>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1" i="1" u="none" strike="noStrike" kern="0" cap="none" spc="0" normalizeH="0" baseline="0" noProof="0" dirty="0">
                    <a:ln>
                      <a:noFill/>
                    </a:ln>
                    <a:solidFill>
                      <a:srgbClr val="000000"/>
                    </a:solidFill>
                    <a:effectLst/>
                    <a:uLnTx/>
                    <a:uFillTx/>
                    <a:latin typeface="Times New Roman"/>
                    <a:cs typeface="Arial" charset="0"/>
                  </a:rPr>
                  <a:t>Attivo dal 3 marzo 2014</a:t>
                </a:r>
                <a:r>
                  <a:rPr kumimoji="0" lang="it-IT" sz="1200" b="0" i="1" u="none" strike="noStrike" kern="0" cap="none" spc="0" normalizeH="0" baseline="0" noProof="0" dirty="0">
                    <a:ln>
                      <a:noFill/>
                    </a:ln>
                    <a:solidFill>
                      <a:srgbClr val="000000"/>
                    </a:solidFill>
                    <a:effectLst/>
                    <a:uLnTx/>
                    <a:uFillTx/>
                    <a:latin typeface="Times New Roman"/>
                    <a:cs typeface="Arial" charset="0"/>
                  </a:rPr>
                  <a:t>, opera </a:t>
                </a:r>
                <a:r>
                  <a:rPr kumimoji="0" lang="it-IT" sz="1200" b="1" i="1" u="none" strike="noStrike" kern="0" cap="none" spc="0" normalizeH="0" baseline="0" noProof="0" dirty="0">
                    <a:ln>
                      <a:noFill/>
                    </a:ln>
                    <a:solidFill>
                      <a:srgbClr val="000000"/>
                    </a:solidFill>
                    <a:effectLst/>
                    <a:uLnTx/>
                    <a:uFillTx/>
                    <a:latin typeface="Times New Roman"/>
                    <a:cs typeface="Arial" charset="0"/>
                  </a:rPr>
                  <a:t>a supporto delle Pubbliche Amministrazioni</a:t>
                </a:r>
                <a:endParaRPr kumimoji="0" lang="it-IT" sz="1200" b="0" i="1" u="none" strike="noStrike" kern="0" cap="none" spc="0" normalizeH="0" baseline="0" noProof="0" dirty="0">
                  <a:ln>
                    <a:noFill/>
                  </a:ln>
                  <a:solidFill>
                    <a:srgbClr val="000000"/>
                  </a:solidFill>
                  <a:effectLst/>
                  <a:uLnTx/>
                  <a:uFillTx/>
                  <a:latin typeface="Times New Roman"/>
                  <a:cs typeface="Arial" charset="0"/>
                </a:endParaRPr>
              </a:p>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1" i="1" u="none" strike="noStrike" kern="0" cap="none" spc="0" normalizeH="0" baseline="0" noProof="0" dirty="0">
                    <a:ln>
                      <a:noFill/>
                    </a:ln>
                    <a:solidFill>
                      <a:srgbClr val="000000"/>
                    </a:solidFill>
                    <a:effectLst/>
                    <a:uLnTx/>
                    <a:uFillTx/>
                    <a:latin typeface="Times New Roman"/>
                    <a:cs typeface="Arial" charset="0"/>
                  </a:rPr>
                  <a:t>Attivo dal 3 marzo 2014</a:t>
                </a:r>
                <a:r>
                  <a:rPr kumimoji="0" lang="it-IT" sz="1200" b="0" i="1" u="none" strike="noStrike" kern="0" cap="none" spc="0" normalizeH="0" baseline="0" noProof="0" dirty="0">
                    <a:ln>
                      <a:noFill/>
                    </a:ln>
                    <a:solidFill>
                      <a:srgbClr val="000000"/>
                    </a:solidFill>
                    <a:effectLst/>
                    <a:uLnTx/>
                    <a:uFillTx/>
                    <a:latin typeface="Times New Roman"/>
                    <a:cs typeface="Arial" charset="0"/>
                  </a:rPr>
                  <a:t>, fornisce alle PA richiedenti supporto per la </a:t>
                </a:r>
                <a:r>
                  <a:rPr kumimoji="0" lang="it-IT" sz="1200" b="1" i="1" u="none" strike="noStrike" kern="0" cap="none" spc="0" normalizeH="0" baseline="0" noProof="0" dirty="0">
                    <a:ln>
                      <a:noFill/>
                    </a:ln>
                    <a:solidFill>
                      <a:srgbClr val="000000"/>
                    </a:solidFill>
                    <a:effectLst/>
                    <a:uLnTx/>
                    <a:uFillTx/>
                    <a:latin typeface="Times New Roman"/>
                    <a:cs typeface="Arial" charset="0"/>
                  </a:rPr>
                  <a:t>definizione dei processi di gestione della sicurezza</a:t>
                </a:r>
                <a:r>
                  <a:rPr kumimoji="0" lang="it-IT" sz="1200" b="0" i="1" u="none" strike="noStrike" kern="0" cap="none" spc="0" normalizeH="0" baseline="0" noProof="0" dirty="0">
                    <a:ln>
                      <a:noFill/>
                    </a:ln>
                    <a:solidFill>
                      <a:srgbClr val="000000"/>
                    </a:solidFill>
                    <a:effectLst/>
                    <a:uLnTx/>
                    <a:uFillTx/>
                    <a:latin typeface="Times New Roman"/>
                    <a:cs typeface="Arial" charset="0"/>
                  </a:rPr>
                  <a:t>, </a:t>
                </a:r>
                <a:r>
                  <a:rPr kumimoji="0" lang="it-IT" sz="1200" b="1" i="1" u="none" strike="noStrike" kern="0" cap="none" spc="0" normalizeH="0" baseline="0" noProof="0" dirty="0">
                    <a:ln>
                      <a:noFill/>
                    </a:ln>
                    <a:solidFill>
                      <a:srgbClr val="000000"/>
                    </a:solidFill>
                    <a:effectLst/>
                    <a:uLnTx/>
                    <a:uFillTx/>
                    <a:latin typeface="Times New Roman"/>
                    <a:cs typeface="Arial" charset="0"/>
                  </a:rPr>
                  <a:t>bollettini</a:t>
                </a:r>
                <a:r>
                  <a:rPr kumimoji="0" lang="it-IT" sz="1200" b="0" i="1" u="none" strike="noStrike" kern="0" cap="none" spc="0" normalizeH="0" baseline="0" noProof="0" dirty="0">
                    <a:ln>
                      <a:noFill/>
                    </a:ln>
                    <a:solidFill>
                      <a:srgbClr val="000000"/>
                    </a:solidFill>
                    <a:effectLst/>
                    <a:uLnTx/>
                    <a:uFillTx/>
                    <a:latin typeface="Times New Roman"/>
                    <a:cs typeface="Arial" charset="0"/>
                  </a:rPr>
                  <a:t> e </a:t>
                </a:r>
                <a:r>
                  <a:rPr kumimoji="0" lang="it-IT" sz="1200" b="1" i="1" u="none" strike="noStrike" kern="0" cap="none" spc="0" normalizeH="0" baseline="0" noProof="0" dirty="0">
                    <a:ln>
                      <a:noFill/>
                    </a:ln>
                    <a:solidFill>
                      <a:srgbClr val="000000"/>
                    </a:solidFill>
                    <a:effectLst/>
                    <a:uLnTx/>
                    <a:uFillTx/>
                    <a:latin typeface="Times New Roman"/>
                    <a:cs typeface="Arial" charset="0"/>
                  </a:rPr>
                  <a:t>segnalazioni di sicurezza</a:t>
                </a:r>
                <a:r>
                  <a:rPr kumimoji="0" lang="it-IT" sz="1200" b="0" i="1" u="none" strike="noStrike" kern="0" cap="none" spc="0" normalizeH="0" baseline="0" noProof="0" dirty="0">
                    <a:ln>
                      <a:noFill/>
                    </a:ln>
                    <a:solidFill>
                      <a:srgbClr val="000000"/>
                    </a:solidFill>
                    <a:effectLst/>
                    <a:uLnTx/>
                    <a:uFillTx/>
                    <a:latin typeface="Times New Roman"/>
                    <a:cs typeface="Arial" charset="0"/>
                  </a:rPr>
                  <a:t>, </a:t>
                </a:r>
                <a:r>
                  <a:rPr kumimoji="0" lang="it-IT" sz="1200" b="1" i="1" u="none" strike="noStrike" kern="0" cap="none" spc="0" normalizeH="0" baseline="0" noProof="0" dirty="0">
                    <a:ln>
                      <a:noFill/>
                    </a:ln>
                    <a:solidFill>
                      <a:srgbClr val="000000"/>
                    </a:solidFill>
                    <a:effectLst/>
                    <a:uLnTx/>
                    <a:uFillTx/>
                    <a:latin typeface="Times New Roman"/>
                    <a:cs typeface="Arial" charset="0"/>
                  </a:rPr>
                  <a:t>gestione di allarmi di sicurezza</a:t>
                </a:r>
                <a:r>
                  <a:rPr kumimoji="0" lang="it-IT" sz="1200" b="0" i="1" u="none" strike="noStrike" kern="0" cap="none" spc="0" normalizeH="0" baseline="0" noProof="0" dirty="0">
                    <a:ln>
                      <a:noFill/>
                    </a:ln>
                    <a:solidFill>
                      <a:srgbClr val="000000"/>
                    </a:solidFill>
                    <a:effectLst/>
                    <a:uLnTx/>
                    <a:uFillTx/>
                    <a:latin typeface="Times New Roman"/>
                    <a:cs typeface="Arial" charset="0"/>
                  </a:rPr>
                  <a:t> e </a:t>
                </a:r>
                <a:r>
                  <a:rPr kumimoji="0" lang="it-IT" sz="1200" b="1" i="1" u="none" strike="noStrike" kern="0" cap="none" spc="0" normalizeH="0" baseline="0" noProof="0" dirty="0">
                    <a:ln>
                      <a:noFill/>
                    </a:ln>
                    <a:solidFill>
                      <a:srgbClr val="000000"/>
                    </a:solidFill>
                    <a:effectLst/>
                    <a:uLnTx/>
                    <a:uFillTx/>
                    <a:latin typeface="Times New Roman"/>
                    <a:cs typeface="Arial" charset="0"/>
                  </a:rPr>
                  <a:t>formazione</a:t>
                </a:r>
              </a:p>
            </p:txBody>
          </p:sp>
        </p:grpSp>
      </p:grpSp>
      <p:sp>
        <p:nvSpPr>
          <p:cNvPr id="14" name="Titolo 1">
            <a:extLst>
              <a:ext uri="{FF2B5EF4-FFF2-40B4-BE49-F238E27FC236}">
                <a16:creationId xmlns:a16="http://schemas.microsoft.com/office/drawing/2014/main" id="{6CBA74EE-BC21-44FE-B923-01F05913878D}"/>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CERT Nazionale, CERT-PA e CSIRT</a:t>
            </a:r>
          </a:p>
        </p:txBody>
      </p:sp>
    </p:spTree>
    <p:extLst>
      <p:ext uri="{BB962C8B-B14F-4D97-AF65-F5344CB8AC3E}">
        <p14:creationId xmlns:p14="http://schemas.microsoft.com/office/powerpoint/2010/main" val="4156808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07229304-F30B-4C74-8369-57DAA92C8400}"/>
              </a:ext>
            </a:extLst>
          </p:cNvPr>
          <p:cNvSpPr>
            <a:spLocks noGrp="1"/>
          </p:cNvSpPr>
          <p:nvPr>
            <p:ph type="title"/>
          </p:nvPr>
        </p:nvSpPr>
        <p:spPr>
          <a:xfrm>
            <a:off x="1539116" y="864108"/>
            <a:ext cx="3073914" cy="5120639"/>
          </a:xfrm>
        </p:spPr>
        <p:txBody>
          <a:bodyPr>
            <a:normAutofit/>
          </a:bodyPr>
          <a:lstStyle/>
          <a:p>
            <a:pPr algn="r"/>
            <a:r>
              <a:rPr lang="it-IT" dirty="0">
                <a:solidFill>
                  <a:schemeClr val="tx1">
                    <a:lumMod val="85000"/>
                    <a:lumOff val="15000"/>
                  </a:schemeClr>
                </a:solidFill>
              </a:rPr>
              <a:t>Contatti</a:t>
            </a:r>
          </a:p>
        </p:txBody>
      </p:sp>
      <p:sp>
        <p:nvSpPr>
          <p:cNvPr id="26" name="Rectangle 12">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14">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Segnaposto contenuto 5">
            <a:extLst>
              <a:ext uri="{FF2B5EF4-FFF2-40B4-BE49-F238E27FC236}">
                <a16:creationId xmlns:a16="http://schemas.microsoft.com/office/drawing/2014/main" id="{D970BB9C-35B8-4E05-8837-B3D3F8AF6FFD}"/>
              </a:ext>
            </a:extLst>
          </p:cNvPr>
          <p:cNvSpPr>
            <a:spLocks noGrp="1"/>
          </p:cNvSpPr>
          <p:nvPr>
            <p:ph idx="1"/>
          </p:nvPr>
        </p:nvSpPr>
        <p:spPr>
          <a:xfrm>
            <a:off x="5289229" y="1041599"/>
            <a:ext cx="5910677" cy="4063915"/>
          </a:xfrm>
        </p:spPr>
        <p:txBody>
          <a:bodyPr>
            <a:normAutofit/>
          </a:bodyPr>
          <a:lstStyle/>
          <a:p>
            <a:pPr marL="0" indent="0">
              <a:spcBef>
                <a:spcPts val="600"/>
              </a:spcBef>
              <a:buNone/>
              <a:defRPr/>
            </a:pPr>
            <a:r>
              <a:rPr lang="it-IT" sz="2800" b="1" dirty="0"/>
              <a:t>OverNet Education</a:t>
            </a:r>
          </a:p>
          <a:p>
            <a:pPr>
              <a:spcBef>
                <a:spcPts val="600"/>
              </a:spcBef>
              <a:defRPr/>
            </a:pPr>
            <a:r>
              <a:rPr lang="it-IT" dirty="0">
                <a:hlinkClick r:id="rId2"/>
              </a:rPr>
              <a:t>Info@OverNetEducation.it</a:t>
            </a:r>
            <a:r>
              <a:rPr lang="it-IT" dirty="0"/>
              <a:t> </a:t>
            </a:r>
          </a:p>
          <a:p>
            <a:pPr>
              <a:spcBef>
                <a:spcPts val="600"/>
              </a:spcBef>
              <a:defRPr/>
            </a:pPr>
            <a:r>
              <a:rPr lang="it-IT" dirty="0">
                <a:hlinkClick r:id="rId3"/>
              </a:rPr>
              <a:t>www.OverNetEducation.it</a:t>
            </a:r>
            <a:r>
              <a:rPr lang="it-IT" dirty="0"/>
              <a:t> 	</a:t>
            </a:r>
          </a:p>
          <a:p>
            <a:pPr>
              <a:spcBef>
                <a:spcPts val="600"/>
              </a:spcBef>
              <a:defRPr/>
            </a:pPr>
            <a:r>
              <a:rPr lang="it-IT" dirty="0"/>
              <a:t>Rozzano (MI)	+39  02   365738</a:t>
            </a:r>
          </a:p>
          <a:p>
            <a:pPr>
              <a:spcBef>
                <a:spcPts val="600"/>
              </a:spcBef>
              <a:defRPr/>
            </a:pPr>
            <a:r>
              <a:rPr lang="it-IT" dirty="0"/>
              <a:t>Bologna	+39 051  269911</a:t>
            </a:r>
          </a:p>
          <a:p>
            <a:pPr>
              <a:spcBef>
                <a:spcPts val="600"/>
              </a:spcBef>
              <a:defRPr/>
            </a:pPr>
            <a:endParaRPr lang="it-IT" dirty="0"/>
          </a:p>
          <a:p>
            <a:pPr>
              <a:spcBef>
                <a:spcPct val="50000"/>
              </a:spcBef>
              <a:defRPr/>
            </a:pPr>
            <a:r>
              <a:rPr lang="it-IT" dirty="0">
                <a:hlinkClick r:id="rId4"/>
              </a:rPr>
              <a:t>www.wpc-overneteducation.it</a:t>
            </a:r>
            <a:r>
              <a:rPr lang="it-IT" dirty="0"/>
              <a:t> </a:t>
            </a:r>
          </a:p>
          <a:p>
            <a:pPr>
              <a:spcBef>
                <a:spcPct val="50000"/>
              </a:spcBef>
              <a:defRPr/>
            </a:pPr>
            <a:r>
              <a:rPr lang="it-IT" dirty="0"/>
              <a:t>#wpc19it</a:t>
            </a:r>
          </a:p>
        </p:txBody>
      </p:sp>
      <p:sp>
        <p:nvSpPr>
          <p:cNvPr id="29" name="Rectangle 16">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Immagine 29">
            <a:extLst>
              <a:ext uri="{FF2B5EF4-FFF2-40B4-BE49-F238E27FC236}">
                <a16:creationId xmlns:a16="http://schemas.microsoft.com/office/drawing/2014/main" id="{AAD0E0E0-FB23-4E87-8794-5D0EE50C2C2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9004" y="3231299"/>
            <a:ext cx="1208926" cy="401223"/>
          </a:xfrm>
          <a:prstGeom prst="rect">
            <a:avLst/>
          </a:prstGeom>
        </p:spPr>
      </p:pic>
      <p:grpSp>
        <p:nvGrpSpPr>
          <p:cNvPr id="32" name="Gruppo 31">
            <a:extLst>
              <a:ext uri="{FF2B5EF4-FFF2-40B4-BE49-F238E27FC236}">
                <a16:creationId xmlns:a16="http://schemas.microsoft.com/office/drawing/2014/main" id="{FD6B5CC8-BC8B-497A-8299-800AA50B6938}"/>
              </a:ext>
            </a:extLst>
          </p:cNvPr>
          <p:cNvGrpSpPr/>
          <p:nvPr/>
        </p:nvGrpSpPr>
        <p:grpSpPr>
          <a:xfrm>
            <a:off x="5411754" y="5022476"/>
            <a:ext cx="6199003" cy="924152"/>
            <a:chOff x="3945693" y="4891846"/>
            <a:chExt cx="6461416" cy="936000"/>
          </a:xfrm>
        </p:grpSpPr>
        <p:pic>
          <p:nvPicPr>
            <p:cNvPr id="33" name="Immagine 32">
              <a:hlinkClick r:id="rId6"/>
              <a:extLst>
                <a:ext uri="{FF2B5EF4-FFF2-40B4-BE49-F238E27FC236}">
                  <a16:creationId xmlns:a16="http://schemas.microsoft.com/office/drawing/2014/main" id="{775F19EC-8D26-42CA-9387-943017B95BC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786871" y="4975950"/>
              <a:ext cx="720000" cy="720000"/>
            </a:xfrm>
            <a:prstGeom prst="rect">
              <a:avLst/>
            </a:prstGeom>
          </p:spPr>
        </p:pic>
        <p:pic>
          <p:nvPicPr>
            <p:cNvPr id="34" name="Immagine 33">
              <a:hlinkClick r:id="rId8"/>
              <a:extLst>
                <a:ext uri="{FF2B5EF4-FFF2-40B4-BE49-F238E27FC236}">
                  <a16:creationId xmlns:a16="http://schemas.microsoft.com/office/drawing/2014/main" id="{87A6418E-BF3D-4866-ABE2-C67DDA6B7B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1109" y="4891846"/>
              <a:ext cx="936000" cy="936000"/>
            </a:xfrm>
            <a:prstGeom prst="rect">
              <a:avLst/>
            </a:prstGeom>
          </p:spPr>
        </p:pic>
        <p:pic>
          <p:nvPicPr>
            <p:cNvPr id="36" name="Immagine 35">
              <a:hlinkClick r:id="rId10"/>
              <a:extLst>
                <a:ext uri="{FF2B5EF4-FFF2-40B4-BE49-F238E27FC236}">
                  <a16:creationId xmlns:a16="http://schemas.microsoft.com/office/drawing/2014/main" id="{18501A01-1CEC-4332-AF2D-691B6E5372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91667" y="4975950"/>
              <a:ext cx="720000" cy="720000"/>
            </a:xfrm>
            <a:prstGeom prst="rect">
              <a:avLst/>
            </a:prstGeom>
          </p:spPr>
        </p:pic>
        <p:pic>
          <p:nvPicPr>
            <p:cNvPr id="38" name="Immagine 37">
              <a:extLst>
                <a:ext uri="{FF2B5EF4-FFF2-40B4-BE49-F238E27FC236}">
                  <a16:creationId xmlns:a16="http://schemas.microsoft.com/office/drawing/2014/main" id="{D20D365E-795E-4245-9BE3-B732B2FFB3A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5693" y="4975950"/>
              <a:ext cx="720000" cy="720000"/>
            </a:xfrm>
            <a:prstGeom prst="rect">
              <a:avLst/>
            </a:prstGeom>
          </p:spPr>
        </p:pic>
        <p:pic>
          <p:nvPicPr>
            <p:cNvPr id="40" name="Immagine 39">
              <a:extLst>
                <a:ext uri="{FF2B5EF4-FFF2-40B4-BE49-F238E27FC236}">
                  <a16:creationId xmlns:a16="http://schemas.microsoft.com/office/drawing/2014/main" id="{652739EB-B4AE-4D06-B3BB-CA16E9F73E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81165" y="4975950"/>
              <a:ext cx="720000" cy="720000"/>
            </a:xfrm>
            <a:prstGeom prst="rect">
              <a:avLst/>
            </a:prstGeom>
          </p:spPr>
        </p:pic>
        <p:pic>
          <p:nvPicPr>
            <p:cNvPr id="42" name="Immagine 41">
              <a:extLst>
                <a:ext uri="{FF2B5EF4-FFF2-40B4-BE49-F238E27FC236}">
                  <a16:creationId xmlns:a16="http://schemas.microsoft.com/office/drawing/2014/main" id="{11E10087-2409-4304-9CCD-5BF6EECA39A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8219" y="4975950"/>
              <a:ext cx="720000" cy="720000"/>
            </a:xfrm>
            <a:prstGeom prst="rect">
              <a:avLst/>
            </a:prstGeom>
          </p:spPr>
        </p:pic>
      </p:grpSp>
      <p:sp>
        <p:nvSpPr>
          <p:cNvPr id="7" name="Segnaposto piè di pagina 6">
            <a:extLst>
              <a:ext uri="{FF2B5EF4-FFF2-40B4-BE49-F238E27FC236}">
                <a16:creationId xmlns:a16="http://schemas.microsoft.com/office/drawing/2014/main" id="{40AA4A35-94C4-4F95-B6F0-AB58C8AA273C}"/>
              </a:ext>
            </a:extLst>
          </p:cNvPr>
          <p:cNvSpPr>
            <a:spLocks noGrp="1"/>
          </p:cNvSpPr>
          <p:nvPr>
            <p:ph type="ftr" sz="quarter" idx="11"/>
          </p:nvPr>
        </p:nvSpPr>
        <p:spPr/>
        <p:txBody>
          <a:bodyPr/>
          <a:lstStyle/>
          <a:p>
            <a:r>
              <a:rPr lang="en-US"/>
              <a:t>www.wpc2019.it</a:t>
            </a:r>
            <a:endParaRPr lang="en-US" dirty="0"/>
          </a:p>
        </p:txBody>
      </p:sp>
      <p:sp>
        <p:nvSpPr>
          <p:cNvPr id="9" name="Segnaposto numero diapositiva 8">
            <a:extLst>
              <a:ext uri="{FF2B5EF4-FFF2-40B4-BE49-F238E27FC236}">
                <a16:creationId xmlns:a16="http://schemas.microsoft.com/office/drawing/2014/main" id="{EB5E5DC3-EF2E-4BB0-A408-FE7E39C8C72F}"/>
              </a:ext>
            </a:extLst>
          </p:cNvPr>
          <p:cNvSpPr>
            <a:spLocks noGrp="1"/>
          </p:cNvSpPr>
          <p:nvPr>
            <p:ph type="sldNum" sz="quarter" idx="12"/>
          </p:nvPr>
        </p:nvSpPr>
        <p:spPr/>
        <p:txBody>
          <a:bodyPr/>
          <a:lstStyle/>
          <a:p>
            <a:fld id="{004AA2EB-F965-4FFF-89E7-5760454771E5}" type="slidenum">
              <a:rPr lang="it-IT" smtClean="0"/>
              <a:t>60</a:t>
            </a:fld>
            <a:endParaRPr lang="it-IT"/>
          </a:p>
        </p:txBody>
      </p:sp>
    </p:spTree>
    <p:extLst>
      <p:ext uri="{BB962C8B-B14F-4D97-AF65-F5344CB8AC3E}">
        <p14:creationId xmlns:p14="http://schemas.microsoft.com/office/powerpoint/2010/main" val="294099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7</a:t>
            </a:fld>
            <a:endParaRPr lang="it-IT"/>
          </a:p>
        </p:txBody>
      </p:sp>
      <p:grpSp>
        <p:nvGrpSpPr>
          <p:cNvPr id="109" name="Gruppo 108"/>
          <p:cNvGrpSpPr/>
          <p:nvPr/>
        </p:nvGrpSpPr>
        <p:grpSpPr>
          <a:xfrm>
            <a:off x="1635462" y="1009084"/>
            <a:ext cx="8921076" cy="5356948"/>
            <a:chOff x="1538153" y="867768"/>
            <a:chExt cx="8921076" cy="5356948"/>
          </a:xfrm>
        </p:grpSpPr>
        <p:sp>
          <p:nvSpPr>
            <p:cNvPr id="57" name="Rettangolo 56">
              <a:extLst>
                <a:ext uri="{FF2B5EF4-FFF2-40B4-BE49-F238E27FC236}">
                  <a16:creationId xmlns:a16="http://schemas.microsoft.com/office/drawing/2014/main" id="{02B5A668-04C8-46F1-8E25-5B7588C0D435}"/>
                </a:ext>
              </a:extLst>
            </p:cNvPr>
            <p:cNvSpPr/>
            <p:nvPr/>
          </p:nvSpPr>
          <p:spPr>
            <a:xfrm>
              <a:off x="1549890" y="867768"/>
              <a:ext cx="8909339" cy="523220"/>
            </a:xfrm>
            <a:prstGeom prst="rect">
              <a:avLst/>
            </a:prstGeom>
            <a:solidFill>
              <a:srgbClr val="2D2D8A"/>
            </a:solidFill>
          </p:spPr>
          <p:txBody>
            <a:bodyPr wrap="square" lIns="72000" rIns="7200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a:ln>
                    <a:noFill/>
                  </a:ln>
                  <a:solidFill>
                    <a:srgbClr val="FFFFFF"/>
                  </a:solidFill>
                  <a:effectLst/>
                  <a:uLnTx/>
                  <a:uFillTx/>
                  <a:latin typeface="Times New Roman"/>
                  <a:cs typeface="Arial"/>
                </a:rPr>
                <a:t>Analisi basata su oltre </a:t>
              </a:r>
              <a:r>
                <a:rPr kumimoji="0" lang="it-IT" sz="1400" b="1" i="0" u="none" strike="noStrike" kern="0" cap="none" spc="0" normalizeH="0" baseline="0" noProof="0" dirty="0">
                  <a:ln>
                    <a:noFill/>
                  </a:ln>
                  <a:solidFill>
                    <a:srgbClr val="F7C94E"/>
                  </a:solidFill>
                  <a:effectLst/>
                  <a:uLnTx/>
                  <a:uFillTx/>
                  <a:latin typeface="Times New Roman"/>
                  <a:cs typeface="Arial"/>
                </a:rPr>
                <a:t>7.595 attacchi di dominio pubblico</a:t>
              </a:r>
              <a:r>
                <a:rPr kumimoji="0" lang="it-IT" sz="1400" b="1" i="0" u="none" strike="noStrike" kern="0" cap="none" spc="0" normalizeH="0" baseline="0" noProof="0" dirty="0">
                  <a:ln>
                    <a:noFill/>
                  </a:ln>
                  <a:solidFill>
                    <a:srgbClr val="FFFFFF"/>
                  </a:solidFill>
                  <a:effectLst/>
                  <a:uLnTx/>
                  <a:uFillTx/>
                  <a:latin typeface="Times New Roman"/>
                  <a:cs typeface="Arial"/>
                </a:rPr>
                <a:t> classificati come gravi dal </a:t>
              </a:r>
              <a:r>
                <a:rPr kumimoji="0" lang="it-IT" sz="1400" b="1" i="0" u="none" strike="noStrike" kern="0" cap="none" spc="0" normalizeH="0" baseline="0" noProof="0" dirty="0" err="1">
                  <a:ln>
                    <a:noFill/>
                  </a:ln>
                  <a:solidFill>
                    <a:srgbClr val="FFFFFF"/>
                  </a:solidFill>
                  <a:effectLst/>
                  <a:uLnTx/>
                  <a:uFillTx/>
                  <a:latin typeface="Times New Roman"/>
                  <a:cs typeface="Arial"/>
                </a:rPr>
                <a:t>Clusit</a:t>
              </a:r>
              <a:r>
                <a:rPr kumimoji="0" lang="it-IT" sz="1400" b="1" i="0" u="none" strike="noStrike" kern="0" cap="none" spc="0" normalizeH="0" baseline="0" noProof="0" dirty="0">
                  <a:ln>
                    <a:noFill/>
                  </a:ln>
                  <a:solidFill>
                    <a:srgbClr val="FFFFFF"/>
                  </a:solidFill>
                  <a:effectLst/>
                  <a:uLnTx/>
                  <a:uFillTx/>
                  <a:latin typeface="Times New Roman"/>
                  <a:cs typeface="Arial"/>
                </a:rPr>
                <a:t> </a:t>
              </a:r>
              <a:r>
                <a:rPr kumimoji="0" lang="it-IT" sz="1400" b="1" i="0" u="none" strike="noStrike" kern="0" cap="none" spc="0" normalizeH="0" baseline="0" noProof="0" dirty="0">
                  <a:ln>
                    <a:noFill/>
                  </a:ln>
                  <a:solidFill>
                    <a:srgbClr val="F7C94E"/>
                  </a:solidFill>
                  <a:effectLst/>
                  <a:uLnTx/>
                  <a:uFillTx/>
                  <a:latin typeface="Times New Roman"/>
                  <a:cs typeface="Arial"/>
                </a:rPr>
                <a:t>tra gennaio 2011 e giugno 2018 di cui oltre 1.127 solo nel 2017</a:t>
              </a:r>
              <a:r>
                <a:rPr kumimoji="0" lang="it-IT" sz="1400" b="1" i="0" u="none" strike="noStrike" kern="0" cap="none" spc="0" normalizeH="0" baseline="0" noProof="0" dirty="0">
                  <a:ln>
                    <a:noFill/>
                  </a:ln>
                  <a:solidFill>
                    <a:srgbClr val="FFFFFF"/>
                  </a:solidFill>
                  <a:effectLst/>
                  <a:uLnTx/>
                  <a:uFillTx/>
                  <a:latin typeface="Times New Roman"/>
                  <a:cs typeface="Arial"/>
                </a:rPr>
                <a:t> (+7,33% rispetto al 2016) e </a:t>
              </a:r>
              <a:r>
                <a:rPr kumimoji="0" lang="it-IT" sz="1400" b="1" i="0" u="none" strike="noStrike" kern="0" cap="none" spc="0" normalizeH="0" baseline="0" noProof="0" dirty="0">
                  <a:ln>
                    <a:noFill/>
                  </a:ln>
                  <a:solidFill>
                    <a:srgbClr val="F7C94E"/>
                  </a:solidFill>
                  <a:effectLst/>
                  <a:uLnTx/>
                  <a:uFillTx/>
                  <a:latin typeface="Times New Roman"/>
                  <a:cs typeface="Arial"/>
                </a:rPr>
                <a:t>730 nel primo semestre 2018</a:t>
              </a:r>
            </a:p>
          </p:txBody>
        </p:sp>
        <p:grpSp>
          <p:nvGrpSpPr>
            <p:cNvPr id="58" name="Gruppo 57">
              <a:extLst>
                <a:ext uri="{FF2B5EF4-FFF2-40B4-BE49-F238E27FC236}">
                  <a16:creationId xmlns:a16="http://schemas.microsoft.com/office/drawing/2014/main" id="{14681858-1EA3-4BB5-9A54-5C327281C6F3}"/>
                </a:ext>
              </a:extLst>
            </p:cNvPr>
            <p:cNvGrpSpPr/>
            <p:nvPr/>
          </p:nvGrpSpPr>
          <p:grpSpPr>
            <a:xfrm>
              <a:off x="1549888" y="1472782"/>
              <a:ext cx="5040000" cy="1963711"/>
              <a:chOff x="110836" y="1581728"/>
              <a:chExt cx="5040000" cy="1963711"/>
            </a:xfrm>
          </p:grpSpPr>
          <p:pic>
            <p:nvPicPr>
              <p:cNvPr id="59" name="Immagine 58">
                <a:extLst>
                  <a:ext uri="{FF2B5EF4-FFF2-40B4-BE49-F238E27FC236}">
                    <a16:creationId xmlns:a16="http://schemas.microsoft.com/office/drawing/2014/main" id="{4D378C3C-9BED-4EC0-8938-D9746BD732FE}"/>
                  </a:ext>
                </a:extLst>
              </p:cNvPr>
              <p:cNvPicPr>
                <a:picLocks noChangeAspect="1"/>
              </p:cNvPicPr>
              <p:nvPr/>
            </p:nvPicPr>
            <p:blipFill>
              <a:blip r:embed="rId2"/>
              <a:stretch>
                <a:fillRect/>
              </a:stretch>
            </p:blipFill>
            <p:spPr>
              <a:xfrm>
                <a:off x="110836" y="1581728"/>
                <a:ext cx="5040000" cy="1963711"/>
              </a:xfrm>
              <a:prstGeom prst="rect">
                <a:avLst/>
              </a:prstGeom>
            </p:spPr>
          </p:pic>
          <p:sp>
            <p:nvSpPr>
              <p:cNvPr id="60" name="Rettangolo 59">
                <a:extLst>
                  <a:ext uri="{FF2B5EF4-FFF2-40B4-BE49-F238E27FC236}">
                    <a16:creationId xmlns:a16="http://schemas.microsoft.com/office/drawing/2014/main" id="{3F1940C1-7E96-4AAC-A132-6AAEFD0FCCC6}"/>
                  </a:ext>
                </a:extLst>
              </p:cNvPr>
              <p:cNvSpPr/>
              <p:nvPr/>
            </p:nvSpPr>
            <p:spPr bwMode="ltGray">
              <a:xfrm flipV="1">
                <a:off x="594440" y="3357805"/>
                <a:ext cx="684000" cy="182842"/>
              </a:xfrm>
              <a:prstGeom prst="rect">
                <a:avLst/>
              </a:prstGeom>
              <a:noFill/>
              <a:ln w="25400" cap="flat" cmpd="sng" algn="ctr">
                <a:solidFill>
                  <a:srgbClr val="C00000"/>
                </a:solidFill>
                <a:prstDash val="solid"/>
              </a:ln>
              <a:effectLst/>
            </p:spPr>
            <p:txBody>
              <a:bodyPr rtlCol="0" anchor="ctr"/>
              <a:lstStyle/>
              <a:p>
                <a:pPr algn="ctr"/>
                <a:endParaRPr lang="it-IT" kern="0">
                  <a:solidFill>
                    <a:srgbClr val="FFFFFF"/>
                  </a:solidFill>
                  <a:latin typeface="Times New Roman"/>
                  <a:cs typeface="Arial"/>
                </a:endParaRPr>
              </a:p>
            </p:txBody>
          </p:sp>
        </p:grpSp>
        <p:grpSp>
          <p:nvGrpSpPr>
            <p:cNvPr id="61" name="Gruppo 60">
              <a:extLst>
                <a:ext uri="{FF2B5EF4-FFF2-40B4-BE49-F238E27FC236}">
                  <a16:creationId xmlns:a16="http://schemas.microsoft.com/office/drawing/2014/main" id="{0CDFF919-4074-45E2-8A7C-3ADC7160B64B}"/>
                </a:ext>
              </a:extLst>
            </p:cNvPr>
            <p:cNvGrpSpPr/>
            <p:nvPr/>
          </p:nvGrpSpPr>
          <p:grpSpPr>
            <a:xfrm>
              <a:off x="1538153" y="3496481"/>
              <a:ext cx="5040000" cy="2060517"/>
              <a:chOff x="110836" y="3633234"/>
              <a:chExt cx="5040000" cy="2060517"/>
            </a:xfrm>
          </p:grpSpPr>
          <p:pic>
            <p:nvPicPr>
              <p:cNvPr id="62" name="Immagine 61">
                <a:extLst>
                  <a:ext uri="{FF2B5EF4-FFF2-40B4-BE49-F238E27FC236}">
                    <a16:creationId xmlns:a16="http://schemas.microsoft.com/office/drawing/2014/main" id="{780588AC-E370-418E-8302-F5088C2415B1}"/>
                  </a:ext>
                </a:extLst>
              </p:cNvPr>
              <p:cNvPicPr>
                <a:picLocks noChangeAspect="1"/>
              </p:cNvPicPr>
              <p:nvPr/>
            </p:nvPicPr>
            <p:blipFill>
              <a:blip r:embed="rId3"/>
              <a:stretch>
                <a:fillRect/>
              </a:stretch>
            </p:blipFill>
            <p:spPr>
              <a:xfrm>
                <a:off x="110836" y="3633234"/>
                <a:ext cx="5040000" cy="1973269"/>
              </a:xfrm>
              <a:prstGeom prst="rect">
                <a:avLst/>
              </a:prstGeom>
            </p:spPr>
          </p:pic>
          <p:sp>
            <p:nvSpPr>
              <p:cNvPr id="63" name="Rettangolo 62">
                <a:extLst>
                  <a:ext uri="{FF2B5EF4-FFF2-40B4-BE49-F238E27FC236}">
                    <a16:creationId xmlns:a16="http://schemas.microsoft.com/office/drawing/2014/main" id="{22F00477-1C32-4953-8CB3-508A5AC36AAF}"/>
                  </a:ext>
                </a:extLst>
              </p:cNvPr>
              <p:cNvSpPr/>
              <p:nvPr/>
            </p:nvSpPr>
            <p:spPr bwMode="ltGray">
              <a:xfrm rot="2675535">
                <a:off x="344352" y="4924508"/>
                <a:ext cx="172124" cy="769243"/>
              </a:xfrm>
              <a:prstGeom prst="rect">
                <a:avLst/>
              </a:prstGeom>
              <a:noFill/>
              <a:ln w="25400" cap="flat" cmpd="sng" algn="ctr">
                <a:solidFill>
                  <a:srgbClr val="C00000"/>
                </a:solidFill>
                <a:prstDash val="solid"/>
              </a:ln>
              <a:effectLst/>
            </p:spPr>
            <p:txBody>
              <a:bodyPr rtlCol="0" anchor="ctr"/>
              <a:lstStyle/>
              <a:p>
                <a:pPr algn="ctr"/>
                <a:endParaRPr lang="it-IT" kern="0">
                  <a:solidFill>
                    <a:srgbClr val="FFFFFF"/>
                  </a:solidFill>
                  <a:latin typeface="Times New Roman"/>
                  <a:cs typeface="Arial"/>
                </a:endParaRPr>
              </a:p>
            </p:txBody>
          </p:sp>
        </p:grpSp>
        <p:sp>
          <p:nvSpPr>
            <p:cNvPr id="64" name="Rettangolo 63">
              <a:extLst>
                <a:ext uri="{FF2B5EF4-FFF2-40B4-BE49-F238E27FC236}">
                  <a16:creationId xmlns:a16="http://schemas.microsoft.com/office/drawing/2014/main" id="{EC2E7369-8CD4-4C68-A106-91E8059959D0}"/>
                </a:ext>
              </a:extLst>
            </p:cNvPr>
            <p:cNvSpPr/>
            <p:nvPr/>
          </p:nvSpPr>
          <p:spPr bwMode="ltGray">
            <a:xfrm>
              <a:off x="6678501" y="1472782"/>
              <a:ext cx="3780728" cy="4740547"/>
            </a:xfrm>
            <a:prstGeom prst="rect">
              <a:avLst/>
            </a:prstGeom>
            <a:solidFill>
              <a:srgbClr val="FFFFFF"/>
            </a:solidFill>
            <a:ln w="9525" cap="flat" cmpd="sng" algn="ctr">
              <a:solidFill>
                <a:srgbClr val="00133A"/>
              </a:solidFill>
              <a:prstDash val="solid"/>
            </a:ln>
            <a:effectLst/>
          </p:spPr>
          <p:txBody>
            <a:bodyPr rtlCol="0" anchor="t" anchorCtr="0"/>
            <a:lstStyle/>
            <a:p>
              <a:pPr algn="ctr">
                <a:defRPr/>
              </a:pPr>
              <a:r>
                <a:rPr lang="it-IT" sz="1200" b="1" kern="0" dirty="0">
                  <a:solidFill>
                    <a:srgbClr val="00133A"/>
                  </a:solidFill>
                  <a:latin typeface="Times New Roman"/>
                  <a:cs typeface="Arial"/>
                </a:rPr>
                <a:t>Confronto 1° semestre 2018 – 2° semestre 2017</a:t>
              </a:r>
            </a:p>
          </p:txBody>
        </p:sp>
        <p:sp>
          <p:nvSpPr>
            <p:cNvPr id="65" name="Rettangolo arrotondato 10">
              <a:extLst>
                <a:ext uri="{FF2B5EF4-FFF2-40B4-BE49-F238E27FC236}">
                  <a16:creationId xmlns:a16="http://schemas.microsoft.com/office/drawing/2014/main" id="{7E2D8576-880F-45E9-BBCF-C2B04ABF7F8C}"/>
                </a:ext>
              </a:extLst>
            </p:cNvPr>
            <p:cNvSpPr/>
            <p:nvPr/>
          </p:nvSpPr>
          <p:spPr bwMode="ltGray">
            <a:xfrm>
              <a:off x="6771724" y="1777924"/>
              <a:ext cx="2736000" cy="252000"/>
            </a:xfrm>
            <a:prstGeom prst="roundRect">
              <a:avLst/>
            </a:prstGeom>
            <a:solidFill>
              <a:srgbClr val="1B587C"/>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Attacchi (2H 2017: 554 – 1H 2018: 730)</a:t>
              </a:r>
            </a:p>
          </p:txBody>
        </p:sp>
        <p:sp>
          <p:nvSpPr>
            <p:cNvPr id="66" name="Rettangolo arrotondato 11">
              <a:extLst>
                <a:ext uri="{FF2B5EF4-FFF2-40B4-BE49-F238E27FC236}">
                  <a16:creationId xmlns:a16="http://schemas.microsoft.com/office/drawing/2014/main" id="{207B178F-36D7-42B6-B3C5-39030917F5D4}"/>
                </a:ext>
              </a:extLst>
            </p:cNvPr>
            <p:cNvSpPr/>
            <p:nvPr/>
          </p:nvSpPr>
          <p:spPr bwMode="ltGray">
            <a:xfrm>
              <a:off x="9575054" y="1777924"/>
              <a:ext cx="792000" cy="252000"/>
            </a:xfrm>
            <a:prstGeom prst="roundRect">
              <a:avLst/>
            </a:prstGeom>
            <a:solidFill>
              <a:srgbClr val="1B587C"/>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+31,77%</a:t>
              </a:r>
            </a:p>
          </p:txBody>
        </p:sp>
        <p:sp>
          <p:nvSpPr>
            <p:cNvPr id="67" name="Rettangolo arrotondato 12">
              <a:extLst>
                <a:ext uri="{FF2B5EF4-FFF2-40B4-BE49-F238E27FC236}">
                  <a16:creationId xmlns:a16="http://schemas.microsoft.com/office/drawing/2014/main" id="{96C935EB-DAC1-4F49-B830-00BF0C9D146F}"/>
                </a:ext>
              </a:extLst>
            </p:cNvPr>
            <p:cNvSpPr/>
            <p:nvPr/>
          </p:nvSpPr>
          <p:spPr bwMode="ltGray">
            <a:xfrm>
              <a:off x="6771724" y="2444508"/>
              <a:ext cx="2736000" cy="252000"/>
            </a:xfrm>
            <a:prstGeom prst="roundRect">
              <a:avLst/>
            </a:prstGeom>
            <a:solidFill>
              <a:srgbClr val="F7C94E">
                <a:lumMod val="75000"/>
              </a:srgbClr>
            </a:solidFill>
            <a:ln w="48000" cap="flat" cmpd="thickThin" algn="ctr">
              <a:noFill/>
              <a:prstDash val="solid"/>
            </a:ln>
            <a:effectLst/>
          </p:spPr>
          <p:txBody>
            <a:bodyPr lIns="72000" tIns="0" rIns="72000" bIns="0" rtlCol="0" anchor="ctr"/>
            <a:lstStyle/>
            <a:p>
              <a:pPr>
                <a:defRPr/>
              </a:pPr>
              <a:r>
                <a:rPr lang="it-IT" sz="1100" b="1" kern="0" dirty="0" err="1">
                  <a:solidFill>
                    <a:srgbClr val="00133A"/>
                  </a:solidFill>
                  <a:latin typeface="Times New Roman"/>
                  <a:cs typeface="Segoe UI Light" panose="020B0502040204020203" pitchFamily="34" charset="0"/>
                </a:rPr>
                <a:t>Cybercrime</a:t>
              </a:r>
              <a:endParaRPr lang="it-IT" sz="1100" b="1" kern="0" dirty="0">
                <a:solidFill>
                  <a:srgbClr val="00133A"/>
                </a:solidFill>
                <a:latin typeface="Times New Roman"/>
                <a:cs typeface="Segoe UI Light" panose="020B0502040204020203" pitchFamily="34" charset="0"/>
              </a:endParaRPr>
            </a:p>
          </p:txBody>
        </p:sp>
        <p:sp>
          <p:nvSpPr>
            <p:cNvPr id="68" name="Rettangolo arrotondato 13">
              <a:extLst>
                <a:ext uri="{FF2B5EF4-FFF2-40B4-BE49-F238E27FC236}">
                  <a16:creationId xmlns:a16="http://schemas.microsoft.com/office/drawing/2014/main" id="{C326D0F9-39C4-4B2F-B02B-F2A0634D1161}"/>
                </a:ext>
              </a:extLst>
            </p:cNvPr>
            <p:cNvSpPr/>
            <p:nvPr/>
          </p:nvSpPr>
          <p:spPr bwMode="ltGray">
            <a:xfrm>
              <a:off x="9575054" y="2442720"/>
              <a:ext cx="792000" cy="252000"/>
            </a:xfrm>
            <a:prstGeom prst="roundRect">
              <a:avLst/>
            </a:prstGeom>
            <a:solidFill>
              <a:srgbClr val="F7C94E">
                <a:lumMod val="75000"/>
              </a:srgbClr>
            </a:solidFill>
            <a:ln w="48000" cap="flat" cmpd="thickThin" algn="ctr">
              <a:noFill/>
              <a:prstDash val="solid"/>
            </a:ln>
            <a:effectLst/>
          </p:spPr>
          <p:txBody>
            <a:bodyPr lIns="72000" tIns="0" rIns="72000" bIns="0" rtlCol="0" anchor="ctr"/>
            <a:lstStyle/>
            <a:p>
              <a:pPr>
                <a:defRPr/>
              </a:pPr>
              <a:r>
                <a:rPr lang="it-IT" sz="1100" b="1" kern="0" dirty="0">
                  <a:solidFill>
                    <a:srgbClr val="00133A"/>
                  </a:solidFill>
                  <a:latin typeface="Times New Roman"/>
                  <a:cs typeface="Segoe UI Light" panose="020B0502040204020203" pitchFamily="34" charset="0"/>
                </a:rPr>
                <a:t>+35,25%</a:t>
              </a:r>
            </a:p>
          </p:txBody>
        </p:sp>
        <p:sp>
          <p:nvSpPr>
            <p:cNvPr id="69" name="Rettangolo arrotondato 14">
              <a:extLst>
                <a:ext uri="{FF2B5EF4-FFF2-40B4-BE49-F238E27FC236}">
                  <a16:creationId xmlns:a16="http://schemas.microsoft.com/office/drawing/2014/main" id="{B4D2C58B-B7EF-4506-9706-7719449A3B33}"/>
                </a:ext>
              </a:extLst>
            </p:cNvPr>
            <p:cNvSpPr/>
            <p:nvPr/>
          </p:nvSpPr>
          <p:spPr bwMode="ltGray">
            <a:xfrm>
              <a:off x="6771724" y="2148160"/>
              <a:ext cx="2736000" cy="252000"/>
            </a:xfrm>
            <a:prstGeom prst="roundRect">
              <a:avLst/>
            </a:prstGeom>
            <a:solidFill>
              <a:srgbClr val="F7C94E"/>
            </a:solidFill>
            <a:ln w="48000" cap="flat" cmpd="thickThin" algn="ctr">
              <a:noFill/>
              <a:prstDash val="solid"/>
            </a:ln>
            <a:effectLst/>
          </p:spPr>
          <p:txBody>
            <a:bodyPr lIns="72000" tIns="0" rIns="72000" bIns="0" rtlCol="0" anchor="ctr"/>
            <a:lstStyle/>
            <a:p>
              <a:pPr>
                <a:defRPr/>
              </a:pPr>
              <a:r>
                <a:rPr lang="it-IT" sz="1100" b="1" kern="0" dirty="0" err="1">
                  <a:solidFill>
                    <a:srgbClr val="00133A"/>
                  </a:solidFill>
                  <a:latin typeface="Times New Roman"/>
                  <a:cs typeface="Segoe UI Light" panose="020B0502040204020203" pitchFamily="34" charset="0"/>
                </a:rPr>
                <a:t>Espionage</a:t>
              </a:r>
              <a:r>
                <a:rPr lang="it-IT" sz="1100" b="1" kern="0" dirty="0">
                  <a:solidFill>
                    <a:srgbClr val="00133A"/>
                  </a:solidFill>
                  <a:latin typeface="Times New Roman"/>
                  <a:cs typeface="Segoe UI Light" panose="020B0502040204020203" pitchFamily="34" charset="0"/>
                </a:rPr>
                <a:t>/</a:t>
              </a:r>
              <a:r>
                <a:rPr lang="it-IT" sz="1100" b="1" kern="0" dirty="0" err="1">
                  <a:solidFill>
                    <a:srgbClr val="00133A"/>
                  </a:solidFill>
                  <a:latin typeface="Times New Roman"/>
                  <a:cs typeface="Segoe UI Light" panose="020B0502040204020203" pitchFamily="34" charset="0"/>
                </a:rPr>
                <a:t>Sabotage</a:t>
              </a:r>
              <a:endParaRPr lang="it-IT" sz="1100" b="1" kern="0" dirty="0">
                <a:solidFill>
                  <a:srgbClr val="00133A"/>
                </a:solidFill>
                <a:latin typeface="Times New Roman"/>
                <a:cs typeface="Segoe UI Light" panose="020B0502040204020203" pitchFamily="34" charset="0"/>
              </a:endParaRPr>
            </a:p>
          </p:txBody>
        </p:sp>
        <p:sp>
          <p:nvSpPr>
            <p:cNvPr id="70" name="Rettangolo arrotondato 15">
              <a:extLst>
                <a:ext uri="{FF2B5EF4-FFF2-40B4-BE49-F238E27FC236}">
                  <a16:creationId xmlns:a16="http://schemas.microsoft.com/office/drawing/2014/main" id="{0BE5E57F-9BBE-46C9-91C2-3D8F7E86AF79}"/>
                </a:ext>
              </a:extLst>
            </p:cNvPr>
            <p:cNvSpPr/>
            <p:nvPr/>
          </p:nvSpPr>
          <p:spPr bwMode="ltGray">
            <a:xfrm>
              <a:off x="9575054" y="2147266"/>
              <a:ext cx="792000" cy="252000"/>
            </a:xfrm>
            <a:prstGeom prst="roundRect">
              <a:avLst/>
            </a:prstGeom>
            <a:solidFill>
              <a:srgbClr val="F7C94E"/>
            </a:solidFill>
            <a:ln w="48000" cap="flat" cmpd="thickThin" algn="ctr">
              <a:noFill/>
              <a:prstDash val="solid"/>
            </a:ln>
            <a:effectLst/>
          </p:spPr>
          <p:txBody>
            <a:bodyPr lIns="72000" tIns="0" rIns="72000" bIns="0" rtlCol="0" anchor="ctr"/>
            <a:lstStyle/>
            <a:p>
              <a:pPr>
                <a:defRPr/>
              </a:pPr>
              <a:r>
                <a:rPr lang="it-IT" sz="1100" b="1" kern="0" dirty="0">
                  <a:solidFill>
                    <a:srgbClr val="00133A"/>
                  </a:solidFill>
                  <a:latin typeface="Times New Roman"/>
                  <a:cs typeface="Segoe UI Light" panose="020B0502040204020203" pitchFamily="34" charset="0"/>
                </a:rPr>
                <a:t>+69,09%</a:t>
              </a:r>
            </a:p>
          </p:txBody>
        </p:sp>
        <p:sp>
          <p:nvSpPr>
            <p:cNvPr id="71" name="Rettangolo arrotondato 16">
              <a:extLst>
                <a:ext uri="{FF2B5EF4-FFF2-40B4-BE49-F238E27FC236}">
                  <a16:creationId xmlns:a16="http://schemas.microsoft.com/office/drawing/2014/main" id="{B4AA40A1-788A-4C15-9471-749DCC6931BA}"/>
                </a:ext>
              </a:extLst>
            </p:cNvPr>
            <p:cNvSpPr/>
            <p:nvPr/>
          </p:nvSpPr>
          <p:spPr bwMode="ltGray">
            <a:xfrm>
              <a:off x="6771724" y="2833216"/>
              <a:ext cx="2736000" cy="252000"/>
            </a:xfrm>
            <a:prstGeom prst="roundRect">
              <a:avLst/>
            </a:prstGeom>
            <a:solidFill>
              <a:srgbClr val="FF0000"/>
            </a:solidFill>
            <a:ln w="48000" cap="flat" cmpd="thickThin" algn="ctr">
              <a:noFill/>
              <a:prstDash val="solid"/>
            </a:ln>
            <a:effectLst/>
          </p:spPr>
          <p:txBody>
            <a:bodyPr lIns="72000" tIns="0" rIns="72000" bIns="0" rtlCol="0" anchor="ctr"/>
            <a:lstStyle/>
            <a:p>
              <a:r>
                <a:rPr lang="it-IT" sz="1100" b="1" kern="0" dirty="0">
                  <a:solidFill>
                    <a:srgbClr val="FFFFFF"/>
                  </a:solidFill>
                  <a:latin typeface="Times New Roman"/>
                  <a:cs typeface="Segoe UI Light" panose="020B0502040204020203" pitchFamily="34" charset="0"/>
                </a:rPr>
                <a:t>Automotive</a:t>
              </a:r>
            </a:p>
          </p:txBody>
        </p:sp>
        <p:sp>
          <p:nvSpPr>
            <p:cNvPr id="72" name="Rettangolo arrotondato 17">
              <a:extLst>
                <a:ext uri="{FF2B5EF4-FFF2-40B4-BE49-F238E27FC236}">
                  <a16:creationId xmlns:a16="http://schemas.microsoft.com/office/drawing/2014/main" id="{AB3AF08D-E388-40A5-947C-672CDCDAE5A6}"/>
                </a:ext>
              </a:extLst>
            </p:cNvPr>
            <p:cNvSpPr/>
            <p:nvPr/>
          </p:nvSpPr>
          <p:spPr bwMode="ltGray">
            <a:xfrm>
              <a:off x="9575054" y="2830534"/>
              <a:ext cx="792000" cy="252000"/>
            </a:xfrm>
            <a:prstGeom prst="roundRect">
              <a:avLst/>
            </a:prstGeom>
            <a:solidFill>
              <a:srgbClr val="FF0000"/>
            </a:solidFill>
            <a:ln w="48000" cap="flat" cmpd="thickThin" algn="ctr">
              <a:noFill/>
              <a:prstDash val="solid"/>
            </a:ln>
            <a:effectLst/>
          </p:spPr>
          <p:txBody>
            <a:bodyPr lIns="72000" tIns="0" rIns="72000" bIns="0" rtlCol="0" anchor="ctr"/>
            <a:lstStyle/>
            <a:p>
              <a:r>
                <a:rPr lang="it-IT" sz="1100" b="1" kern="0" dirty="0">
                  <a:solidFill>
                    <a:srgbClr val="FFFFFF"/>
                  </a:solidFill>
                  <a:latin typeface="Times New Roman"/>
                  <a:cs typeface="Segoe UI Light" panose="020B0502040204020203" pitchFamily="34" charset="0"/>
                </a:rPr>
                <a:t>+200,00%</a:t>
              </a:r>
            </a:p>
          </p:txBody>
        </p:sp>
        <p:sp>
          <p:nvSpPr>
            <p:cNvPr id="73" name="Rettangolo arrotondato 18">
              <a:extLst>
                <a:ext uri="{FF2B5EF4-FFF2-40B4-BE49-F238E27FC236}">
                  <a16:creationId xmlns:a16="http://schemas.microsoft.com/office/drawing/2014/main" id="{39B05DAB-48E6-4221-8D20-538F5B39703E}"/>
                </a:ext>
              </a:extLst>
            </p:cNvPr>
            <p:cNvSpPr/>
            <p:nvPr/>
          </p:nvSpPr>
          <p:spPr bwMode="ltGray">
            <a:xfrm>
              <a:off x="6771724" y="3129564"/>
              <a:ext cx="2736000" cy="252000"/>
            </a:xfrm>
            <a:prstGeom prst="roundRect">
              <a:avLst/>
            </a:prstGeom>
            <a:solidFill>
              <a:srgbClr val="C00000"/>
            </a:solidFill>
            <a:ln w="48000" cap="flat" cmpd="thickThin" algn="ctr">
              <a:noFill/>
              <a:prstDash val="solid"/>
            </a:ln>
            <a:effectLst/>
          </p:spPr>
          <p:txBody>
            <a:bodyPr lIns="72000" tIns="0" rIns="72000" bIns="0" rtlCol="0" anchor="ctr"/>
            <a:lstStyle/>
            <a:p>
              <a:r>
                <a:rPr lang="it-IT" sz="1100" b="1" kern="0" dirty="0" err="1">
                  <a:solidFill>
                    <a:prstClr val="white"/>
                  </a:solidFill>
                  <a:latin typeface="Times New Roman"/>
                  <a:cs typeface="Segoe UI Light" panose="020B0502040204020203" pitchFamily="34" charset="0"/>
                </a:rPr>
                <a:t>Research</a:t>
              </a:r>
              <a:r>
                <a:rPr lang="it-IT" sz="1100" b="1" kern="0" dirty="0">
                  <a:solidFill>
                    <a:prstClr val="white"/>
                  </a:solidFill>
                  <a:latin typeface="Times New Roman"/>
                  <a:cs typeface="Segoe UI Light" panose="020B0502040204020203" pitchFamily="34" charset="0"/>
                </a:rPr>
                <a:t> - </a:t>
              </a:r>
              <a:r>
                <a:rPr lang="it-IT" sz="1100" b="1" kern="0" dirty="0" err="1">
                  <a:solidFill>
                    <a:prstClr val="white"/>
                  </a:solidFill>
                  <a:latin typeface="Times New Roman"/>
                  <a:cs typeface="Segoe UI Light" panose="020B0502040204020203" pitchFamily="34" charset="0"/>
                </a:rPr>
                <a:t>Education</a:t>
              </a:r>
              <a:endParaRPr lang="it-IT" sz="1100" b="1" kern="0" dirty="0">
                <a:solidFill>
                  <a:prstClr val="white"/>
                </a:solidFill>
                <a:latin typeface="Times New Roman"/>
                <a:cs typeface="Segoe UI Light" panose="020B0502040204020203" pitchFamily="34" charset="0"/>
              </a:endParaRPr>
            </a:p>
          </p:txBody>
        </p:sp>
        <p:sp>
          <p:nvSpPr>
            <p:cNvPr id="74" name="Rettangolo arrotondato 19">
              <a:extLst>
                <a:ext uri="{FF2B5EF4-FFF2-40B4-BE49-F238E27FC236}">
                  <a16:creationId xmlns:a16="http://schemas.microsoft.com/office/drawing/2014/main" id="{9EC91047-808F-4058-9175-10957AD78C7A}"/>
                </a:ext>
              </a:extLst>
            </p:cNvPr>
            <p:cNvSpPr/>
            <p:nvPr/>
          </p:nvSpPr>
          <p:spPr bwMode="ltGray">
            <a:xfrm>
              <a:off x="9575054" y="3125988"/>
              <a:ext cx="792000" cy="252000"/>
            </a:xfrm>
            <a:prstGeom prst="roundRect">
              <a:avLst/>
            </a:prstGeom>
            <a:solidFill>
              <a:srgbClr val="C00000"/>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+128,57%</a:t>
              </a:r>
            </a:p>
          </p:txBody>
        </p:sp>
        <p:sp>
          <p:nvSpPr>
            <p:cNvPr id="75" name="Rettangolo arrotondato 20">
              <a:extLst>
                <a:ext uri="{FF2B5EF4-FFF2-40B4-BE49-F238E27FC236}">
                  <a16:creationId xmlns:a16="http://schemas.microsoft.com/office/drawing/2014/main" id="{2ACD9441-5943-4973-86BC-D333D420BFAD}"/>
                </a:ext>
              </a:extLst>
            </p:cNvPr>
            <p:cNvSpPr/>
            <p:nvPr/>
          </p:nvSpPr>
          <p:spPr bwMode="ltGray">
            <a:xfrm>
              <a:off x="6771724" y="3425912"/>
              <a:ext cx="2736000" cy="252000"/>
            </a:xfrm>
            <a:prstGeom prst="roundRect">
              <a:avLst/>
            </a:prstGeom>
            <a:solidFill>
              <a:srgbClr val="C00000"/>
            </a:solidFill>
            <a:ln w="48000" cap="flat" cmpd="thickThin" algn="ctr">
              <a:noFill/>
              <a:prstDash val="solid"/>
            </a:ln>
            <a:effectLst/>
          </p:spPr>
          <p:txBody>
            <a:bodyPr lIns="72000" tIns="0" rIns="72000" bIns="0" rtlCol="0" anchor="ctr"/>
            <a:lstStyle/>
            <a:p>
              <a:r>
                <a:rPr lang="it-IT" sz="1100" b="1" kern="0" dirty="0" err="1">
                  <a:solidFill>
                    <a:prstClr val="white"/>
                  </a:solidFill>
                  <a:latin typeface="Times New Roman"/>
                  <a:cs typeface="Segoe UI Light" panose="020B0502040204020203" pitchFamily="34" charset="0"/>
                </a:rPr>
                <a:t>Hospitability</a:t>
              </a:r>
              <a:endParaRPr lang="it-IT" sz="1100" b="1" kern="0" dirty="0">
                <a:solidFill>
                  <a:prstClr val="white"/>
                </a:solidFill>
                <a:latin typeface="Times New Roman"/>
                <a:cs typeface="Segoe UI Light" panose="020B0502040204020203" pitchFamily="34" charset="0"/>
              </a:endParaRPr>
            </a:p>
          </p:txBody>
        </p:sp>
        <p:sp>
          <p:nvSpPr>
            <p:cNvPr id="76" name="Rettangolo arrotondato 21">
              <a:extLst>
                <a:ext uri="{FF2B5EF4-FFF2-40B4-BE49-F238E27FC236}">
                  <a16:creationId xmlns:a16="http://schemas.microsoft.com/office/drawing/2014/main" id="{88898044-1967-43F4-BAD7-A9ED8E79D632}"/>
                </a:ext>
              </a:extLst>
            </p:cNvPr>
            <p:cNvSpPr/>
            <p:nvPr/>
          </p:nvSpPr>
          <p:spPr bwMode="ltGray">
            <a:xfrm>
              <a:off x="9575054" y="3421442"/>
              <a:ext cx="792000" cy="252000"/>
            </a:xfrm>
            <a:prstGeom prst="roundRect">
              <a:avLst/>
            </a:prstGeom>
            <a:solidFill>
              <a:srgbClr val="C00000"/>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+69,23%</a:t>
              </a:r>
            </a:p>
          </p:txBody>
        </p:sp>
        <p:sp>
          <p:nvSpPr>
            <p:cNvPr id="77" name="Rettangolo arrotondato 22">
              <a:extLst>
                <a:ext uri="{FF2B5EF4-FFF2-40B4-BE49-F238E27FC236}">
                  <a16:creationId xmlns:a16="http://schemas.microsoft.com/office/drawing/2014/main" id="{5FB2608B-1372-4341-85C8-DEDB686816B3}"/>
                </a:ext>
              </a:extLst>
            </p:cNvPr>
            <p:cNvSpPr/>
            <p:nvPr/>
          </p:nvSpPr>
          <p:spPr bwMode="ltGray">
            <a:xfrm>
              <a:off x="6771724" y="4018608"/>
              <a:ext cx="2736000" cy="252000"/>
            </a:xfrm>
            <a:prstGeom prst="roundRect">
              <a:avLst/>
            </a:prstGeom>
            <a:solidFill>
              <a:srgbClr val="9F2936">
                <a:lumMod val="50000"/>
              </a:srgbClr>
            </a:solidFill>
            <a:ln w="48000" cap="flat" cmpd="thickThin" algn="ctr">
              <a:noFill/>
              <a:prstDash val="solid"/>
            </a:ln>
            <a:effectLst/>
          </p:spPr>
          <p:txBody>
            <a:bodyPr lIns="72000" tIns="0" rIns="72000" bIns="0" rtlCol="0" anchor="ctr"/>
            <a:lstStyle/>
            <a:p>
              <a:pPr>
                <a:defRPr/>
              </a:pPr>
              <a:r>
                <a:rPr lang="it-IT" sz="1100" b="1" kern="0" dirty="0" err="1">
                  <a:solidFill>
                    <a:prstClr val="white"/>
                  </a:solidFill>
                  <a:latin typeface="Times New Roman"/>
                  <a:cs typeface="Segoe UI Light" panose="020B0502040204020203" pitchFamily="34" charset="0"/>
                </a:rPr>
                <a:t>Gov</a:t>
              </a:r>
              <a:r>
                <a:rPr lang="it-IT" sz="1100" b="1" kern="0" dirty="0">
                  <a:solidFill>
                    <a:prstClr val="white"/>
                  </a:solidFill>
                  <a:latin typeface="Times New Roman"/>
                  <a:cs typeface="Segoe UI Light" panose="020B0502040204020203" pitchFamily="34" charset="0"/>
                </a:rPr>
                <a:t> - </a:t>
              </a:r>
              <a:r>
                <a:rPr lang="it-IT" sz="1100" b="1" kern="0" dirty="0" err="1">
                  <a:solidFill>
                    <a:prstClr val="white"/>
                  </a:solidFill>
                  <a:latin typeface="Times New Roman"/>
                  <a:cs typeface="Segoe UI Light" panose="020B0502040204020203" pitchFamily="34" charset="0"/>
                </a:rPr>
                <a:t>Mil</a:t>
              </a:r>
              <a:r>
                <a:rPr lang="it-IT" sz="1100" b="1" kern="0" dirty="0">
                  <a:solidFill>
                    <a:prstClr val="white"/>
                  </a:solidFill>
                  <a:latin typeface="Times New Roman"/>
                  <a:cs typeface="Segoe UI Light" panose="020B0502040204020203" pitchFamily="34" charset="0"/>
                </a:rPr>
                <a:t> - </a:t>
              </a:r>
              <a:r>
                <a:rPr lang="it-IT" sz="1100" b="1" kern="0" dirty="0" err="1">
                  <a:solidFill>
                    <a:prstClr val="white"/>
                  </a:solidFill>
                  <a:latin typeface="Times New Roman"/>
                  <a:cs typeface="Segoe UI Light" panose="020B0502040204020203" pitchFamily="34" charset="0"/>
                </a:rPr>
                <a:t>LEAs</a:t>
              </a:r>
              <a:r>
                <a:rPr lang="it-IT" sz="1100" b="1" kern="0" dirty="0">
                  <a:solidFill>
                    <a:prstClr val="white"/>
                  </a:solidFill>
                  <a:latin typeface="Times New Roman"/>
                  <a:cs typeface="Segoe UI Light" panose="020B0502040204020203" pitchFamily="34" charset="0"/>
                </a:rPr>
                <a:t> - Intelligence</a:t>
              </a:r>
            </a:p>
          </p:txBody>
        </p:sp>
        <p:sp>
          <p:nvSpPr>
            <p:cNvPr id="78" name="Rettangolo arrotondato 23">
              <a:extLst>
                <a:ext uri="{FF2B5EF4-FFF2-40B4-BE49-F238E27FC236}">
                  <a16:creationId xmlns:a16="http://schemas.microsoft.com/office/drawing/2014/main" id="{90AE3BBF-880C-453E-B6E8-99D0716135C3}"/>
                </a:ext>
              </a:extLst>
            </p:cNvPr>
            <p:cNvSpPr/>
            <p:nvPr/>
          </p:nvSpPr>
          <p:spPr bwMode="ltGray">
            <a:xfrm>
              <a:off x="9575054" y="4012350"/>
              <a:ext cx="792000" cy="252000"/>
            </a:xfrm>
            <a:prstGeom prst="roundRect">
              <a:avLst/>
            </a:prstGeom>
            <a:solidFill>
              <a:srgbClr val="9F2936">
                <a:lumMod val="50000"/>
              </a:srgbClr>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+52,05%</a:t>
              </a:r>
            </a:p>
          </p:txBody>
        </p:sp>
        <p:sp>
          <p:nvSpPr>
            <p:cNvPr id="79" name="Rettangolo arrotondato 24">
              <a:extLst>
                <a:ext uri="{FF2B5EF4-FFF2-40B4-BE49-F238E27FC236}">
                  <a16:creationId xmlns:a16="http://schemas.microsoft.com/office/drawing/2014/main" id="{4A5E8E2B-DB24-4429-9C1D-63C473FC93E0}"/>
                </a:ext>
              </a:extLst>
            </p:cNvPr>
            <p:cNvSpPr/>
            <p:nvPr/>
          </p:nvSpPr>
          <p:spPr bwMode="ltGray">
            <a:xfrm>
              <a:off x="6771724" y="3722260"/>
              <a:ext cx="2736000" cy="252000"/>
            </a:xfrm>
            <a:prstGeom prst="roundRect">
              <a:avLst/>
            </a:prstGeom>
            <a:solidFill>
              <a:srgbClr val="9F2936">
                <a:lumMod val="75000"/>
              </a:srgbClr>
            </a:solidFill>
            <a:ln w="48000" cap="flat" cmpd="thickThin" algn="ctr">
              <a:noFill/>
              <a:prstDash val="solid"/>
            </a:ln>
            <a:effectLst/>
          </p:spPr>
          <p:txBody>
            <a:bodyPr lIns="72000" tIns="0" rIns="72000" bIns="0" rtlCol="0" anchor="ctr"/>
            <a:lstStyle/>
            <a:p>
              <a:pPr>
                <a:defRPr/>
              </a:pPr>
              <a:r>
                <a:rPr lang="it-IT" sz="1100" b="1" kern="0" dirty="0" err="1">
                  <a:solidFill>
                    <a:prstClr val="white"/>
                  </a:solidFill>
                  <a:latin typeface="Times New Roman"/>
                  <a:cs typeface="Segoe UI Light" panose="020B0502040204020203" pitchFamily="34" charset="0"/>
                </a:rPr>
                <a:t>Health</a:t>
              </a:r>
              <a:endParaRPr lang="it-IT" sz="1100" b="1" kern="0" dirty="0">
                <a:solidFill>
                  <a:prstClr val="white"/>
                </a:solidFill>
                <a:latin typeface="Times New Roman"/>
                <a:cs typeface="Segoe UI Light" panose="020B0502040204020203" pitchFamily="34" charset="0"/>
              </a:endParaRPr>
            </a:p>
          </p:txBody>
        </p:sp>
        <p:sp>
          <p:nvSpPr>
            <p:cNvPr id="80" name="Rettangolo arrotondato 25">
              <a:extLst>
                <a:ext uri="{FF2B5EF4-FFF2-40B4-BE49-F238E27FC236}">
                  <a16:creationId xmlns:a16="http://schemas.microsoft.com/office/drawing/2014/main" id="{F1560FF1-4DDB-4452-8A2C-15AF2943D0A7}"/>
                </a:ext>
              </a:extLst>
            </p:cNvPr>
            <p:cNvSpPr/>
            <p:nvPr/>
          </p:nvSpPr>
          <p:spPr bwMode="ltGray">
            <a:xfrm>
              <a:off x="9575054" y="3716896"/>
              <a:ext cx="792000" cy="252000"/>
            </a:xfrm>
            <a:prstGeom prst="roundRect">
              <a:avLst/>
            </a:prstGeom>
            <a:solidFill>
              <a:srgbClr val="9F2936">
                <a:lumMod val="75000"/>
              </a:srgbClr>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+62,22%</a:t>
              </a:r>
            </a:p>
          </p:txBody>
        </p:sp>
        <p:sp>
          <p:nvSpPr>
            <p:cNvPr id="81" name="Rettangolo arrotondato 26">
              <a:extLst>
                <a:ext uri="{FF2B5EF4-FFF2-40B4-BE49-F238E27FC236}">
                  <a16:creationId xmlns:a16="http://schemas.microsoft.com/office/drawing/2014/main" id="{EA15989F-54D2-4A06-929B-654083E95458}"/>
                </a:ext>
              </a:extLst>
            </p:cNvPr>
            <p:cNvSpPr/>
            <p:nvPr/>
          </p:nvSpPr>
          <p:spPr bwMode="ltGray">
            <a:xfrm>
              <a:off x="6771724" y="4425788"/>
              <a:ext cx="2736000" cy="252000"/>
            </a:xfrm>
            <a:prstGeom prst="roundRect">
              <a:avLst/>
            </a:prstGeom>
            <a:solidFill>
              <a:srgbClr val="FF66FF"/>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0-day</a:t>
              </a:r>
            </a:p>
          </p:txBody>
        </p:sp>
        <p:sp>
          <p:nvSpPr>
            <p:cNvPr id="82" name="Rettangolo arrotondato 27">
              <a:extLst>
                <a:ext uri="{FF2B5EF4-FFF2-40B4-BE49-F238E27FC236}">
                  <a16:creationId xmlns:a16="http://schemas.microsoft.com/office/drawing/2014/main" id="{6F07DACB-5B0B-4C1C-8385-916C7C0BCA3A}"/>
                </a:ext>
              </a:extLst>
            </p:cNvPr>
            <p:cNvSpPr/>
            <p:nvPr/>
          </p:nvSpPr>
          <p:spPr bwMode="ltGray">
            <a:xfrm>
              <a:off x="9575054" y="4427872"/>
              <a:ext cx="792000" cy="252000"/>
            </a:xfrm>
            <a:prstGeom prst="roundRect">
              <a:avLst/>
            </a:prstGeom>
            <a:solidFill>
              <a:srgbClr val="FF66FF"/>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+140,00%</a:t>
              </a:r>
            </a:p>
          </p:txBody>
        </p:sp>
        <p:sp>
          <p:nvSpPr>
            <p:cNvPr id="83" name="Rettangolo arrotondato 28">
              <a:extLst>
                <a:ext uri="{FF2B5EF4-FFF2-40B4-BE49-F238E27FC236}">
                  <a16:creationId xmlns:a16="http://schemas.microsoft.com/office/drawing/2014/main" id="{D26C10B1-F25C-4443-B4C0-04737E014801}"/>
                </a:ext>
              </a:extLst>
            </p:cNvPr>
            <p:cNvSpPr/>
            <p:nvPr/>
          </p:nvSpPr>
          <p:spPr bwMode="ltGray">
            <a:xfrm>
              <a:off x="6771724" y="4722136"/>
              <a:ext cx="2736000" cy="252000"/>
            </a:xfrm>
            <a:prstGeom prst="roundRect">
              <a:avLst/>
            </a:prstGeom>
            <a:solidFill>
              <a:srgbClr val="FF33CC"/>
            </a:solidFill>
            <a:ln w="48000" cap="flat" cmpd="thickThin" algn="ctr">
              <a:noFill/>
              <a:prstDash val="solid"/>
            </a:ln>
            <a:effectLst/>
          </p:spPr>
          <p:txBody>
            <a:bodyPr lIns="72000" tIns="0" rIns="72000" bIns="0" rtlCol="0" anchor="ctr"/>
            <a:lstStyle/>
            <a:p>
              <a:pPr>
                <a:defRPr/>
              </a:pPr>
              <a:r>
                <a:rPr lang="it-IT" sz="1100" b="1" kern="0" dirty="0" err="1">
                  <a:solidFill>
                    <a:prstClr val="white"/>
                  </a:solidFill>
                  <a:latin typeface="Times New Roman"/>
                  <a:cs typeface="Segoe UI Light" panose="020B0502040204020203" pitchFamily="34" charset="0"/>
                </a:rPr>
                <a:t>Unknown</a:t>
              </a:r>
              <a:endParaRPr lang="it-IT" sz="1100" b="1" kern="0" dirty="0">
                <a:solidFill>
                  <a:prstClr val="white"/>
                </a:solidFill>
                <a:latin typeface="Times New Roman"/>
                <a:cs typeface="Segoe UI Light" panose="020B0502040204020203" pitchFamily="34" charset="0"/>
              </a:endParaRPr>
            </a:p>
          </p:txBody>
        </p:sp>
        <p:sp>
          <p:nvSpPr>
            <p:cNvPr id="84" name="Rettangolo arrotondato 29">
              <a:extLst>
                <a:ext uri="{FF2B5EF4-FFF2-40B4-BE49-F238E27FC236}">
                  <a16:creationId xmlns:a16="http://schemas.microsoft.com/office/drawing/2014/main" id="{6C945968-4BA9-4381-892B-24BCE896D566}"/>
                </a:ext>
              </a:extLst>
            </p:cNvPr>
            <p:cNvSpPr/>
            <p:nvPr/>
          </p:nvSpPr>
          <p:spPr bwMode="ltGray">
            <a:xfrm>
              <a:off x="9575054" y="4714090"/>
              <a:ext cx="792000" cy="252000"/>
            </a:xfrm>
            <a:prstGeom prst="roundRect">
              <a:avLst/>
            </a:prstGeom>
            <a:solidFill>
              <a:srgbClr val="FF33CC"/>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+54,74%</a:t>
              </a:r>
            </a:p>
          </p:txBody>
        </p:sp>
        <p:sp>
          <p:nvSpPr>
            <p:cNvPr id="85" name="Rettangolo arrotondato 30">
              <a:extLst>
                <a:ext uri="{FF2B5EF4-FFF2-40B4-BE49-F238E27FC236}">
                  <a16:creationId xmlns:a16="http://schemas.microsoft.com/office/drawing/2014/main" id="{56262F74-0E56-4762-9B42-BE5147906C16}"/>
                </a:ext>
              </a:extLst>
            </p:cNvPr>
            <p:cNvSpPr/>
            <p:nvPr/>
          </p:nvSpPr>
          <p:spPr bwMode="ltGray">
            <a:xfrm>
              <a:off x="6771724" y="5018484"/>
              <a:ext cx="2736000" cy="252000"/>
            </a:xfrm>
            <a:prstGeom prst="roundRect">
              <a:avLst/>
            </a:prstGeom>
            <a:solidFill>
              <a:srgbClr val="CC00CC"/>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Multiple </a:t>
              </a:r>
              <a:r>
                <a:rPr lang="it-IT" sz="1100" b="1" kern="0" dirty="0" err="1">
                  <a:solidFill>
                    <a:prstClr val="white"/>
                  </a:solidFill>
                  <a:latin typeface="Times New Roman"/>
                  <a:cs typeface="Segoe UI Light" panose="020B0502040204020203" pitchFamily="34" charset="0"/>
                </a:rPr>
                <a:t>Techniques</a:t>
              </a:r>
              <a:r>
                <a:rPr lang="it-IT" sz="1100" b="1" kern="0" dirty="0">
                  <a:solidFill>
                    <a:prstClr val="white"/>
                  </a:solidFill>
                  <a:latin typeface="Times New Roman"/>
                  <a:cs typeface="Segoe UI Light" panose="020B0502040204020203" pitchFamily="34" charset="0"/>
                </a:rPr>
                <a:t> / APT</a:t>
              </a:r>
            </a:p>
          </p:txBody>
        </p:sp>
        <p:sp>
          <p:nvSpPr>
            <p:cNvPr id="86" name="Rettangolo arrotondato 31">
              <a:extLst>
                <a:ext uri="{FF2B5EF4-FFF2-40B4-BE49-F238E27FC236}">
                  <a16:creationId xmlns:a16="http://schemas.microsoft.com/office/drawing/2014/main" id="{9774A947-317A-4555-83D3-0866A880EA9D}"/>
                </a:ext>
              </a:extLst>
            </p:cNvPr>
            <p:cNvSpPr/>
            <p:nvPr/>
          </p:nvSpPr>
          <p:spPr bwMode="ltGray">
            <a:xfrm>
              <a:off x="6771724" y="5314832"/>
              <a:ext cx="2736000" cy="252000"/>
            </a:xfrm>
            <a:prstGeom prst="roundRect">
              <a:avLst/>
            </a:prstGeom>
            <a:solidFill>
              <a:srgbClr val="800080"/>
            </a:solidFill>
            <a:ln w="48000" cap="flat" cmpd="thickThin" algn="ctr">
              <a:noFill/>
              <a:prstDash val="solid"/>
            </a:ln>
            <a:effectLst/>
          </p:spPr>
          <p:txBody>
            <a:bodyPr lIns="72000" tIns="0" rIns="72000" bIns="0" rtlCol="0" anchor="ctr"/>
            <a:lstStyle/>
            <a:p>
              <a:pPr>
                <a:defRPr/>
              </a:pPr>
              <a:r>
                <a:rPr lang="it-IT" sz="1100" b="1" kern="0" dirty="0" err="1">
                  <a:solidFill>
                    <a:prstClr val="white"/>
                  </a:solidFill>
                  <a:latin typeface="Times New Roman"/>
                  <a:cs typeface="Segoe UI Light" panose="020B0502040204020203" pitchFamily="34" charset="0"/>
                </a:rPr>
                <a:t>Vulnerabilities</a:t>
              </a:r>
              <a:r>
                <a:rPr lang="it-IT" sz="1100" b="1" kern="0" dirty="0">
                  <a:solidFill>
                    <a:prstClr val="white"/>
                  </a:solidFill>
                  <a:latin typeface="Times New Roman"/>
                  <a:cs typeface="Segoe UI Light" panose="020B0502040204020203" pitchFamily="34" charset="0"/>
                </a:rPr>
                <a:t> / </a:t>
              </a:r>
              <a:r>
                <a:rPr lang="it-IT" sz="1100" b="1" kern="0" dirty="0" err="1">
                  <a:solidFill>
                    <a:prstClr val="white"/>
                  </a:solidFill>
                  <a:latin typeface="Times New Roman"/>
                  <a:cs typeface="Segoe UI Light" panose="020B0502040204020203" pitchFamily="34" charset="0"/>
                </a:rPr>
                <a:t>Misconfigurations</a:t>
              </a:r>
              <a:endParaRPr lang="it-IT" sz="1100" b="1" kern="0" dirty="0">
                <a:solidFill>
                  <a:prstClr val="white"/>
                </a:solidFill>
                <a:latin typeface="Times New Roman"/>
                <a:cs typeface="Segoe UI Light" panose="020B0502040204020203" pitchFamily="34" charset="0"/>
              </a:endParaRPr>
            </a:p>
          </p:txBody>
        </p:sp>
        <p:sp>
          <p:nvSpPr>
            <p:cNvPr id="87" name="Rettangolo arrotondato 32">
              <a:extLst>
                <a:ext uri="{FF2B5EF4-FFF2-40B4-BE49-F238E27FC236}">
                  <a16:creationId xmlns:a16="http://schemas.microsoft.com/office/drawing/2014/main" id="{6D126D24-83FD-4456-BE83-95C5C710B3B1}"/>
                </a:ext>
              </a:extLst>
            </p:cNvPr>
            <p:cNvSpPr/>
            <p:nvPr/>
          </p:nvSpPr>
          <p:spPr bwMode="ltGray">
            <a:xfrm>
              <a:off x="9575054" y="5009544"/>
              <a:ext cx="792000" cy="252000"/>
            </a:xfrm>
            <a:prstGeom prst="roundRect">
              <a:avLst/>
            </a:prstGeom>
            <a:solidFill>
              <a:srgbClr val="CC00CC"/>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+48,15%</a:t>
              </a:r>
            </a:p>
          </p:txBody>
        </p:sp>
        <p:sp>
          <p:nvSpPr>
            <p:cNvPr id="88" name="Rettangolo arrotondato 33">
              <a:extLst>
                <a:ext uri="{FF2B5EF4-FFF2-40B4-BE49-F238E27FC236}">
                  <a16:creationId xmlns:a16="http://schemas.microsoft.com/office/drawing/2014/main" id="{924E6D84-CE96-471D-A8A0-38758533F886}"/>
                </a:ext>
              </a:extLst>
            </p:cNvPr>
            <p:cNvSpPr/>
            <p:nvPr/>
          </p:nvSpPr>
          <p:spPr bwMode="ltGray">
            <a:xfrm>
              <a:off x="9575054" y="5304998"/>
              <a:ext cx="792000" cy="252000"/>
            </a:xfrm>
            <a:prstGeom prst="roundRect">
              <a:avLst/>
            </a:prstGeom>
            <a:solidFill>
              <a:srgbClr val="800080"/>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+37,50%</a:t>
              </a:r>
            </a:p>
          </p:txBody>
        </p:sp>
        <p:sp>
          <p:nvSpPr>
            <p:cNvPr id="89" name="Rettangolo arrotondato 45">
              <a:extLst>
                <a:ext uri="{FF2B5EF4-FFF2-40B4-BE49-F238E27FC236}">
                  <a16:creationId xmlns:a16="http://schemas.microsoft.com/office/drawing/2014/main" id="{42FEBF5D-ED70-48D3-B360-B390F36FC70F}"/>
                </a:ext>
              </a:extLst>
            </p:cNvPr>
            <p:cNvSpPr/>
            <p:nvPr/>
          </p:nvSpPr>
          <p:spPr bwMode="ltGray">
            <a:xfrm>
              <a:off x="6771724" y="5611180"/>
              <a:ext cx="2736000" cy="252000"/>
            </a:xfrm>
            <a:prstGeom prst="roundRect">
              <a:avLst/>
            </a:prstGeom>
            <a:solidFill>
              <a:srgbClr val="660066"/>
            </a:solidFill>
            <a:ln w="48000" cap="flat" cmpd="thickThin" algn="ctr">
              <a:noFill/>
              <a:prstDash val="solid"/>
            </a:ln>
            <a:effectLst/>
          </p:spPr>
          <p:txBody>
            <a:bodyPr lIns="72000" tIns="0" rIns="72000" bIns="0" rtlCol="0" anchor="ctr"/>
            <a:lstStyle/>
            <a:p>
              <a:pPr>
                <a:defRPr/>
              </a:pPr>
              <a:r>
                <a:rPr lang="it-IT" sz="1100" b="1" kern="0" dirty="0" err="1">
                  <a:solidFill>
                    <a:prstClr val="white"/>
                  </a:solidFill>
                  <a:latin typeface="Times New Roman"/>
                  <a:cs typeface="Segoe UI Light" panose="020B0502040204020203" pitchFamily="34" charset="0"/>
                </a:rPr>
                <a:t>Malware</a:t>
              </a:r>
              <a:endParaRPr lang="it-IT" sz="1100" b="1" kern="0" dirty="0">
                <a:solidFill>
                  <a:prstClr val="white"/>
                </a:solidFill>
                <a:latin typeface="Times New Roman"/>
                <a:cs typeface="Segoe UI Light" panose="020B0502040204020203" pitchFamily="34" charset="0"/>
              </a:endParaRPr>
            </a:p>
          </p:txBody>
        </p:sp>
        <p:sp>
          <p:nvSpPr>
            <p:cNvPr id="90" name="Rettangolo arrotondato 46">
              <a:extLst>
                <a:ext uri="{FF2B5EF4-FFF2-40B4-BE49-F238E27FC236}">
                  <a16:creationId xmlns:a16="http://schemas.microsoft.com/office/drawing/2014/main" id="{D06FD759-8BAF-4E87-BD7E-E93794767A80}"/>
                </a:ext>
              </a:extLst>
            </p:cNvPr>
            <p:cNvSpPr/>
            <p:nvPr/>
          </p:nvSpPr>
          <p:spPr bwMode="ltGray">
            <a:xfrm>
              <a:off x="9575054" y="5600452"/>
              <a:ext cx="792000" cy="252000"/>
            </a:xfrm>
            <a:prstGeom prst="roundRect">
              <a:avLst/>
            </a:prstGeom>
            <a:solidFill>
              <a:srgbClr val="660066"/>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+22,78%</a:t>
              </a:r>
            </a:p>
          </p:txBody>
        </p:sp>
        <p:sp>
          <p:nvSpPr>
            <p:cNvPr id="91" name="Rettangolo arrotondato 47">
              <a:extLst>
                <a:ext uri="{FF2B5EF4-FFF2-40B4-BE49-F238E27FC236}">
                  <a16:creationId xmlns:a16="http://schemas.microsoft.com/office/drawing/2014/main" id="{3CC462CA-A953-483B-971E-67F2464EE7B3}"/>
                </a:ext>
              </a:extLst>
            </p:cNvPr>
            <p:cNvSpPr/>
            <p:nvPr/>
          </p:nvSpPr>
          <p:spPr bwMode="ltGray">
            <a:xfrm>
              <a:off x="6771724" y="5907532"/>
              <a:ext cx="2736000" cy="252000"/>
            </a:xfrm>
            <a:prstGeom prst="roundRect">
              <a:avLst/>
            </a:prstGeom>
            <a:solidFill>
              <a:srgbClr val="660066"/>
            </a:solidFill>
            <a:ln w="48000" cap="flat" cmpd="thickThin" algn="ctr">
              <a:noFill/>
              <a:prstDash val="solid"/>
            </a:ln>
            <a:effectLst/>
          </p:spPr>
          <p:txBody>
            <a:bodyPr lIns="72000" tIns="0" rIns="72000" bIns="0" rtlCol="0" anchor="ctr"/>
            <a:lstStyle/>
            <a:p>
              <a:pPr>
                <a:defRPr/>
              </a:pPr>
              <a:r>
                <a:rPr lang="it-IT" sz="1100" b="1" kern="0" dirty="0" err="1">
                  <a:solidFill>
                    <a:prstClr val="white"/>
                  </a:solidFill>
                  <a:latin typeface="Times New Roman"/>
                  <a:cs typeface="Segoe UI Light" panose="020B0502040204020203" pitchFamily="34" charset="0"/>
                </a:rPr>
                <a:t>Phishing</a:t>
              </a:r>
              <a:r>
                <a:rPr lang="it-IT" sz="1100" b="1" kern="0" dirty="0">
                  <a:solidFill>
                    <a:prstClr val="white"/>
                  </a:solidFill>
                  <a:latin typeface="Times New Roman"/>
                  <a:cs typeface="Segoe UI Light" panose="020B0502040204020203" pitchFamily="34" charset="0"/>
                </a:rPr>
                <a:t> / Social </a:t>
              </a:r>
              <a:r>
                <a:rPr lang="it-IT" sz="1100" b="1" kern="0" dirty="0" err="1">
                  <a:solidFill>
                    <a:prstClr val="white"/>
                  </a:solidFill>
                  <a:latin typeface="Times New Roman"/>
                  <a:cs typeface="Segoe UI Light" panose="020B0502040204020203" pitchFamily="34" charset="0"/>
                </a:rPr>
                <a:t>Engineering</a:t>
              </a:r>
              <a:endParaRPr lang="it-IT" sz="1100" b="1" kern="0" dirty="0">
                <a:solidFill>
                  <a:prstClr val="white"/>
                </a:solidFill>
                <a:latin typeface="Times New Roman"/>
                <a:cs typeface="Segoe UI Light" panose="020B0502040204020203" pitchFamily="34" charset="0"/>
              </a:endParaRPr>
            </a:p>
          </p:txBody>
        </p:sp>
        <p:sp>
          <p:nvSpPr>
            <p:cNvPr id="92" name="Rettangolo arrotondato 48">
              <a:extLst>
                <a:ext uri="{FF2B5EF4-FFF2-40B4-BE49-F238E27FC236}">
                  <a16:creationId xmlns:a16="http://schemas.microsoft.com/office/drawing/2014/main" id="{C62FD63F-F039-4458-BD14-F59DB3999AEF}"/>
                </a:ext>
              </a:extLst>
            </p:cNvPr>
            <p:cNvSpPr/>
            <p:nvPr/>
          </p:nvSpPr>
          <p:spPr bwMode="ltGray">
            <a:xfrm>
              <a:off x="9575054" y="5895906"/>
              <a:ext cx="792000" cy="252000"/>
            </a:xfrm>
            <a:prstGeom prst="roundRect">
              <a:avLst/>
            </a:prstGeom>
            <a:solidFill>
              <a:srgbClr val="660066"/>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+22,00%</a:t>
              </a:r>
            </a:p>
          </p:txBody>
        </p:sp>
        <p:sp>
          <p:nvSpPr>
            <p:cNvPr id="93" name="CasellaDiTesto 92">
              <a:extLst>
                <a:ext uri="{FF2B5EF4-FFF2-40B4-BE49-F238E27FC236}">
                  <a16:creationId xmlns:a16="http://schemas.microsoft.com/office/drawing/2014/main" id="{85B182F8-D244-4E04-A725-B31727BB1AA1}"/>
                </a:ext>
              </a:extLst>
            </p:cNvPr>
            <p:cNvSpPr txBox="1"/>
            <p:nvPr/>
          </p:nvSpPr>
          <p:spPr>
            <a:xfrm>
              <a:off x="1549889" y="5553435"/>
              <a:ext cx="5028265" cy="266352"/>
            </a:xfrm>
            <a:prstGeom prst="rect">
              <a:avLst/>
            </a:prstGeom>
            <a:solidFill>
              <a:srgbClr val="808080">
                <a:lumMod val="20000"/>
                <a:lumOff val="80000"/>
              </a:srgbClr>
            </a:solidFill>
          </p:spPr>
          <p:txBody>
            <a:bodyPr wrap="none"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it-IT" sz="1200" b="1" i="0" u="none" strike="noStrike" kern="0" cap="none" spc="0" normalizeH="0" baseline="0" noProof="0" dirty="0" err="1">
                  <a:ln>
                    <a:noFill/>
                  </a:ln>
                  <a:solidFill>
                    <a:srgbClr val="000000"/>
                  </a:solidFill>
                  <a:effectLst/>
                  <a:uLnTx/>
                  <a:uFillTx/>
                  <a:latin typeface="Times New Roman"/>
                  <a:cs typeface="Arial" charset="0"/>
                </a:rPr>
                <a:t>Severity</a:t>
              </a:r>
              <a:r>
                <a:rPr kumimoji="0" lang="it-IT" sz="1200" b="1" i="0" u="none" strike="noStrike" kern="0" cap="none" spc="0" normalizeH="0" baseline="0" noProof="0" dirty="0">
                  <a:ln>
                    <a:noFill/>
                  </a:ln>
                  <a:solidFill>
                    <a:srgbClr val="000000"/>
                  </a:solidFill>
                  <a:effectLst/>
                  <a:uLnTx/>
                  <a:uFillTx/>
                  <a:latin typeface="Times New Roman"/>
                  <a:cs typeface="Arial" charset="0"/>
                </a:rPr>
                <a:t> attacchi nel 1° semestre 2018 e confronto con 2017</a:t>
              </a:r>
              <a:endParaRPr kumimoji="0" lang="it-IT" sz="1100" b="1" i="0" u="none" strike="noStrike" kern="0" cap="none" spc="0" normalizeH="0" baseline="0" noProof="0" dirty="0">
                <a:ln>
                  <a:noFill/>
                </a:ln>
                <a:solidFill>
                  <a:srgbClr val="000000"/>
                </a:solidFill>
                <a:effectLst/>
                <a:uLnTx/>
                <a:uFillTx/>
                <a:latin typeface="Times New Roman"/>
                <a:cs typeface="Arial" charset="0"/>
              </a:endParaRPr>
            </a:p>
          </p:txBody>
        </p:sp>
        <p:sp>
          <p:nvSpPr>
            <p:cNvPr id="94" name="CasellaDiTesto 93">
              <a:extLst>
                <a:ext uri="{FF2B5EF4-FFF2-40B4-BE49-F238E27FC236}">
                  <a16:creationId xmlns:a16="http://schemas.microsoft.com/office/drawing/2014/main" id="{33476E29-8A6C-445F-B222-2B3E00650EB9}"/>
                </a:ext>
              </a:extLst>
            </p:cNvPr>
            <p:cNvSpPr txBox="1"/>
            <p:nvPr/>
          </p:nvSpPr>
          <p:spPr>
            <a:xfrm>
              <a:off x="1549889" y="5764489"/>
              <a:ext cx="5028265" cy="261610"/>
            </a:xfrm>
            <a:prstGeom prst="rect">
              <a:avLst/>
            </a:prstGeom>
            <a:solidFill>
              <a:srgbClr val="808080">
                <a:lumMod val="20000"/>
                <a:lumOff val="8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it-IT" sz="1100" b="1" i="0" u="none" strike="noStrike" kern="0" cap="none" spc="0" normalizeH="0" baseline="0" noProof="0" dirty="0">
                  <a:ln>
                    <a:noFill/>
                  </a:ln>
                  <a:solidFill>
                    <a:srgbClr val="00B050"/>
                  </a:solidFill>
                  <a:effectLst/>
                  <a:uLnTx/>
                  <a:uFillTx/>
                  <a:latin typeface="Times New Roman"/>
                  <a:cs typeface="Arial" charset="0"/>
                  <a:sym typeface="Wingdings" panose="05000000000000000000" pitchFamily="2" charset="2"/>
                </a:rPr>
                <a:t></a:t>
              </a:r>
              <a:r>
                <a:rPr kumimoji="0" lang="it-IT" sz="1100" b="1" i="0" u="none" strike="noStrike" kern="0" cap="none" spc="0" normalizeH="0" baseline="0" noProof="0" dirty="0">
                  <a:ln>
                    <a:noFill/>
                  </a:ln>
                  <a:solidFill>
                    <a:srgbClr val="000000"/>
                  </a:solidFill>
                  <a:effectLst/>
                  <a:uLnTx/>
                  <a:uFillTx/>
                  <a:latin typeface="Times New Roman"/>
                  <a:cs typeface="Arial" charset="0"/>
                  <a:sym typeface="Wingdings" panose="05000000000000000000" pitchFamily="2" charset="2"/>
                </a:rPr>
                <a:t> Medium 57% (+9%)      </a:t>
              </a:r>
              <a:r>
                <a:rPr kumimoji="0" lang="it-IT" sz="1100" b="1" i="0" u="none" strike="noStrike" kern="0" cap="none" spc="0" normalizeH="0" baseline="0" noProof="0" dirty="0">
                  <a:ln>
                    <a:noFill/>
                  </a:ln>
                  <a:solidFill>
                    <a:srgbClr val="FFC000"/>
                  </a:solidFill>
                  <a:effectLst/>
                  <a:uLnTx/>
                  <a:uFillTx/>
                  <a:latin typeface="Times New Roman"/>
                  <a:cs typeface="Arial" charset="0"/>
                  <a:sym typeface="Wingdings" panose="05000000000000000000" pitchFamily="2" charset="2"/>
                </a:rPr>
                <a:t></a:t>
              </a:r>
              <a:r>
                <a:rPr kumimoji="0" lang="it-IT" sz="1100" b="1" i="0" u="none" strike="noStrike" kern="0" cap="none" spc="0" normalizeH="0" baseline="0" noProof="0" dirty="0">
                  <a:ln>
                    <a:noFill/>
                  </a:ln>
                  <a:solidFill>
                    <a:srgbClr val="000000"/>
                  </a:solidFill>
                  <a:effectLst/>
                  <a:uLnTx/>
                  <a:uFillTx/>
                  <a:latin typeface="Times New Roman"/>
                  <a:cs typeface="Arial" charset="0"/>
                  <a:sym typeface="Wingdings" panose="05000000000000000000" pitchFamily="2" charset="2"/>
                </a:rPr>
                <a:t> High 22% (-9%)      </a:t>
              </a:r>
              <a:r>
                <a:rPr kumimoji="0" lang="it-IT" sz="1100" b="1" i="0" u="none" strike="noStrike" kern="0" cap="none" spc="0" normalizeH="0" baseline="0" noProof="0" dirty="0">
                  <a:ln>
                    <a:noFill/>
                  </a:ln>
                  <a:solidFill>
                    <a:srgbClr val="FF0000"/>
                  </a:solidFill>
                  <a:effectLst/>
                  <a:uLnTx/>
                  <a:uFillTx/>
                  <a:latin typeface="Times New Roman"/>
                  <a:cs typeface="Arial" charset="0"/>
                  <a:sym typeface="Wingdings" panose="05000000000000000000" pitchFamily="2" charset="2"/>
                </a:rPr>
                <a:t></a:t>
              </a:r>
              <a:r>
                <a:rPr kumimoji="0" lang="it-IT" sz="1100" b="1" i="0" u="none" strike="noStrike" kern="0" cap="none" spc="0" normalizeH="0" baseline="0" noProof="0" dirty="0">
                  <a:ln>
                    <a:noFill/>
                  </a:ln>
                  <a:solidFill>
                    <a:srgbClr val="000000"/>
                  </a:solidFill>
                  <a:effectLst/>
                  <a:uLnTx/>
                  <a:uFillTx/>
                  <a:latin typeface="Times New Roman"/>
                  <a:cs typeface="Arial" charset="0"/>
                  <a:sym typeface="Wingdings" panose="05000000000000000000" pitchFamily="2" charset="2"/>
                </a:rPr>
                <a:t> Critical 21% (+0%)</a:t>
              </a:r>
              <a:endParaRPr kumimoji="0" lang="it-IT" sz="1100" b="1" i="0" u="none" strike="noStrike" kern="0" cap="none" spc="0" normalizeH="0" baseline="0" noProof="0" dirty="0">
                <a:ln>
                  <a:noFill/>
                </a:ln>
                <a:solidFill>
                  <a:srgbClr val="000000"/>
                </a:solidFill>
                <a:effectLst/>
                <a:uLnTx/>
                <a:uFillTx/>
                <a:latin typeface="Times New Roman"/>
                <a:cs typeface="Arial" charset="0"/>
              </a:endParaRPr>
            </a:p>
          </p:txBody>
        </p:sp>
        <p:sp>
          <p:nvSpPr>
            <p:cNvPr id="95" name="Rettangolo 94">
              <a:extLst>
                <a:ext uri="{FF2B5EF4-FFF2-40B4-BE49-F238E27FC236}">
                  <a16:creationId xmlns:a16="http://schemas.microsoft.com/office/drawing/2014/main" id="{49965CC7-EFC7-4FA9-A498-204D3BFB11F4}"/>
                </a:ext>
              </a:extLst>
            </p:cNvPr>
            <p:cNvSpPr/>
            <p:nvPr/>
          </p:nvSpPr>
          <p:spPr>
            <a:xfrm>
              <a:off x="1549888" y="5970800"/>
              <a:ext cx="5028265" cy="253916"/>
            </a:xfrm>
            <a:prstGeom prst="rect">
              <a:avLst/>
            </a:prstGeom>
            <a:solidFill>
              <a:srgbClr val="808080">
                <a:lumMod val="20000"/>
                <a:lumOff val="80000"/>
              </a:srgbClr>
            </a:solidFill>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it-IT" sz="1000" b="0" i="1" u="none" strike="noStrike" kern="0" cap="none" spc="0" normalizeH="0" baseline="0" noProof="0" dirty="0">
                  <a:ln>
                    <a:noFill/>
                  </a:ln>
                  <a:solidFill>
                    <a:srgbClr val="000000"/>
                  </a:solidFill>
                  <a:effectLst/>
                  <a:uLnTx/>
                  <a:uFillTx/>
                  <a:latin typeface="Times New Roman"/>
                  <a:cs typeface="Arial" charset="0"/>
                </a:rPr>
                <a:t>Impatto geopolitico, sociale, economico, di immagine e di costo/opportunità per le vittime</a:t>
              </a:r>
            </a:p>
          </p:txBody>
        </p:sp>
        <p:sp>
          <p:nvSpPr>
            <p:cNvPr id="96" name="Rettangolo arrotondato 42">
              <a:extLst>
                <a:ext uri="{FF2B5EF4-FFF2-40B4-BE49-F238E27FC236}">
                  <a16:creationId xmlns:a16="http://schemas.microsoft.com/office/drawing/2014/main" id="{E0B8656B-2A66-44E2-BAB4-FCE077ABE9C4}"/>
                </a:ext>
              </a:extLst>
            </p:cNvPr>
            <p:cNvSpPr>
              <a:spLocks/>
            </p:cNvSpPr>
            <p:nvPr/>
          </p:nvSpPr>
          <p:spPr>
            <a:xfrm>
              <a:off x="9271389" y="2219266"/>
              <a:ext cx="180000" cy="108000"/>
            </a:xfrm>
            <a:prstGeom prst="roundRect">
              <a:avLst/>
            </a:prstGeom>
            <a:gradFill>
              <a:gsLst>
                <a:gs pos="0">
                  <a:srgbClr val="FF0000"/>
                </a:gs>
                <a:gs pos="100000">
                  <a:srgbClr val="FF0000"/>
                </a:gs>
                <a:gs pos="100000">
                  <a:srgbClr val="FF9000"/>
                </a:gs>
                <a:gs pos="100000">
                  <a:srgbClr val="FFC000"/>
                </a:gs>
                <a:gs pos="100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97" name="Rettangolo arrotondato 44">
              <a:extLst>
                <a:ext uri="{FF2B5EF4-FFF2-40B4-BE49-F238E27FC236}">
                  <a16:creationId xmlns:a16="http://schemas.microsoft.com/office/drawing/2014/main" id="{0DCC65EB-3241-4CB7-A481-552DC86A6CFE}"/>
                </a:ext>
              </a:extLst>
            </p:cNvPr>
            <p:cNvSpPr>
              <a:spLocks/>
            </p:cNvSpPr>
            <p:nvPr/>
          </p:nvSpPr>
          <p:spPr>
            <a:xfrm>
              <a:off x="9271389" y="2522264"/>
              <a:ext cx="180000" cy="108000"/>
            </a:xfrm>
            <a:prstGeom prst="roundRect">
              <a:avLst/>
            </a:prstGeom>
            <a:gradFill>
              <a:gsLst>
                <a:gs pos="0">
                  <a:srgbClr val="FF0000"/>
                </a:gs>
                <a:gs pos="5000">
                  <a:srgbClr val="FF0000"/>
                </a:gs>
                <a:gs pos="5000">
                  <a:srgbClr val="FF9000"/>
                </a:gs>
                <a:gs pos="40000">
                  <a:srgbClr val="FFC000"/>
                </a:gs>
                <a:gs pos="40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98" name="Rettangolo arrotondato 51">
              <a:extLst>
                <a:ext uri="{FF2B5EF4-FFF2-40B4-BE49-F238E27FC236}">
                  <a16:creationId xmlns:a16="http://schemas.microsoft.com/office/drawing/2014/main" id="{D6E77D76-B030-482B-8A3F-544EE88F420A}"/>
                </a:ext>
              </a:extLst>
            </p:cNvPr>
            <p:cNvSpPr>
              <a:spLocks/>
            </p:cNvSpPr>
            <p:nvPr/>
          </p:nvSpPr>
          <p:spPr>
            <a:xfrm>
              <a:off x="9271389" y="2902534"/>
              <a:ext cx="180000" cy="108000"/>
            </a:xfrm>
            <a:prstGeom prst="roundRect">
              <a:avLst/>
            </a:prstGeom>
            <a:gradFill>
              <a:gsLst>
                <a:gs pos="0">
                  <a:srgbClr val="FF0000"/>
                </a:gs>
                <a:gs pos="5000">
                  <a:srgbClr val="FF0000"/>
                </a:gs>
                <a:gs pos="5000">
                  <a:srgbClr val="FF9000"/>
                </a:gs>
                <a:gs pos="15000">
                  <a:srgbClr val="FFC000"/>
                </a:gs>
                <a:gs pos="15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99" name="Rettangolo arrotondato 52">
              <a:extLst>
                <a:ext uri="{FF2B5EF4-FFF2-40B4-BE49-F238E27FC236}">
                  <a16:creationId xmlns:a16="http://schemas.microsoft.com/office/drawing/2014/main" id="{8AA07794-807F-414A-9D99-BBDB4B0D4DC1}"/>
                </a:ext>
              </a:extLst>
            </p:cNvPr>
            <p:cNvSpPr>
              <a:spLocks/>
            </p:cNvSpPr>
            <p:nvPr/>
          </p:nvSpPr>
          <p:spPr>
            <a:xfrm>
              <a:off x="9271389" y="3201564"/>
              <a:ext cx="180000" cy="108000"/>
            </a:xfrm>
            <a:prstGeom prst="roundRect">
              <a:avLst/>
            </a:prstGeom>
            <a:gradFill>
              <a:gsLst>
                <a:gs pos="0">
                  <a:srgbClr val="FF0000"/>
                </a:gs>
                <a:gs pos="5000">
                  <a:srgbClr val="FF0000"/>
                </a:gs>
                <a:gs pos="5000">
                  <a:srgbClr val="FF9000"/>
                </a:gs>
                <a:gs pos="15000">
                  <a:srgbClr val="FFC000"/>
                </a:gs>
                <a:gs pos="15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100" name="Rettangolo arrotondato 53">
              <a:extLst>
                <a:ext uri="{FF2B5EF4-FFF2-40B4-BE49-F238E27FC236}">
                  <a16:creationId xmlns:a16="http://schemas.microsoft.com/office/drawing/2014/main" id="{201DCED4-5409-4879-9B69-BF2AE5963A3F}"/>
                </a:ext>
              </a:extLst>
            </p:cNvPr>
            <p:cNvSpPr>
              <a:spLocks/>
            </p:cNvSpPr>
            <p:nvPr/>
          </p:nvSpPr>
          <p:spPr>
            <a:xfrm>
              <a:off x="9271389" y="3482670"/>
              <a:ext cx="180000" cy="108000"/>
            </a:xfrm>
            <a:prstGeom prst="roundRect">
              <a:avLst/>
            </a:prstGeom>
            <a:gradFill>
              <a:gsLst>
                <a:gs pos="0">
                  <a:srgbClr val="FF0000"/>
                </a:gs>
                <a:gs pos="5000">
                  <a:srgbClr val="FF0000"/>
                </a:gs>
                <a:gs pos="5000">
                  <a:srgbClr val="FF9000"/>
                </a:gs>
                <a:gs pos="15000">
                  <a:srgbClr val="FFC000"/>
                </a:gs>
                <a:gs pos="15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101" name="Rettangolo arrotondato 54">
              <a:extLst>
                <a:ext uri="{FF2B5EF4-FFF2-40B4-BE49-F238E27FC236}">
                  <a16:creationId xmlns:a16="http://schemas.microsoft.com/office/drawing/2014/main" id="{F94A8E73-EE43-48B8-84DE-7565E7AE7E93}"/>
                </a:ext>
              </a:extLst>
            </p:cNvPr>
            <p:cNvSpPr>
              <a:spLocks/>
            </p:cNvSpPr>
            <p:nvPr/>
          </p:nvSpPr>
          <p:spPr>
            <a:xfrm>
              <a:off x="9271389" y="3788896"/>
              <a:ext cx="180000" cy="108000"/>
            </a:xfrm>
            <a:prstGeom prst="roundRect">
              <a:avLst/>
            </a:prstGeom>
            <a:gradFill>
              <a:gsLst>
                <a:gs pos="0">
                  <a:srgbClr val="FF0000"/>
                </a:gs>
                <a:gs pos="5000">
                  <a:srgbClr val="FF0000"/>
                </a:gs>
                <a:gs pos="5000">
                  <a:srgbClr val="FF9000"/>
                </a:gs>
                <a:gs pos="15000">
                  <a:srgbClr val="FFC000"/>
                </a:gs>
                <a:gs pos="15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102" name="Rettangolo arrotondato 55">
              <a:extLst>
                <a:ext uri="{FF2B5EF4-FFF2-40B4-BE49-F238E27FC236}">
                  <a16:creationId xmlns:a16="http://schemas.microsoft.com/office/drawing/2014/main" id="{878159CF-38B6-49BC-805C-1F800BA54AC9}"/>
                </a:ext>
              </a:extLst>
            </p:cNvPr>
            <p:cNvSpPr>
              <a:spLocks/>
            </p:cNvSpPr>
            <p:nvPr/>
          </p:nvSpPr>
          <p:spPr>
            <a:xfrm>
              <a:off x="9271389" y="4084350"/>
              <a:ext cx="180000" cy="108000"/>
            </a:xfrm>
            <a:prstGeom prst="roundRect">
              <a:avLst/>
            </a:prstGeom>
            <a:gradFill>
              <a:gsLst>
                <a:gs pos="0">
                  <a:srgbClr val="FF0000"/>
                </a:gs>
                <a:gs pos="25000">
                  <a:srgbClr val="FF0000"/>
                </a:gs>
                <a:gs pos="25000">
                  <a:srgbClr val="FF9000"/>
                </a:gs>
                <a:gs pos="100000">
                  <a:srgbClr val="FFC000"/>
                </a:gs>
                <a:gs pos="100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103" name="Rettangolo arrotondato 56">
              <a:extLst>
                <a:ext uri="{FF2B5EF4-FFF2-40B4-BE49-F238E27FC236}">
                  <a16:creationId xmlns:a16="http://schemas.microsoft.com/office/drawing/2014/main" id="{A3975CED-E86E-4FC5-B2E1-BD534666D7B7}"/>
                </a:ext>
              </a:extLst>
            </p:cNvPr>
            <p:cNvSpPr>
              <a:spLocks/>
            </p:cNvSpPr>
            <p:nvPr/>
          </p:nvSpPr>
          <p:spPr>
            <a:xfrm>
              <a:off x="9275580" y="4497788"/>
              <a:ext cx="180000" cy="108000"/>
            </a:xfrm>
            <a:prstGeom prst="roundRect">
              <a:avLst/>
            </a:prstGeom>
            <a:gradFill>
              <a:gsLst>
                <a:gs pos="0">
                  <a:srgbClr val="FF0000"/>
                </a:gs>
                <a:gs pos="80000">
                  <a:srgbClr val="FF0000"/>
                </a:gs>
                <a:gs pos="80000">
                  <a:srgbClr val="FF9000"/>
                </a:gs>
                <a:gs pos="100000">
                  <a:srgbClr val="FFC000"/>
                </a:gs>
                <a:gs pos="100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104" name="Rettangolo arrotondato 57">
              <a:extLst>
                <a:ext uri="{FF2B5EF4-FFF2-40B4-BE49-F238E27FC236}">
                  <a16:creationId xmlns:a16="http://schemas.microsoft.com/office/drawing/2014/main" id="{AE741EE4-FD11-46FF-A8FC-83A8B8680FFD}"/>
                </a:ext>
              </a:extLst>
            </p:cNvPr>
            <p:cNvSpPr>
              <a:spLocks/>
            </p:cNvSpPr>
            <p:nvPr/>
          </p:nvSpPr>
          <p:spPr>
            <a:xfrm>
              <a:off x="9271389" y="4794136"/>
              <a:ext cx="180000" cy="108000"/>
            </a:xfrm>
            <a:prstGeom prst="roundRect">
              <a:avLst/>
            </a:prstGeom>
            <a:gradFill>
              <a:gsLst>
                <a:gs pos="0">
                  <a:srgbClr val="FF0000"/>
                </a:gs>
                <a:gs pos="5000">
                  <a:srgbClr val="FF0000"/>
                </a:gs>
                <a:gs pos="5000">
                  <a:srgbClr val="FF9000"/>
                </a:gs>
                <a:gs pos="20000">
                  <a:srgbClr val="FFC000"/>
                </a:gs>
                <a:gs pos="20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105" name="Rettangolo arrotondato 58">
              <a:extLst>
                <a:ext uri="{FF2B5EF4-FFF2-40B4-BE49-F238E27FC236}">
                  <a16:creationId xmlns:a16="http://schemas.microsoft.com/office/drawing/2014/main" id="{DADC0500-934E-48BF-BB58-DD77A8070848}"/>
                </a:ext>
              </a:extLst>
            </p:cNvPr>
            <p:cNvSpPr>
              <a:spLocks/>
            </p:cNvSpPr>
            <p:nvPr/>
          </p:nvSpPr>
          <p:spPr>
            <a:xfrm>
              <a:off x="9268721" y="5090484"/>
              <a:ext cx="180000" cy="108000"/>
            </a:xfrm>
            <a:prstGeom prst="roundRect">
              <a:avLst/>
            </a:prstGeom>
            <a:gradFill>
              <a:gsLst>
                <a:gs pos="0">
                  <a:srgbClr val="FF0000"/>
                </a:gs>
                <a:gs pos="65000">
                  <a:srgbClr val="FF0000"/>
                </a:gs>
                <a:gs pos="65000">
                  <a:srgbClr val="FF9000"/>
                </a:gs>
                <a:gs pos="75000">
                  <a:srgbClr val="FFC000"/>
                </a:gs>
                <a:gs pos="75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106" name="Rettangolo arrotondato 59">
              <a:extLst>
                <a:ext uri="{FF2B5EF4-FFF2-40B4-BE49-F238E27FC236}">
                  <a16:creationId xmlns:a16="http://schemas.microsoft.com/office/drawing/2014/main" id="{492C7EA7-7FB5-43EE-887C-CDA86F7243EB}"/>
                </a:ext>
              </a:extLst>
            </p:cNvPr>
            <p:cNvSpPr>
              <a:spLocks/>
            </p:cNvSpPr>
            <p:nvPr/>
          </p:nvSpPr>
          <p:spPr>
            <a:xfrm>
              <a:off x="9272912" y="5386832"/>
              <a:ext cx="180000" cy="108000"/>
            </a:xfrm>
            <a:prstGeom prst="roundRect">
              <a:avLst/>
            </a:prstGeom>
            <a:gradFill>
              <a:gsLst>
                <a:gs pos="0">
                  <a:srgbClr val="FF0000"/>
                </a:gs>
                <a:gs pos="18000">
                  <a:srgbClr val="FF0000"/>
                </a:gs>
                <a:gs pos="18000">
                  <a:srgbClr val="FF9000"/>
                </a:gs>
                <a:gs pos="35000">
                  <a:srgbClr val="FFC000"/>
                </a:gs>
                <a:gs pos="35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107" name="Rettangolo arrotondato 60">
              <a:extLst>
                <a:ext uri="{FF2B5EF4-FFF2-40B4-BE49-F238E27FC236}">
                  <a16:creationId xmlns:a16="http://schemas.microsoft.com/office/drawing/2014/main" id="{BCF579C7-DE03-4593-8ADD-675BEFB5C416}"/>
                </a:ext>
              </a:extLst>
            </p:cNvPr>
            <p:cNvSpPr>
              <a:spLocks/>
            </p:cNvSpPr>
            <p:nvPr/>
          </p:nvSpPr>
          <p:spPr>
            <a:xfrm>
              <a:off x="9268721" y="5686611"/>
              <a:ext cx="180000" cy="108000"/>
            </a:xfrm>
            <a:prstGeom prst="roundRect">
              <a:avLst/>
            </a:prstGeom>
            <a:gradFill>
              <a:gsLst>
                <a:gs pos="0">
                  <a:srgbClr val="FF0000"/>
                </a:gs>
                <a:gs pos="18000">
                  <a:srgbClr val="FF0000"/>
                </a:gs>
                <a:gs pos="18000">
                  <a:srgbClr val="FF9000"/>
                </a:gs>
                <a:gs pos="38000">
                  <a:srgbClr val="FFC000"/>
                </a:gs>
                <a:gs pos="38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108" name="Rettangolo arrotondato 61">
              <a:extLst>
                <a:ext uri="{FF2B5EF4-FFF2-40B4-BE49-F238E27FC236}">
                  <a16:creationId xmlns:a16="http://schemas.microsoft.com/office/drawing/2014/main" id="{B070D64C-93FF-4EF2-A4F2-9B30187A2835}"/>
                </a:ext>
              </a:extLst>
            </p:cNvPr>
            <p:cNvSpPr>
              <a:spLocks/>
            </p:cNvSpPr>
            <p:nvPr/>
          </p:nvSpPr>
          <p:spPr>
            <a:xfrm>
              <a:off x="9272351" y="5979532"/>
              <a:ext cx="180000" cy="108000"/>
            </a:xfrm>
            <a:prstGeom prst="roundRect">
              <a:avLst/>
            </a:prstGeom>
            <a:gradFill>
              <a:gsLst>
                <a:gs pos="0">
                  <a:srgbClr val="FF0000"/>
                </a:gs>
                <a:gs pos="10000">
                  <a:srgbClr val="FF0000"/>
                </a:gs>
                <a:gs pos="10000">
                  <a:srgbClr val="FF9000"/>
                </a:gs>
                <a:gs pos="40000">
                  <a:srgbClr val="FFC000"/>
                </a:gs>
                <a:gs pos="40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grpSp>
      <p:sp>
        <p:nvSpPr>
          <p:cNvPr id="110" name="Titolo 1">
            <a:extLst>
              <a:ext uri="{FF2B5EF4-FFF2-40B4-BE49-F238E27FC236}">
                <a16:creationId xmlns:a16="http://schemas.microsoft.com/office/drawing/2014/main" id="{6CBA74EE-BC21-44FE-B923-01F05913878D}"/>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Rapporto </a:t>
            </a:r>
            <a:r>
              <a:rPr lang="it-IT" dirty="0" err="1">
                <a:solidFill>
                  <a:schemeClr val="tx1">
                    <a:lumMod val="65000"/>
                    <a:lumOff val="35000"/>
                  </a:schemeClr>
                </a:solidFill>
              </a:rPr>
              <a:t>Clusit</a:t>
            </a:r>
            <a:r>
              <a:rPr lang="it-IT" dirty="0">
                <a:solidFill>
                  <a:schemeClr val="tx1">
                    <a:lumMod val="65000"/>
                    <a:lumOff val="35000"/>
                  </a:schemeClr>
                </a:solidFill>
              </a:rPr>
              <a:t> Settembre 2018</a:t>
            </a:r>
          </a:p>
        </p:txBody>
      </p:sp>
    </p:spTree>
    <p:extLst>
      <p:ext uri="{BB962C8B-B14F-4D97-AF65-F5344CB8AC3E}">
        <p14:creationId xmlns:p14="http://schemas.microsoft.com/office/powerpoint/2010/main" val="789021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8</a:t>
            </a:fld>
            <a:endParaRPr lang="it-IT"/>
          </a:p>
        </p:txBody>
      </p:sp>
      <p:grpSp>
        <p:nvGrpSpPr>
          <p:cNvPr id="36" name="Gruppo 35"/>
          <p:cNvGrpSpPr/>
          <p:nvPr/>
        </p:nvGrpSpPr>
        <p:grpSpPr>
          <a:xfrm>
            <a:off x="1635462" y="1008000"/>
            <a:ext cx="8921076" cy="5356948"/>
            <a:chOff x="1481485" y="1180831"/>
            <a:chExt cx="8921076" cy="5356948"/>
          </a:xfrm>
        </p:grpSpPr>
        <p:pic>
          <p:nvPicPr>
            <p:cNvPr id="4" name="Immagine 3">
              <a:extLst>
                <a:ext uri="{FF2B5EF4-FFF2-40B4-BE49-F238E27FC236}">
                  <a16:creationId xmlns:a16="http://schemas.microsoft.com/office/drawing/2014/main" id="{B0DC24BD-A90F-40BC-BFDC-EB9EBF40A989}"/>
                </a:ext>
              </a:extLst>
            </p:cNvPr>
            <p:cNvPicPr>
              <a:picLocks noChangeAspect="1"/>
            </p:cNvPicPr>
            <p:nvPr/>
          </p:nvPicPr>
          <p:blipFill>
            <a:blip r:embed="rId2"/>
            <a:stretch>
              <a:fillRect/>
            </a:stretch>
          </p:blipFill>
          <p:spPr>
            <a:xfrm>
              <a:off x="1481485" y="3842562"/>
              <a:ext cx="5040000" cy="2050082"/>
            </a:xfrm>
            <a:prstGeom prst="rect">
              <a:avLst/>
            </a:prstGeom>
          </p:spPr>
        </p:pic>
        <p:pic>
          <p:nvPicPr>
            <p:cNvPr id="5" name="Immagine 4">
              <a:extLst>
                <a:ext uri="{FF2B5EF4-FFF2-40B4-BE49-F238E27FC236}">
                  <a16:creationId xmlns:a16="http://schemas.microsoft.com/office/drawing/2014/main" id="{6E0888E7-EFD8-4552-839B-86F6EC77A702}"/>
                </a:ext>
              </a:extLst>
            </p:cNvPr>
            <p:cNvPicPr>
              <a:picLocks noChangeAspect="1"/>
            </p:cNvPicPr>
            <p:nvPr/>
          </p:nvPicPr>
          <p:blipFill>
            <a:blip r:embed="rId3"/>
            <a:stretch>
              <a:fillRect/>
            </a:stretch>
          </p:blipFill>
          <p:spPr>
            <a:xfrm>
              <a:off x="1489658" y="1748076"/>
              <a:ext cx="5040000" cy="2061468"/>
            </a:xfrm>
            <a:prstGeom prst="rect">
              <a:avLst/>
            </a:prstGeom>
          </p:spPr>
        </p:pic>
        <p:sp>
          <p:nvSpPr>
            <p:cNvPr id="6" name="Rettangolo 5">
              <a:extLst>
                <a:ext uri="{FF2B5EF4-FFF2-40B4-BE49-F238E27FC236}">
                  <a16:creationId xmlns:a16="http://schemas.microsoft.com/office/drawing/2014/main" id="{DB4C4942-E983-49FF-ACCA-1E85D4B18C9F}"/>
                </a:ext>
              </a:extLst>
            </p:cNvPr>
            <p:cNvSpPr/>
            <p:nvPr/>
          </p:nvSpPr>
          <p:spPr>
            <a:xfrm>
              <a:off x="1493222" y="1180831"/>
              <a:ext cx="8909339" cy="523220"/>
            </a:xfrm>
            <a:prstGeom prst="rect">
              <a:avLst/>
            </a:prstGeom>
            <a:solidFill>
              <a:srgbClr val="2D2D8A"/>
            </a:solidFill>
          </p:spPr>
          <p:txBody>
            <a:bodyPr wrap="square" lIns="72000" rIns="72000" anchor="ctr" anchorCtr="0">
              <a:spAutoFit/>
            </a:bodyPr>
            <a:lstStyle/>
            <a:p>
              <a:pPr lvl="0">
                <a:defRPr/>
              </a:pPr>
              <a:r>
                <a:rPr kumimoji="0" lang="it-IT" sz="1400" b="1" i="0" u="none" strike="noStrike" kern="0" cap="none" spc="0" normalizeH="0" baseline="0" noProof="0" dirty="0">
                  <a:ln>
                    <a:noFill/>
                  </a:ln>
                  <a:solidFill>
                    <a:srgbClr val="FFFFFF"/>
                  </a:solidFill>
                  <a:effectLst/>
                  <a:uLnTx/>
                  <a:uFillTx/>
                  <a:latin typeface="Times New Roman"/>
                  <a:cs typeface="Arial"/>
                </a:rPr>
                <a:t>Analisi basata su oltre </a:t>
              </a:r>
              <a:r>
                <a:rPr lang="it-IT" sz="1400" b="1" kern="0" dirty="0">
                  <a:solidFill>
                    <a:srgbClr val="F7C94E"/>
                  </a:solidFill>
                  <a:latin typeface="Times New Roman"/>
                  <a:cs typeface="Arial"/>
                </a:rPr>
                <a:t>9.174 </a:t>
              </a:r>
              <a:r>
                <a:rPr kumimoji="0" lang="it-IT" sz="1400" b="1" i="0" u="none" strike="noStrike" kern="0" cap="none" spc="0" normalizeH="0" baseline="0" noProof="0" dirty="0">
                  <a:ln>
                    <a:noFill/>
                  </a:ln>
                  <a:solidFill>
                    <a:srgbClr val="F7C94E"/>
                  </a:solidFill>
                  <a:effectLst/>
                  <a:uLnTx/>
                  <a:uFillTx/>
                  <a:latin typeface="Times New Roman"/>
                  <a:cs typeface="Arial"/>
                </a:rPr>
                <a:t>attacchi di dominio pubblico</a:t>
              </a:r>
              <a:r>
                <a:rPr kumimoji="0" lang="it-IT" sz="1400" b="1" i="0" u="none" strike="noStrike" kern="0" cap="none" spc="0" normalizeH="0" baseline="0" noProof="0" dirty="0">
                  <a:ln>
                    <a:noFill/>
                  </a:ln>
                  <a:solidFill>
                    <a:srgbClr val="FFFFFF"/>
                  </a:solidFill>
                  <a:effectLst/>
                  <a:uLnTx/>
                  <a:uFillTx/>
                  <a:latin typeface="Times New Roman"/>
                  <a:cs typeface="Arial"/>
                </a:rPr>
                <a:t> classificati come gravi dal </a:t>
              </a:r>
              <a:r>
                <a:rPr kumimoji="0" lang="it-IT" sz="1400" b="1" i="0" u="none" strike="noStrike" kern="0" cap="none" spc="0" normalizeH="0" baseline="0" noProof="0" dirty="0" err="1">
                  <a:ln>
                    <a:noFill/>
                  </a:ln>
                  <a:solidFill>
                    <a:srgbClr val="FFFFFF"/>
                  </a:solidFill>
                  <a:effectLst/>
                  <a:uLnTx/>
                  <a:uFillTx/>
                  <a:latin typeface="Times New Roman"/>
                  <a:cs typeface="Arial"/>
                </a:rPr>
                <a:t>Clusit</a:t>
              </a:r>
              <a:r>
                <a:rPr kumimoji="0" lang="it-IT" sz="1400" b="1" i="0" u="none" strike="noStrike" kern="0" cap="none" spc="0" normalizeH="0" baseline="0" noProof="0" dirty="0">
                  <a:ln>
                    <a:noFill/>
                  </a:ln>
                  <a:solidFill>
                    <a:srgbClr val="FFFFFF"/>
                  </a:solidFill>
                  <a:effectLst/>
                  <a:uLnTx/>
                  <a:uFillTx/>
                  <a:latin typeface="Times New Roman"/>
                  <a:cs typeface="Arial"/>
                </a:rPr>
                <a:t> </a:t>
              </a:r>
              <a:r>
                <a:rPr kumimoji="0" lang="it-IT" sz="1400" b="1" i="0" u="none" strike="noStrike" kern="0" cap="none" spc="0" normalizeH="0" baseline="0" noProof="0" dirty="0">
                  <a:ln>
                    <a:noFill/>
                  </a:ln>
                  <a:solidFill>
                    <a:srgbClr val="F7C94E"/>
                  </a:solidFill>
                  <a:effectLst/>
                  <a:uLnTx/>
                  <a:uFillTx/>
                  <a:latin typeface="Times New Roman"/>
                  <a:cs typeface="Arial"/>
                </a:rPr>
                <a:t>tra gennaio 2011 e giugno 2019 di cui </a:t>
              </a:r>
              <a:r>
                <a:rPr lang="it-IT" sz="1400" b="1" kern="0" dirty="0">
                  <a:solidFill>
                    <a:srgbClr val="F7C94E"/>
                  </a:solidFill>
                  <a:latin typeface="Times New Roman"/>
                  <a:cs typeface="Arial"/>
                </a:rPr>
                <a:t>oltre 1.552 </a:t>
              </a:r>
              <a:r>
                <a:rPr kumimoji="0" lang="it-IT" sz="1400" b="1" i="0" u="none" strike="noStrike" kern="0" cap="none" spc="0" normalizeH="0" baseline="0" noProof="0" dirty="0">
                  <a:ln>
                    <a:noFill/>
                  </a:ln>
                  <a:solidFill>
                    <a:srgbClr val="F7C94E"/>
                  </a:solidFill>
                  <a:effectLst/>
                  <a:uLnTx/>
                  <a:uFillTx/>
                  <a:latin typeface="Times New Roman"/>
                  <a:cs typeface="Arial"/>
                </a:rPr>
                <a:t>solo nel 2018</a:t>
              </a:r>
              <a:r>
                <a:rPr kumimoji="0" lang="it-IT" sz="1400" b="1" i="0" u="none" strike="noStrike" kern="0" cap="none" spc="0" normalizeH="0" baseline="0" noProof="0" dirty="0">
                  <a:ln>
                    <a:noFill/>
                  </a:ln>
                  <a:solidFill>
                    <a:srgbClr val="FFFFFF"/>
                  </a:solidFill>
                  <a:effectLst/>
                  <a:uLnTx/>
                  <a:uFillTx/>
                  <a:latin typeface="Times New Roman"/>
                  <a:cs typeface="Arial"/>
                </a:rPr>
                <a:t> (+37,7% rispetto al 2017) e </a:t>
              </a:r>
              <a:r>
                <a:rPr kumimoji="0" lang="it-IT" sz="1400" b="1" i="0" u="none" strike="noStrike" kern="0" cap="none" spc="0" normalizeH="0" baseline="0" noProof="0" dirty="0">
                  <a:ln>
                    <a:noFill/>
                  </a:ln>
                  <a:solidFill>
                    <a:srgbClr val="F7C94E"/>
                  </a:solidFill>
                  <a:effectLst/>
                  <a:uLnTx/>
                  <a:uFillTx/>
                  <a:latin typeface="Times New Roman"/>
                  <a:cs typeface="Arial"/>
                </a:rPr>
                <a:t>757 nel primo semestre 2019</a:t>
              </a:r>
            </a:p>
          </p:txBody>
        </p:sp>
        <p:sp>
          <p:nvSpPr>
            <p:cNvPr id="7" name="Rettangolo 6">
              <a:extLst>
                <a:ext uri="{FF2B5EF4-FFF2-40B4-BE49-F238E27FC236}">
                  <a16:creationId xmlns:a16="http://schemas.microsoft.com/office/drawing/2014/main" id="{AB19A6E8-9C0E-4260-87AA-95EB27049EE9}"/>
                </a:ext>
              </a:extLst>
            </p:cNvPr>
            <p:cNvSpPr/>
            <p:nvPr/>
          </p:nvSpPr>
          <p:spPr bwMode="ltGray">
            <a:xfrm flipV="1">
              <a:off x="2006641" y="3482410"/>
              <a:ext cx="684000" cy="182842"/>
            </a:xfrm>
            <a:prstGeom prst="rect">
              <a:avLst/>
            </a:prstGeom>
            <a:noFill/>
            <a:ln w="25400" cap="flat" cmpd="sng" algn="ctr">
              <a:solidFill>
                <a:srgbClr val="C00000"/>
              </a:solidFill>
              <a:prstDash val="solid"/>
            </a:ln>
            <a:effectLst/>
          </p:spPr>
          <p:txBody>
            <a:bodyPr rtlCol="0" anchor="ctr"/>
            <a:lstStyle/>
            <a:p>
              <a:pPr algn="ctr"/>
              <a:endParaRPr lang="it-IT" kern="0">
                <a:solidFill>
                  <a:srgbClr val="FFFFFF"/>
                </a:solidFill>
                <a:latin typeface="Times New Roman"/>
                <a:cs typeface="Arial"/>
              </a:endParaRPr>
            </a:p>
          </p:txBody>
        </p:sp>
        <p:sp>
          <p:nvSpPr>
            <p:cNvPr id="8" name="Rettangolo 7">
              <a:extLst>
                <a:ext uri="{FF2B5EF4-FFF2-40B4-BE49-F238E27FC236}">
                  <a16:creationId xmlns:a16="http://schemas.microsoft.com/office/drawing/2014/main" id="{F519879D-1B9D-42FC-A49A-DE8C53ACC7BD}"/>
                </a:ext>
              </a:extLst>
            </p:cNvPr>
            <p:cNvSpPr/>
            <p:nvPr/>
          </p:nvSpPr>
          <p:spPr bwMode="ltGray">
            <a:xfrm rot="2675535">
              <a:off x="1705062" y="4961672"/>
              <a:ext cx="172124" cy="769243"/>
            </a:xfrm>
            <a:prstGeom prst="rect">
              <a:avLst/>
            </a:prstGeom>
            <a:noFill/>
            <a:ln w="25400" cap="flat" cmpd="sng" algn="ctr">
              <a:solidFill>
                <a:srgbClr val="C00000"/>
              </a:solidFill>
              <a:prstDash val="solid"/>
            </a:ln>
            <a:effectLst/>
          </p:spPr>
          <p:txBody>
            <a:bodyPr rtlCol="0" anchor="ctr"/>
            <a:lstStyle/>
            <a:p>
              <a:pPr algn="ctr"/>
              <a:endParaRPr lang="it-IT" kern="0">
                <a:solidFill>
                  <a:srgbClr val="FFFFFF"/>
                </a:solidFill>
                <a:latin typeface="Times New Roman"/>
                <a:cs typeface="Arial"/>
              </a:endParaRPr>
            </a:p>
          </p:txBody>
        </p:sp>
        <p:sp>
          <p:nvSpPr>
            <p:cNvPr id="9" name="Rettangolo 8">
              <a:extLst>
                <a:ext uri="{FF2B5EF4-FFF2-40B4-BE49-F238E27FC236}">
                  <a16:creationId xmlns:a16="http://schemas.microsoft.com/office/drawing/2014/main" id="{0A702F0F-A2C6-4BA1-A49A-BF4071DE6D7E}"/>
                </a:ext>
              </a:extLst>
            </p:cNvPr>
            <p:cNvSpPr/>
            <p:nvPr/>
          </p:nvSpPr>
          <p:spPr bwMode="ltGray">
            <a:xfrm>
              <a:off x="6621833" y="1785845"/>
              <a:ext cx="3780728" cy="4740547"/>
            </a:xfrm>
            <a:prstGeom prst="rect">
              <a:avLst/>
            </a:prstGeom>
            <a:solidFill>
              <a:srgbClr val="FFFFFF"/>
            </a:solidFill>
            <a:ln w="9525" cap="flat" cmpd="sng" algn="ctr">
              <a:solidFill>
                <a:srgbClr val="00133A"/>
              </a:solidFill>
              <a:prstDash val="solid"/>
            </a:ln>
            <a:effectLst/>
          </p:spPr>
          <p:txBody>
            <a:bodyPr rtlCol="0" anchor="t" anchorCtr="0"/>
            <a:lstStyle/>
            <a:p>
              <a:pPr algn="ctr">
                <a:defRPr/>
              </a:pPr>
              <a:r>
                <a:rPr lang="it-IT" sz="1200" b="1" kern="0" dirty="0">
                  <a:solidFill>
                    <a:srgbClr val="00133A"/>
                  </a:solidFill>
                  <a:latin typeface="Times New Roman"/>
                  <a:cs typeface="Arial"/>
                </a:rPr>
                <a:t>Confronto 1° semestre 2019 – 1° semestre 2018</a:t>
              </a:r>
            </a:p>
          </p:txBody>
        </p:sp>
        <p:sp>
          <p:nvSpPr>
            <p:cNvPr id="10" name="Rettangolo arrotondato 9">
              <a:extLst>
                <a:ext uri="{FF2B5EF4-FFF2-40B4-BE49-F238E27FC236}">
                  <a16:creationId xmlns:a16="http://schemas.microsoft.com/office/drawing/2014/main" id="{88969D7A-6777-4FDA-BB8C-1D3179387C86}"/>
                </a:ext>
              </a:extLst>
            </p:cNvPr>
            <p:cNvSpPr/>
            <p:nvPr/>
          </p:nvSpPr>
          <p:spPr bwMode="ltGray">
            <a:xfrm>
              <a:off x="6715056" y="3258945"/>
              <a:ext cx="2736000" cy="252000"/>
            </a:xfrm>
            <a:prstGeom prst="roundRect">
              <a:avLst/>
            </a:prstGeom>
            <a:solidFill>
              <a:srgbClr val="1B587C"/>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Attacchi (1H 2018: 747 – 1H 2019: 757)</a:t>
              </a:r>
            </a:p>
          </p:txBody>
        </p:sp>
        <p:sp>
          <p:nvSpPr>
            <p:cNvPr id="11" name="Rettangolo arrotondato 10">
              <a:extLst>
                <a:ext uri="{FF2B5EF4-FFF2-40B4-BE49-F238E27FC236}">
                  <a16:creationId xmlns:a16="http://schemas.microsoft.com/office/drawing/2014/main" id="{94ADCE04-3751-492B-BED1-1296DDB2971B}"/>
                </a:ext>
              </a:extLst>
            </p:cNvPr>
            <p:cNvSpPr/>
            <p:nvPr/>
          </p:nvSpPr>
          <p:spPr bwMode="ltGray">
            <a:xfrm>
              <a:off x="9518386" y="3258945"/>
              <a:ext cx="792000" cy="252000"/>
            </a:xfrm>
            <a:prstGeom prst="roundRect">
              <a:avLst/>
            </a:prstGeom>
            <a:solidFill>
              <a:srgbClr val="1B587C"/>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+1,3%</a:t>
              </a:r>
            </a:p>
          </p:txBody>
        </p:sp>
        <p:sp>
          <p:nvSpPr>
            <p:cNvPr id="12" name="Rettangolo arrotondato 11">
              <a:extLst>
                <a:ext uri="{FF2B5EF4-FFF2-40B4-BE49-F238E27FC236}">
                  <a16:creationId xmlns:a16="http://schemas.microsoft.com/office/drawing/2014/main" id="{F1804612-714B-4F36-A507-9882146001E8}"/>
                </a:ext>
              </a:extLst>
            </p:cNvPr>
            <p:cNvSpPr/>
            <p:nvPr/>
          </p:nvSpPr>
          <p:spPr bwMode="ltGray">
            <a:xfrm>
              <a:off x="6715056" y="3850811"/>
              <a:ext cx="2736000" cy="252000"/>
            </a:xfrm>
            <a:prstGeom prst="roundRect">
              <a:avLst/>
            </a:prstGeom>
            <a:solidFill>
              <a:srgbClr val="F7C94E"/>
            </a:solidFill>
            <a:ln w="48000" cap="flat" cmpd="thickThin" algn="ctr">
              <a:noFill/>
              <a:prstDash val="solid"/>
            </a:ln>
            <a:effectLst/>
          </p:spPr>
          <p:txBody>
            <a:bodyPr lIns="72000" tIns="0" rIns="72000" bIns="0" rtlCol="0" anchor="ctr"/>
            <a:lstStyle/>
            <a:p>
              <a:pPr>
                <a:defRPr/>
              </a:pPr>
              <a:r>
                <a:rPr lang="it-IT" sz="1100" b="1" kern="0" dirty="0">
                  <a:solidFill>
                    <a:srgbClr val="00133A"/>
                  </a:solidFill>
                  <a:latin typeface="Times New Roman"/>
                  <a:cs typeface="Segoe UI Light" panose="020B0502040204020203" pitchFamily="34" charset="0"/>
                </a:rPr>
                <a:t>Cybercrime</a:t>
              </a:r>
            </a:p>
          </p:txBody>
        </p:sp>
        <p:sp>
          <p:nvSpPr>
            <p:cNvPr id="13" name="Rettangolo arrotondato 12">
              <a:extLst>
                <a:ext uri="{FF2B5EF4-FFF2-40B4-BE49-F238E27FC236}">
                  <a16:creationId xmlns:a16="http://schemas.microsoft.com/office/drawing/2014/main" id="{9CE16FAD-8BCD-413D-9027-5A0132AFBC6A}"/>
                </a:ext>
              </a:extLst>
            </p:cNvPr>
            <p:cNvSpPr/>
            <p:nvPr/>
          </p:nvSpPr>
          <p:spPr bwMode="ltGray">
            <a:xfrm>
              <a:off x="9518386" y="3849917"/>
              <a:ext cx="792000" cy="252000"/>
            </a:xfrm>
            <a:prstGeom prst="roundRect">
              <a:avLst/>
            </a:prstGeom>
            <a:solidFill>
              <a:srgbClr val="F7C94E"/>
            </a:solidFill>
            <a:ln w="48000" cap="flat" cmpd="thickThin" algn="ctr">
              <a:noFill/>
              <a:prstDash val="solid"/>
            </a:ln>
            <a:effectLst/>
          </p:spPr>
          <p:txBody>
            <a:bodyPr lIns="72000" tIns="0" rIns="72000" bIns="0" rtlCol="0" anchor="ctr"/>
            <a:lstStyle/>
            <a:p>
              <a:pPr>
                <a:defRPr/>
              </a:pPr>
              <a:r>
                <a:rPr lang="it-IT" sz="1100" b="1" kern="0" dirty="0">
                  <a:solidFill>
                    <a:srgbClr val="00133A"/>
                  </a:solidFill>
                  <a:latin typeface="Times New Roman"/>
                  <a:cs typeface="Segoe UI Light" panose="020B0502040204020203" pitchFamily="34" charset="0"/>
                </a:rPr>
                <a:t>+8,3%</a:t>
              </a:r>
            </a:p>
          </p:txBody>
        </p:sp>
        <p:sp>
          <p:nvSpPr>
            <p:cNvPr id="14" name="Rettangolo arrotondato 13">
              <a:extLst>
                <a:ext uri="{FF2B5EF4-FFF2-40B4-BE49-F238E27FC236}">
                  <a16:creationId xmlns:a16="http://schemas.microsoft.com/office/drawing/2014/main" id="{8C8212E1-CAB1-476C-A46A-0505FD7300F0}"/>
                </a:ext>
              </a:extLst>
            </p:cNvPr>
            <p:cNvSpPr/>
            <p:nvPr/>
          </p:nvSpPr>
          <p:spPr bwMode="ltGray">
            <a:xfrm>
              <a:off x="6715056" y="4441783"/>
              <a:ext cx="2736000" cy="252000"/>
            </a:xfrm>
            <a:prstGeom prst="roundRect">
              <a:avLst/>
            </a:prstGeom>
            <a:solidFill>
              <a:srgbClr val="FF0000"/>
            </a:solidFill>
            <a:ln w="48000" cap="flat" cmpd="thickThin" algn="ctr">
              <a:noFill/>
              <a:prstDash val="solid"/>
            </a:ln>
            <a:effectLst/>
          </p:spPr>
          <p:txBody>
            <a:bodyPr lIns="72000" tIns="0" rIns="72000" bIns="0" rtlCol="0" anchor="ctr"/>
            <a:lstStyle/>
            <a:p>
              <a:r>
                <a:rPr lang="it-IT" sz="1100" b="1" kern="0" dirty="0">
                  <a:solidFill>
                    <a:srgbClr val="FFFFFF"/>
                  </a:solidFill>
                  <a:latin typeface="Times New Roman"/>
                  <a:cs typeface="Segoe UI Light" panose="020B0502040204020203" pitchFamily="34" charset="0"/>
                </a:rPr>
                <a:t>Others</a:t>
              </a:r>
            </a:p>
          </p:txBody>
        </p:sp>
        <p:sp>
          <p:nvSpPr>
            <p:cNvPr id="15" name="Rettangolo arrotondato 14">
              <a:extLst>
                <a:ext uri="{FF2B5EF4-FFF2-40B4-BE49-F238E27FC236}">
                  <a16:creationId xmlns:a16="http://schemas.microsoft.com/office/drawing/2014/main" id="{6BF35D5F-D722-4FDE-B1CF-D3AE25592448}"/>
                </a:ext>
              </a:extLst>
            </p:cNvPr>
            <p:cNvSpPr/>
            <p:nvPr/>
          </p:nvSpPr>
          <p:spPr bwMode="ltGray">
            <a:xfrm>
              <a:off x="9518386" y="4439101"/>
              <a:ext cx="792000" cy="252000"/>
            </a:xfrm>
            <a:prstGeom prst="roundRect">
              <a:avLst/>
            </a:prstGeom>
            <a:solidFill>
              <a:srgbClr val="FF0000"/>
            </a:solidFill>
            <a:ln w="48000" cap="flat" cmpd="thickThin" algn="ctr">
              <a:noFill/>
              <a:prstDash val="solid"/>
            </a:ln>
            <a:effectLst/>
          </p:spPr>
          <p:txBody>
            <a:bodyPr lIns="72000" tIns="0" rIns="72000" bIns="0" rtlCol="0" anchor="ctr"/>
            <a:lstStyle/>
            <a:p>
              <a:r>
                <a:rPr lang="it-IT" sz="1100" b="1" kern="0" dirty="0">
                  <a:solidFill>
                    <a:srgbClr val="FFFFFF"/>
                  </a:solidFill>
                  <a:latin typeface="Times New Roman"/>
                  <a:cs typeface="Segoe UI Light" panose="020B0502040204020203" pitchFamily="34" charset="0"/>
                </a:rPr>
                <a:t>+73,3%</a:t>
              </a:r>
            </a:p>
          </p:txBody>
        </p:sp>
        <p:sp>
          <p:nvSpPr>
            <p:cNvPr id="16" name="Rettangolo arrotondato 15">
              <a:extLst>
                <a:ext uri="{FF2B5EF4-FFF2-40B4-BE49-F238E27FC236}">
                  <a16:creationId xmlns:a16="http://schemas.microsoft.com/office/drawing/2014/main" id="{52552D2A-B38F-4FB2-B76F-70A68F3FB4FB}"/>
                </a:ext>
              </a:extLst>
            </p:cNvPr>
            <p:cNvSpPr/>
            <p:nvPr/>
          </p:nvSpPr>
          <p:spPr bwMode="ltGray">
            <a:xfrm>
              <a:off x="6715056" y="4738131"/>
              <a:ext cx="2736000" cy="252000"/>
            </a:xfrm>
            <a:prstGeom prst="roundRect">
              <a:avLst/>
            </a:prstGeom>
            <a:solidFill>
              <a:srgbClr val="C00000"/>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Online Services / Cloud</a:t>
              </a:r>
            </a:p>
          </p:txBody>
        </p:sp>
        <p:sp>
          <p:nvSpPr>
            <p:cNvPr id="17" name="Rettangolo arrotondato 16">
              <a:extLst>
                <a:ext uri="{FF2B5EF4-FFF2-40B4-BE49-F238E27FC236}">
                  <a16:creationId xmlns:a16="http://schemas.microsoft.com/office/drawing/2014/main" id="{7BB698A2-FB79-49E1-8F35-7F4B2631EA18}"/>
                </a:ext>
              </a:extLst>
            </p:cNvPr>
            <p:cNvSpPr/>
            <p:nvPr/>
          </p:nvSpPr>
          <p:spPr bwMode="ltGray">
            <a:xfrm>
              <a:off x="9518386" y="4734555"/>
              <a:ext cx="792000" cy="252000"/>
            </a:xfrm>
            <a:prstGeom prst="roundRect">
              <a:avLst/>
            </a:prstGeom>
            <a:solidFill>
              <a:srgbClr val="C00000"/>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+49,3%</a:t>
              </a:r>
            </a:p>
          </p:txBody>
        </p:sp>
        <p:sp>
          <p:nvSpPr>
            <p:cNvPr id="18" name="Rettangolo arrotondato 17">
              <a:extLst>
                <a:ext uri="{FF2B5EF4-FFF2-40B4-BE49-F238E27FC236}">
                  <a16:creationId xmlns:a16="http://schemas.microsoft.com/office/drawing/2014/main" id="{72CD29C9-5A3C-42AC-A62F-D66F43BD32A4}"/>
                </a:ext>
              </a:extLst>
            </p:cNvPr>
            <p:cNvSpPr/>
            <p:nvPr/>
          </p:nvSpPr>
          <p:spPr bwMode="ltGray">
            <a:xfrm>
              <a:off x="6715056" y="5034479"/>
              <a:ext cx="2736000" cy="252000"/>
            </a:xfrm>
            <a:prstGeom prst="roundRect">
              <a:avLst/>
            </a:prstGeom>
            <a:solidFill>
              <a:srgbClr val="C00000"/>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Healthcare</a:t>
              </a:r>
            </a:p>
          </p:txBody>
        </p:sp>
        <p:sp>
          <p:nvSpPr>
            <p:cNvPr id="19" name="Rettangolo arrotondato 18">
              <a:extLst>
                <a:ext uri="{FF2B5EF4-FFF2-40B4-BE49-F238E27FC236}">
                  <a16:creationId xmlns:a16="http://schemas.microsoft.com/office/drawing/2014/main" id="{9360952C-DE86-444C-840A-F0B384621F63}"/>
                </a:ext>
              </a:extLst>
            </p:cNvPr>
            <p:cNvSpPr/>
            <p:nvPr/>
          </p:nvSpPr>
          <p:spPr bwMode="ltGray">
            <a:xfrm>
              <a:off x="9518386" y="5030009"/>
              <a:ext cx="792000" cy="252000"/>
            </a:xfrm>
            <a:prstGeom prst="roundRect">
              <a:avLst/>
            </a:prstGeom>
            <a:solidFill>
              <a:srgbClr val="C00000"/>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+31,1%</a:t>
              </a:r>
            </a:p>
          </p:txBody>
        </p:sp>
        <p:sp>
          <p:nvSpPr>
            <p:cNvPr id="20" name="Rettangolo arrotondato 19">
              <a:extLst>
                <a:ext uri="{FF2B5EF4-FFF2-40B4-BE49-F238E27FC236}">
                  <a16:creationId xmlns:a16="http://schemas.microsoft.com/office/drawing/2014/main" id="{F6C5A8E7-2485-4538-ABB1-04DFA6436D0D}"/>
                </a:ext>
              </a:extLst>
            </p:cNvPr>
            <p:cNvSpPr/>
            <p:nvPr/>
          </p:nvSpPr>
          <p:spPr bwMode="ltGray">
            <a:xfrm>
              <a:off x="6715056" y="5330827"/>
              <a:ext cx="2736000" cy="252000"/>
            </a:xfrm>
            <a:prstGeom prst="roundRect">
              <a:avLst/>
            </a:prstGeom>
            <a:solidFill>
              <a:srgbClr val="9F2936">
                <a:lumMod val="75000"/>
              </a:srgbClr>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Multiple targets</a:t>
              </a:r>
            </a:p>
          </p:txBody>
        </p:sp>
        <p:sp>
          <p:nvSpPr>
            <p:cNvPr id="21" name="Rettangolo arrotondato 20">
              <a:extLst>
                <a:ext uri="{FF2B5EF4-FFF2-40B4-BE49-F238E27FC236}">
                  <a16:creationId xmlns:a16="http://schemas.microsoft.com/office/drawing/2014/main" id="{34D20FB7-8A07-4DF3-AC0B-67CEC911F098}"/>
                </a:ext>
              </a:extLst>
            </p:cNvPr>
            <p:cNvSpPr/>
            <p:nvPr/>
          </p:nvSpPr>
          <p:spPr bwMode="ltGray">
            <a:xfrm>
              <a:off x="9518386" y="5325463"/>
              <a:ext cx="792000" cy="252000"/>
            </a:xfrm>
            <a:prstGeom prst="roundRect">
              <a:avLst/>
            </a:prstGeom>
            <a:solidFill>
              <a:srgbClr val="9F2936">
                <a:lumMod val="75000"/>
              </a:srgbClr>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+16,3%</a:t>
              </a:r>
            </a:p>
          </p:txBody>
        </p:sp>
        <p:sp>
          <p:nvSpPr>
            <p:cNvPr id="22" name="Rettangolo arrotondato 21">
              <a:extLst>
                <a:ext uri="{FF2B5EF4-FFF2-40B4-BE49-F238E27FC236}">
                  <a16:creationId xmlns:a16="http://schemas.microsoft.com/office/drawing/2014/main" id="{2415E2EB-52B7-4404-BF64-05F2CD67C835}"/>
                </a:ext>
              </a:extLst>
            </p:cNvPr>
            <p:cNvSpPr/>
            <p:nvPr/>
          </p:nvSpPr>
          <p:spPr bwMode="ltGray">
            <a:xfrm>
              <a:off x="6715056" y="5911669"/>
              <a:ext cx="2736000" cy="252000"/>
            </a:xfrm>
            <a:prstGeom prst="roundRect">
              <a:avLst/>
            </a:prstGeom>
            <a:solidFill>
              <a:srgbClr val="FF66FF"/>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Phishing / Social Engineering</a:t>
              </a:r>
            </a:p>
          </p:txBody>
        </p:sp>
        <p:sp>
          <p:nvSpPr>
            <p:cNvPr id="23" name="Rettangolo arrotondato 22">
              <a:extLst>
                <a:ext uri="{FF2B5EF4-FFF2-40B4-BE49-F238E27FC236}">
                  <a16:creationId xmlns:a16="http://schemas.microsoft.com/office/drawing/2014/main" id="{61B822E9-457E-484E-8E72-1C21EE9D508C}"/>
                </a:ext>
              </a:extLst>
            </p:cNvPr>
            <p:cNvSpPr/>
            <p:nvPr/>
          </p:nvSpPr>
          <p:spPr bwMode="ltGray">
            <a:xfrm>
              <a:off x="9518386" y="5913753"/>
              <a:ext cx="792000" cy="252000"/>
            </a:xfrm>
            <a:prstGeom prst="roundRect">
              <a:avLst/>
            </a:prstGeom>
            <a:solidFill>
              <a:srgbClr val="FF66FF"/>
            </a:solidFill>
            <a:ln w="48000" cap="flat" cmpd="thickThin" algn="ctr">
              <a:noFill/>
              <a:prstDash val="solid"/>
            </a:ln>
            <a:effectLst/>
          </p:spPr>
          <p:txBody>
            <a:bodyPr lIns="72000" tIns="0" rIns="72000" bIns="0" rtlCol="0" anchor="ctr"/>
            <a:lstStyle/>
            <a:p>
              <a:r>
                <a:rPr lang="it-IT" sz="1100" b="1" kern="0" dirty="0">
                  <a:solidFill>
                    <a:prstClr val="white"/>
                  </a:solidFill>
                  <a:latin typeface="Times New Roman"/>
                  <a:cs typeface="Segoe UI Light" panose="020B0502040204020203" pitchFamily="34" charset="0"/>
                </a:rPr>
                <a:t>+104,8%</a:t>
              </a:r>
            </a:p>
          </p:txBody>
        </p:sp>
        <p:sp>
          <p:nvSpPr>
            <p:cNvPr id="24" name="Rettangolo arrotondato 23">
              <a:extLst>
                <a:ext uri="{FF2B5EF4-FFF2-40B4-BE49-F238E27FC236}">
                  <a16:creationId xmlns:a16="http://schemas.microsoft.com/office/drawing/2014/main" id="{4C2FA5D8-EE54-4028-89D4-5ADEBE930CF3}"/>
                </a:ext>
              </a:extLst>
            </p:cNvPr>
            <p:cNvSpPr/>
            <p:nvPr/>
          </p:nvSpPr>
          <p:spPr bwMode="ltGray">
            <a:xfrm>
              <a:off x="6715056" y="6208017"/>
              <a:ext cx="2736000" cy="252000"/>
            </a:xfrm>
            <a:prstGeom prst="roundRect">
              <a:avLst/>
            </a:prstGeom>
            <a:solidFill>
              <a:srgbClr val="FF33CC"/>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Account Hacking / Cracking</a:t>
              </a:r>
            </a:p>
          </p:txBody>
        </p:sp>
        <p:sp>
          <p:nvSpPr>
            <p:cNvPr id="25" name="Rettangolo arrotondato 24">
              <a:extLst>
                <a:ext uri="{FF2B5EF4-FFF2-40B4-BE49-F238E27FC236}">
                  <a16:creationId xmlns:a16="http://schemas.microsoft.com/office/drawing/2014/main" id="{7198553D-D3C7-40A9-8E21-8CE73E78B040}"/>
                </a:ext>
              </a:extLst>
            </p:cNvPr>
            <p:cNvSpPr/>
            <p:nvPr/>
          </p:nvSpPr>
          <p:spPr bwMode="ltGray">
            <a:xfrm>
              <a:off x="9518386" y="6199971"/>
              <a:ext cx="792000" cy="252000"/>
            </a:xfrm>
            <a:prstGeom prst="roundRect">
              <a:avLst/>
            </a:prstGeom>
            <a:solidFill>
              <a:srgbClr val="FF33CC"/>
            </a:solidFill>
            <a:ln w="48000" cap="flat" cmpd="thickThin" algn="ctr">
              <a:noFill/>
              <a:prstDash val="solid"/>
            </a:ln>
            <a:effectLst/>
          </p:spPr>
          <p:txBody>
            <a:bodyPr lIns="72000" tIns="0" rIns="72000" bIns="0" rtlCol="0" anchor="ctr"/>
            <a:lstStyle/>
            <a:p>
              <a:pPr>
                <a:defRPr/>
              </a:pPr>
              <a:r>
                <a:rPr lang="it-IT" sz="1100" b="1" kern="0" dirty="0">
                  <a:solidFill>
                    <a:prstClr val="white"/>
                  </a:solidFill>
                  <a:latin typeface="Times New Roman"/>
                  <a:cs typeface="Segoe UI Light" panose="020B0502040204020203" pitchFamily="34" charset="0"/>
                </a:rPr>
                <a:t>+88,9%</a:t>
              </a:r>
            </a:p>
          </p:txBody>
        </p:sp>
        <p:sp>
          <p:nvSpPr>
            <p:cNvPr id="26" name="CasellaDiTesto 25">
              <a:extLst>
                <a:ext uri="{FF2B5EF4-FFF2-40B4-BE49-F238E27FC236}">
                  <a16:creationId xmlns:a16="http://schemas.microsoft.com/office/drawing/2014/main" id="{2D10F96A-3050-4D48-96BC-514C163BC256}"/>
                </a:ext>
              </a:extLst>
            </p:cNvPr>
            <p:cNvSpPr txBox="1"/>
            <p:nvPr/>
          </p:nvSpPr>
          <p:spPr>
            <a:xfrm>
              <a:off x="1493221" y="5866498"/>
              <a:ext cx="5028265" cy="266352"/>
            </a:xfrm>
            <a:prstGeom prst="rect">
              <a:avLst/>
            </a:prstGeom>
            <a:solidFill>
              <a:srgbClr val="808080">
                <a:lumMod val="20000"/>
                <a:lumOff val="80000"/>
              </a:srgbClr>
            </a:solidFill>
          </p:spPr>
          <p:txBody>
            <a:bodyPr wrap="none" rtlCol="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it-IT" sz="1200" b="1" i="0" u="none" strike="noStrike" kern="0" cap="none" spc="0" normalizeH="0" baseline="0" noProof="0" dirty="0" err="1">
                  <a:ln>
                    <a:noFill/>
                  </a:ln>
                  <a:solidFill>
                    <a:srgbClr val="000000"/>
                  </a:solidFill>
                  <a:effectLst/>
                  <a:uLnTx/>
                  <a:uFillTx/>
                  <a:latin typeface="Times New Roman"/>
                  <a:cs typeface="Arial" charset="0"/>
                </a:rPr>
                <a:t>Severity</a:t>
              </a:r>
              <a:r>
                <a:rPr kumimoji="0" lang="it-IT" sz="1200" b="1" i="0" u="none" strike="noStrike" kern="0" cap="none" spc="0" normalizeH="0" baseline="0" noProof="0" dirty="0">
                  <a:ln>
                    <a:noFill/>
                  </a:ln>
                  <a:solidFill>
                    <a:srgbClr val="000000"/>
                  </a:solidFill>
                  <a:effectLst/>
                  <a:uLnTx/>
                  <a:uFillTx/>
                  <a:latin typeface="Times New Roman"/>
                  <a:cs typeface="Arial" charset="0"/>
                </a:rPr>
                <a:t> attacchi nel 1° semestre 2019 e confronto con 2018</a:t>
              </a:r>
              <a:endParaRPr kumimoji="0" lang="it-IT" sz="1100" b="1" i="0" u="none" strike="noStrike" kern="0" cap="none" spc="0" normalizeH="0" baseline="0" noProof="0" dirty="0">
                <a:ln>
                  <a:noFill/>
                </a:ln>
                <a:solidFill>
                  <a:srgbClr val="000000"/>
                </a:solidFill>
                <a:effectLst/>
                <a:uLnTx/>
                <a:uFillTx/>
                <a:latin typeface="Times New Roman"/>
                <a:cs typeface="Arial" charset="0"/>
              </a:endParaRPr>
            </a:p>
          </p:txBody>
        </p:sp>
        <p:sp>
          <p:nvSpPr>
            <p:cNvPr id="27" name="CasellaDiTesto 26">
              <a:extLst>
                <a:ext uri="{FF2B5EF4-FFF2-40B4-BE49-F238E27FC236}">
                  <a16:creationId xmlns:a16="http://schemas.microsoft.com/office/drawing/2014/main" id="{AC00742B-3102-4164-9D27-4892517FC8D8}"/>
                </a:ext>
              </a:extLst>
            </p:cNvPr>
            <p:cNvSpPr txBox="1"/>
            <p:nvPr/>
          </p:nvSpPr>
          <p:spPr>
            <a:xfrm>
              <a:off x="1493221" y="6077552"/>
              <a:ext cx="5028265" cy="261610"/>
            </a:xfrm>
            <a:prstGeom prst="rect">
              <a:avLst/>
            </a:prstGeom>
            <a:solidFill>
              <a:srgbClr val="808080">
                <a:lumMod val="20000"/>
                <a:lumOff val="8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it-IT" sz="1100" b="1" i="0" u="none" strike="noStrike" kern="0" cap="none" spc="0" normalizeH="0" baseline="0" noProof="0" dirty="0">
                  <a:ln>
                    <a:noFill/>
                  </a:ln>
                  <a:solidFill>
                    <a:srgbClr val="00B050"/>
                  </a:solidFill>
                  <a:effectLst/>
                  <a:uLnTx/>
                  <a:uFillTx/>
                  <a:latin typeface="Times New Roman"/>
                  <a:cs typeface="Arial" charset="0"/>
                  <a:sym typeface="Wingdings" panose="05000000000000000000" pitchFamily="2" charset="2"/>
                </a:rPr>
                <a:t></a:t>
              </a:r>
              <a:r>
                <a:rPr kumimoji="0" lang="it-IT" sz="1100" b="1" i="0" u="none" strike="noStrike" kern="0" cap="none" spc="0" normalizeH="0" baseline="0" noProof="0" dirty="0">
                  <a:ln>
                    <a:noFill/>
                  </a:ln>
                  <a:solidFill>
                    <a:srgbClr val="000000"/>
                  </a:solidFill>
                  <a:effectLst/>
                  <a:uLnTx/>
                  <a:uFillTx/>
                  <a:latin typeface="Times New Roman"/>
                  <a:cs typeface="Arial" charset="0"/>
                  <a:sym typeface="Wingdings" panose="05000000000000000000" pitchFamily="2" charset="2"/>
                </a:rPr>
                <a:t> Medium 46% (+7%)      </a:t>
              </a:r>
              <a:r>
                <a:rPr kumimoji="0" lang="it-IT" sz="1100" b="1" i="0" u="none" strike="noStrike" kern="0" cap="none" spc="0" normalizeH="0" baseline="0" noProof="0" dirty="0">
                  <a:ln>
                    <a:noFill/>
                  </a:ln>
                  <a:solidFill>
                    <a:srgbClr val="FFC000"/>
                  </a:solidFill>
                  <a:effectLst/>
                  <a:uLnTx/>
                  <a:uFillTx/>
                  <a:latin typeface="Times New Roman"/>
                  <a:cs typeface="Arial" charset="0"/>
                  <a:sym typeface="Wingdings" panose="05000000000000000000" pitchFamily="2" charset="2"/>
                </a:rPr>
                <a:t></a:t>
              </a:r>
              <a:r>
                <a:rPr kumimoji="0" lang="it-IT" sz="1100" b="1" i="0" u="none" strike="noStrike" kern="0" cap="none" spc="0" normalizeH="0" baseline="0" noProof="0" dirty="0">
                  <a:ln>
                    <a:noFill/>
                  </a:ln>
                  <a:solidFill>
                    <a:srgbClr val="000000"/>
                  </a:solidFill>
                  <a:effectLst/>
                  <a:uLnTx/>
                  <a:uFillTx/>
                  <a:latin typeface="Times New Roman"/>
                  <a:cs typeface="Arial" charset="0"/>
                  <a:sym typeface="Wingdings" panose="05000000000000000000" pitchFamily="2" charset="2"/>
                </a:rPr>
                <a:t> High 28% (-5%)      </a:t>
              </a:r>
              <a:r>
                <a:rPr kumimoji="0" lang="it-IT" sz="1100" b="1" i="0" u="none" strike="noStrike" kern="0" cap="none" spc="0" normalizeH="0" baseline="0" noProof="0" dirty="0">
                  <a:ln>
                    <a:noFill/>
                  </a:ln>
                  <a:solidFill>
                    <a:srgbClr val="FF0000"/>
                  </a:solidFill>
                  <a:effectLst/>
                  <a:uLnTx/>
                  <a:uFillTx/>
                  <a:latin typeface="Times New Roman"/>
                  <a:cs typeface="Arial" charset="0"/>
                  <a:sym typeface="Wingdings" panose="05000000000000000000" pitchFamily="2" charset="2"/>
                </a:rPr>
                <a:t></a:t>
              </a:r>
              <a:r>
                <a:rPr kumimoji="0" lang="it-IT" sz="1100" b="1" i="0" u="none" strike="noStrike" kern="0" cap="none" spc="0" normalizeH="0" baseline="0" noProof="0" dirty="0">
                  <a:ln>
                    <a:noFill/>
                  </a:ln>
                  <a:solidFill>
                    <a:srgbClr val="000000"/>
                  </a:solidFill>
                  <a:effectLst/>
                  <a:uLnTx/>
                  <a:uFillTx/>
                  <a:latin typeface="Times New Roman"/>
                  <a:cs typeface="Arial" charset="0"/>
                  <a:sym typeface="Wingdings" panose="05000000000000000000" pitchFamily="2" charset="2"/>
                </a:rPr>
                <a:t> Critical 26% (-2%)</a:t>
              </a:r>
              <a:endParaRPr kumimoji="0" lang="it-IT" sz="1100" b="1" i="0" u="none" strike="noStrike" kern="0" cap="none" spc="0" normalizeH="0" baseline="0" noProof="0" dirty="0">
                <a:ln>
                  <a:noFill/>
                </a:ln>
                <a:solidFill>
                  <a:srgbClr val="000000"/>
                </a:solidFill>
                <a:effectLst/>
                <a:uLnTx/>
                <a:uFillTx/>
                <a:latin typeface="Times New Roman"/>
                <a:cs typeface="Arial" charset="0"/>
              </a:endParaRPr>
            </a:p>
          </p:txBody>
        </p:sp>
        <p:sp>
          <p:nvSpPr>
            <p:cNvPr id="28" name="Rettangolo 27">
              <a:extLst>
                <a:ext uri="{FF2B5EF4-FFF2-40B4-BE49-F238E27FC236}">
                  <a16:creationId xmlns:a16="http://schemas.microsoft.com/office/drawing/2014/main" id="{AC010153-9D8A-4D0D-A3E8-4ADDC9646F68}"/>
                </a:ext>
              </a:extLst>
            </p:cNvPr>
            <p:cNvSpPr/>
            <p:nvPr/>
          </p:nvSpPr>
          <p:spPr>
            <a:xfrm>
              <a:off x="1493220" y="6283863"/>
              <a:ext cx="5028265" cy="253916"/>
            </a:xfrm>
            <a:prstGeom prst="rect">
              <a:avLst/>
            </a:prstGeom>
            <a:solidFill>
              <a:srgbClr val="808080">
                <a:lumMod val="20000"/>
                <a:lumOff val="80000"/>
              </a:srgbClr>
            </a:solidFill>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it-IT" sz="1000" b="0" i="1" u="none" strike="noStrike" kern="0" cap="none" spc="0" normalizeH="0" baseline="0" noProof="0" dirty="0">
                  <a:ln>
                    <a:noFill/>
                  </a:ln>
                  <a:solidFill>
                    <a:srgbClr val="000000"/>
                  </a:solidFill>
                  <a:effectLst/>
                  <a:uLnTx/>
                  <a:uFillTx/>
                  <a:latin typeface="Times New Roman"/>
                  <a:cs typeface="Arial" charset="0"/>
                </a:rPr>
                <a:t>Impatto geopolitico, sociale, economico, di immagine e di costo/opportunità per le vittime</a:t>
              </a:r>
            </a:p>
          </p:txBody>
        </p:sp>
        <p:sp>
          <p:nvSpPr>
            <p:cNvPr id="29" name="Rettangolo arrotondato 51">
              <a:extLst>
                <a:ext uri="{FF2B5EF4-FFF2-40B4-BE49-F238E27FC236}">
                  <a16:creationId xmlns:a16="http://schemas.microsoft.com/office/drawing/2014/main" id="{491912BF-3979-4FEB-B075-F48CF0AF5B3C}"/>
                </a:ext>
              </a:extLst>
            </p:cNvPr>
            <p:cNvSpPr>
              <a:spLocks/>
            </p:cNvSpPr>
            <p:nvPr/>
          </p:nvSpPr>
          <p:spPr>
            <a:xfrm>
              <a:off x="9214721" y="4511101"/>
              <a:ext cx="180000" cy="108000"/>
            </a:xfrm>
            <a:prstGeom prst="roundRect">
              <a:avLst/>
            </a:prstGeom>
            <a:gradFill>
              <a:gsLst>
                <a:gs pos="0">
                  <a:srgbClr val="FF0000"/>
                </a:gs>
                <a:gs pos="28000">
                  <a:srgbClr val="FF0000"/>
                </a:gs>
                <a:gs pos="28000">
                  <a:srgbClr val="FF9000"/>
                </a:gs>
                <a:gs pos="60000">
                  <a:srgbClr val="FFC000"/>
                </a:gs>
                <a:gs pos="62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30" name="Rettangolo arrotondato 52">
              <a:extLst>
                <a:ext uri="{FF2B5EF4-FFF2-40B4-BE49-F238E27FC236}">
                  <a16:creationId xmlns:a16="http://schemas.microsoft.com/office/drawing/2014/main" id="{A54A0262-EF7F-437C-99A3-10B480E8EAE1}"/>
                </a:ext>
              </a:extLst>
            </p:cNvPr>
            <p:cNvSpPr>
              <a:spLocks/>
            </p:cNvSpPr>
            <p:nvPr/>
          </p:nvSpPr>
          <p:spPr>
            <a:xfrm>
              <a:off x="9214721" y="4810131"/>
              <a:ext cx="180000" cy="108000"/>
            </a:xfrm>
            <a:prstGeom prst="roundRect">
              <a:avLst/>
            </a:prstGeom>
            <a:gradFill>
              <a:gsLst>
                <a:gs pos="0">
                  <a:srgbClr val="FF0000"/>
                </a:gs>
                <a:gs pos="18000">
                  <a:srgbClr val="FF0000"/>
                </a:gs>
                <a:gs pos="18000">
                  <a:srgbClr val="FF9000"/>
                </a:gs>
                <a:gs pos="38000">
                  <a:srgbClr val="FFC000"/>
                </a:gs>
                <a:gs pos="38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31" name="Rettangolo arrotondato 53">
              <a:extLst>
                <a:ext uri="{FF2B5EF4-FFF2-40B4-BE49-F238E27FC236}">
                  <a16:creationId xmlns:a16="http://schemas.microsoft.com/office/drawing/2014/main" id="{F8CEB722-55BC-48C0-9A4A-0B32558FAA4E}"/>
                </a:ext>
              </a:extLst>
            </p:cNvPr>
            <p:cNvSpPr>
              <a:spLocks/>
            </p:cNvSpPr>
            <p:nvPr/>
          </p:nvSpPr>
          <p:spPr>
            <a:xfrm>
              <a:off x="9214721" y="5091237"/>
              <a:ext cx="180000" cy="108000"/>
            </a:xfrm>
            <a:prstGeom prst="roundRect">
              <a:avLst/>
            </a:prstGeom>
            <a:gradFill>
              <a:gsLst>
                <a:gs pos="0">
                  <a:srgbClr val="FF0000"/>
                </a:gs>
                <a:gs pos="5000">
                  <a:srgbClr val="FF0000"/>
                </a:gs>
                <a:gs pos="5000">
                  <a:srgbClr val="FF9000"/>
                </a:gs>
                <a:gs pos="40000">
                  <a:srgbClr val="FFC000"/>
                </a:gs>
                <a:gs pos="40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32" name="Rettangolo arrotondato 56">
              <a:extLst>
                <a:ext uri="{FF2B5EF4-FFF2-40B4-BE49-F238E27FC236}">
                  <a16:creationId xmlns:a16="http://schemas.microsoft.com/office/drawing/2014/main" id="{6FA6ACA1-9C9E-48C4-80BB-0BDB26C903F6}"/>
                </a:ext>
              </a:extLst>
            </p:cNvPr>
            <p:cNvSpPr>
              <a:spLocks/>
            </p:cNvSpPr>
            <p:nvPr/>
          </p:nvSpPr>
          <p:spPr>
            <a:xfrm>
              <a:off x="9218912" y="5983669"/>
              <a:ext cx="180000" cy="108000"/>
            </a:xfrm>
            <a:prstGeom prst="roundRect">
              <a:avLst/>
            </a:prstGeom>
            <a:gradFill>
              <a:gsLst>
                <a:gs pos="0">
                  <a:srgbClr val="FF0000"/>
                </a:gs>
                <a:gs pos="12000">
                  <a:srgbClr val="FF0000"/>
                </a:gs>
                <a:gs pos="12000">
                  <a:srgbClr val="FF9000"/>
                </a:gs>
                <a:gs pos="22000">
                  <a:srgbClr val="FFC000"/>
                </a:gs>
                <a:gs pos="22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33" name="Rettangolo arrotondato 57">
              <a:extLst>
                <a:ext uri="{FF2B5EF4-FFF2-40B4-BE49-F238E27FC236}">
                  <a16:creationId xmlns:a16="http://schemas.microsoft.com/office/drawing/2014/main" id="{70E3BF42-F51E-4368-AE55-487D83D51EF5}"/>
                </a:ext>
              </a:extLst>
            </p:cNvPr>
            <p:cNvSpPr>
              <a:spLocks/>
            </p:cNvSpPr>
            <p:nvPr/>
          </p:nvSpPr>
          <p:spPr>
            <a:xfrm>
              <a:off x="9214721" y="6280017"/>
              <a:ext cx="180000" cy="108000"/>
            </a:xfrm>
            <a:prstGeom prst="roundRect">
              <a:avLst/>
            </a:prstGeom>
            <a:gradFill>
              <a:gsLst>
                <a:gs pos="0">
                  <a:srgbClr val="FF0000"/>
                </a:gs>
                <a:gs pos="0">
                  <a:srgbClr val="FF0000"/>
                </a:gs>
                <a:gs pos="0">
                  <a:srgbClr val="FF9000"/>
                </a:gs>
                <a:gs pos="20000">
                  <a:srgbClr val="FFC000"/>
                </a:gs>
                <a:gs pos="20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34" name="Rettangolo arrotondato 60">
              <a:extLst>
                <a:ext uri="{FF2B5EF4-FFF2-40B4-BE49-F238E27FC236}">
                  <a16:creationId xmlns:a16="http://schemas.microsoft.com/office/drawing/2014/main" id="{E4B6C9AE-40BA-474D-94E3-27C215C2B96F}"/>
                </a:ext>
              </a:extLst>
            </p:cNvPr>
            <p:cNvSpPr>
              <a:spLocks/>
            </p:cNvSpPr>
            <p:nvPr/>
          </p:nvSpPr>
          <p:spPr>
            <a:xfrm>
              <a:off x="9206208" y="3921917"/>
              <a:ext cx="180000" cy="108000"/>
            </a:xfrm>
            <a:prstGeom prst="roundRect">
              <a:avLst/>
            </a:prstGeom>
            <a:gradFill>
              <a:gsLst>
                <a:gs pos="0">
                  <a:srgbClr val="FF0000"/>
                </a:gs>
                <a:gs pos="10000">
                  <a:srgbClr val="FF0000"/>
                </a:gs>
                <a:gs pos="10000">
                  <a:srgbClr val="FF9000"/>
                </a:gs>
                <a:gs pos="38000">
                  <a:srgbClr val="FFC000"/>
                </a:gs>
                <a:gs pos="38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sp>
          <p:nvSpPr>
            <p:cNvPr id="35" name="Rettangolo arrotondato 55">
              <a:extLst>
                <a:ext uri="{FF2B5EF4-FFF2-40B4-BE49-F238E27FC236}">
                  <a16:creationId xmlns:a16="http://schemas.microsoft.com/office/drawing/2014/main" id="{BB89CFB7-E251-46B1-9451-C09F3F96C0FE}"/>
                </a:ext>
              </a:extLst>
            </p:cNvPr>
            <p:cNvSpPr>
              <a:spLocks/>
            </p:cNvSpPr>
            <p:nvPr/>
          </p:nvSpPr>
          <p:spPr>
            <a:xfrm>
              <a:off x="9214721" y="5397463"/>
              <a:ext cx="180000" cy="108000"/>
            </a:xfrm>
            <a:prstGeom prst="roundRect">
              <a:avLst/>
            </a:prstGeom>
            <a:gradFill>
              <a:gsLst>
                <a:gs pos="0">
                  <a:srgbClr val="FF0000"/>
                </a:gs>
                <a:gs pos="18000">
                  <a:srgbClr val="FF0000"/>
                </a:gs>
                <a:gs pos="18000">
                  <a:srgbClr val="FF9000"/>
                </a:gs>
                <a:gs pos="30000">
                  <a:srgbClr val="FFC000"/>
                </a:gs>
                <a:gs pos="30000">
                  <a:srgbClr val="00B050"/>
                </a:gs>
              </a:gsLst>
              <a:lin ang="0" scaled="1"/>
            </a:gradFill>
            <a:ln w="6350" cap="flat" cmpd="sng" algn="ctr">
              <a:solidFill>
                <a:srgbClr val="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Times New Roman"/>
                <a:ea typeface="+mn-ea"/>
                <a:cs typeface="Arial"/>
              </a:endParaRPr>
            </a:p>
          </p:txBody>
        </p:sp>
      </p:grpSp>
      <p:sp>
        <p:nvSpPr>
          <p:cNvPr id="37" name="Titolo 1">
            <a:extLst>
              <a:ext uri="{FF2B5EF4-FFF2-40B4-BE49-F238E27FC236}">
                <a16:creationId xmlns:a16="http://schemas.microsoft.com/office/drawing/2014/main" id="{6CBA74EE-BC21-44FE-B923-01F05913878D}"/>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Rapporto </a:t>
            </a:r>
            <a:r>
              <a:rPr lang="it-IT" dirty="0" err="1">
                <a:solidFill>
                  <a:schemeClr val="tx1">
                    <a:lumMod val="65000"/>
                    <a:lumOff val="35000"/>
                  </a:schemeClr>
                </a:solidFill>
              </a:rPr>
              <a:t>Clusit</a:t>
            </a:r>
            <a:r>
              <a:rPr lang="it-IT" dirty="0">
                <a:solidFill>
                  <a:schemeClr val="tx1">
                    <a:lumMod val="65000"/>
                    <a:lumOff val="35000"/>
                  </a:schemeClr>
                </a:solidFill>
              </a:rPr>
              <a:t> Settembre 2019</a:t>
            </a:r>
          </a:p>
        </p:txBody>
      </p:sp>
    </p:spTree>
    <p:extLst>
      <p:ext uri="{BB962C8B-B14F-4D97-AF65-F5344CB8AC3E}">
        <p14:creationId xmlns:p14="http://schemas.microsoft.com/office/powerpoint/2010/main" val="16267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www.wpc2019.it</a:t>
            </a:r>
            <a:endParaRPr lang="en-US" dirty="0"/>
          </a:p>
        </p:txBody>
      </p:sp>
      <p:sp>
        <p:nvSpPr>
          <p:cNvPr id="3" name="Segnaposto numero diapositiva 2"/>
          <p:cNvSpPr>
            <a:spLocks noGrp="1"/>
          </p:cNvSpPr>
          <p:nvPr>
            <p:ph type="sldNum" sz="quarter" idx="12"/>
          </p:nvPr>
        </p:nvSpPr>
        <p:spPr/>
        <p:txBody>
          <a:bodyPr/>
          <a:lstStyle/>
          <a:p>
            <a:fld id="{004AA2EB-F965-4FFF-89E7-5760454771E5}" type="slidenum">
              <a:rPr lang="it-IT" smtClean="0"/>
              <a:t>9</a:t>
            </a:fld>
            <a:endParaRPr lang="it-IT"/>
          </a:p>
        </p:txBody>
      </p:sp>
      <p:sp>
        <p:nvSpPr>
          <p:cNvPr id="13" name="Titolo 1">
            <a:extLst>
              <a:ext uri="{FF2B5EF4-FFF2-40B4-BE49-F238E27FC236}">
                <a16:creationId xmlns:a16="http://schemas.microsoft.com/office/drawing/2014/main" id="{6CBA74EE-BC21-44FE-B923-01F05913878D}"/>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it-IT" dirty="0">
                <a:solidFill>
                  <a:schemeClr val="tx1">
                    <a:lumMod val="65000"/>
                    <a:lumOff val="35000"/>
                  </a:schemeClr>
                </a:solidFill>
              </a:rPr>
              <a:t>Analisi Fastweb 2017</a:t>
            </a:r>
          </a:p>
        </p:txBody>
      </p:sp>
      <p:sp>
        <p:nvSpPr>
          <p:cNvPr id="14" name="Rettangolo 13">
            <a:extLst>
              <a:ext uri="{FF2B5EF4-FFF2-40B4-BE49-F238E27FC236}">
                <a16:creationId xmlns:a16="http://schemas.microsoft.com/office/drawing/2014/main" id="{222371BA-2D8C-44C5-AC13-B622FDD865F1}"/>
              </a:ext>
            </a:extLst>
          </p:cNvPr>
          <p:cNvSpPr/>
          <p:nvPr/>
        </p:nvSpPr>
        <p:spPr>
          <a:xfrm>
            <a:off x="336000" y="1270238"/>
            <a:ext cx="11520000" cy="954107"/>
          </a:xfrm>
          <a:prstGeom prst="rect">
            <a:avLst/>
          </a:prstGeom>
          <a:solidFill>
            <a:srgbClr val="002060"/>
          </a:solidFill>
        </p:spPr>
        <p:txBody>
          <a:bodyPr wrap="square" lIns="72000" rIns="72000" anchor="ctr" anchorCtr="0">
            <a:spAutoFit/>
          </a:bodyPr>
          <a:lstStyle/>
          <a:p>
            <a:pPr defTabSz="914400">
              <a:defRPr/>
            </a:pPr>
            <a:r>
              <a:rPr lang="it-IT" sz="1400" b="1" kern="0" dirty="0">
                <a:solidFill>
                  <a:srgbClr val="FFFFFF"/>
                </a:solidFill>
                <a:latin typeface="Segoe UI Light"/>
              </a:rPr>
              <a:t>Analisi basata su oltre </a:t>
            </a:r>
            <a:r>
              <a:rPr lang="it-IT" sz="1400" b="1" kern="0" dirty="0">
                <a:solidFill>
                  <a:srgbClr val="FFC000"/>
                </a:solidFill>
                <a:latin typeface="Segoe UI Light"/>
              </a:rPr>
              <a:t>35 milioni di eventi di sicurezza</a:t>
            </a:r>
            <a:r>
              <a:rPr lang="it-IT" sz="1400" b="1" kern="0" dirty="0">
                <a:solidFill>
                  <a:srgbClr val="FFFFFF"/>
                </a:solidFill>
                <a:latin typeface="Segoe UI Light"/>
              </a:rPr>
              <a:t> (+50% rispetto 2016) da cui emergono:</a:t>
            </a:r>
          </a:p>
          <a:p>
            <a:pPr marL="285750" indent="-285750" defTabSz="914400">
              <a:buFont typeface="Arial" panose="020B0604020202020204" pitchFamily="34" charset="0"/>
              <a:buChar char="•"/>
              <a:defRPr/>
            </a:pPr>
            <a:r>
              <a:rPr lang="it-IT" sz="1400" b="1" kern="0" dirty="0">
                <a:solidFill>
                  <a:prstClr val="white"/>
                </a:solidFill>
                <a:latin typeface="Segoe UI Light"/>
              </a:rPr>
              <a:t>Trend di </a:t>
            </a:r>
            <a:r>
              <a:rPr lang="it-IT" sz="1400" b="1" kern="0" dirty="0">
                <a:solidFill>
                  <a:srgbClr val="FFC000"/>
                </a:solidFill>
                <a:latin typeface="Segoe UI Light"/>
              </a:rPr>
              <a:t>crescita degli attacchi importanti</a:t>
            </a:r>
            <a:r>
              <a:rPr lang="it-IT" sz="1400" b="1" kern="0" dirty="0">
                <a:solidFill>
                  <a:prstClr val="white"/>
                </a:solidFill>
                <a:latin typeface="Segoe UI Light"/>
              </a:rPr>
              <a:t> (+11% rispetto a 2016)</a:t>
            </a:r>
          </a:p>
          <a:p>
            <a:pPr marL="285750" indent="-285750" defTabSz="914400">
              <a:buFont typeface="Arial" panose="020B0604020202020204" pitchFamily="34" charset="0"/>
              <a:buChar char="•"/>
              <a:defRPr/>
            </a:pPr>
            <a:r>
              <a:rPr lang="it-IT" sz="1400" b="1" kern="0" dirty="0">
                <a:solidFill>
                  <a:prstClr val="white"/>
                </a:solidFill>
                <a:latin typeface="Segoe UI Light"/>
              </a:rPr>
              <a:t>Tra i principali attacchi si confermano quelli di tipo «</a:t>
            </a:r>
            <a:r>
              <a:rPr lang="it-IT" sz="1400" b="1" kern="0" dirty="0" err="1">
                <a:solidFill>
                  <a:srgbClr val="FFC000"/>
                </a:solidFill>
                <a:latin typeface="Segoe UI Light"/>
              </a:rPr>
              <a:t>ransomware</a:t>
            </a:r>
            <a:r>
              <a:rPr lang="it-IT" sz="1400" b="1" kern="0" dirty="0">
                <a:solidFill>
                  <a:prstClr val="white"/>
                </a:solidFill>
                <a:latin typeface="Segoe UI Light"/>
              </a:rPr>
              <a:t>» (riscatto per accedere ai dati)</a:t>
            </a:r>
          </a:p>
          <a:p>
            <a:pPr marL="285750" indent="-285750" defTabSz="914400">
              <a:buFont typeface="Arial" panose="020B0604020202020204" pitchFamily="34" charset="0"/>
              <a:buChar char="•"/>
              <a:defRPr/>
            </a:pPr>
            <a:r>
              <a:rPr lang="it-IT" sz="1400" b="1" kern="0" dirty="0">
                <a:solidFill>
                  <a:prstClr val="white"/>
                </a:solidFill>
                <a:latin typeface="Segoe UI Light"/>
              </a:rPr>
              <a:t>Trend di crescita dei </a:t>
            </a:r>
            <a:r>
              <a:rPr lang="it-IT" sz="1400" b="1" kern="0" dirty="0" err="1">
                <a:solidFill>
                  <a:prstClr val="white"/>
                </a:solidFill>
                <a:latin typeface="Segoe UI Light"/>
              </a:rPr>
              <a:t>malware</a:t>
            </a:r>
            <a:r>
              <a:rPr lang="it-IT" sz="1400" b="1" kern="0" dirty="0">
                <a:solidFill>
                  <a:prstClr val="white"/>
                </a:solidFill>
                <a:latin typeface="Segoe UI Light"/>
              </a:rPr>
              <a:t> così detti «</a:t>
            </a:r>
            <a:r>
              <a:rPr lang="it-IT" sz="1400" b="1" kern="0" dirty="0" err="1">
                <a:solidFill>
                  <a:srgbClr val="FFC000"/>
                </a:solidFill>
                <a:latin typeface="Segoe UI Light"/>
              </a:rPr>
              <a:t>miners</a:t>
            </a:r>
            <a:r>
              <a:rPr lang="it-IT" sz="1400" b="1" kern="0" dirty="0">
                <a:solidFill>
                  <a:prstClr val="white"/>
                </a:solidFill>
                <a:latin typeface="Segoe UI Light"/>
              </a:rPr>
              <a:t>» (sfruttamento della capacità di elaborazione)</a:t>
            </a:r>
          </a:p>
        </p:txBody>
      </p:sp>
      <p:sp>
        <p:nvSpPr>
          <p:cNvPr id="15" name="CasellaDiTesto 14">
            <a:extLst>
              <a:ext uri="{FF2B5EF4-FFF2-40B4-BE49-F238E27FC236}">
                <a16:creationId xmlns:a16="http://schemas.microsoft.com/office/drawing/2014/main" id="{2765F9DD-5200-4048-A27D-A7F873A65C38}"/>
              </a:ext>
            </a:extLst>
          </p:cNvPr>
          <p:cNvSpPr txBox="1"/>
          <p:nvPr/>
        </p:nvSpPr>
        <p:spPr>
          <a:xfrm>
            <a:off x="336000" y="2470411"/>
            <a:ext cx="5400000" cy="3980085"/>
          </a:xfrm>
          <a:prstGeom prst="rect">
            <a:avLst/>
          </a:prstGeom>
          <a:solidFill>
            <a:sysClr val="window" lastClr="FFFFFF"/>
          </a:solidFill>
          <a:ln>
            <a:solidFill>
              <a:srgbClr val="00133A"/>
            </a:solidFill>
          </a:ln>
          <a:effectLst/>
        </p:spPr>
        <p:txBody>
          <a:bodyPr vert="horz" wrap="none" lIns="91440" tIns="0" rIns="91440" bIns="0" rtlCol="0" anchor="t" anchorCtr="0">
            <a:normAutofit/>
            <a:scene3d>
              <a:camera prst="orthographicFront"/>
              <a:lightRig rig="threePt" dir="t">
                <a:rot lat="0" lon="0" rev="4800000"/>
              </a:lightRig>
            </a:scene3d>
            <a:sp3d prstMaterial="matte">
              <a:bevelT w="50800" h="10160"/>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00133A"/>
                </a:solidFill>
                <a:effectLst/>
                <a:uLnTx/>
                <a:uFillTx/>
                <a:latin typeface="Segoe UI Light"/>
              </a:rPr>
              <a:t>Target di possibili attacchi </a:t>
            </a:r>
            <a:r>
              <a:rPr kumimoji="0" lang="it-IT" sz="1600" b="1" i="0" u="none" strike="noStrike" kern="0" cap="none" spc="0" normalizeH="0" baseline="0" noProof="0" dirty="0" err="1">
                <a:ln>
                  <a:noFill/>
                </a:ln>
                <a:solidFill>
                  <a:srgbClr val="00133A"/>
                </a:solidFill>
                <a:effectLst/>
                <a:uLnTx/>
                <a:uFillTx/>
                <a:latin typeface="Segoe UI Light"/>
              </a:rPr>
              <a:t>DDoS</a:t>
            </a:r>
            <a:r>
              <a:rPr kumimoji="0" lang="it-IT" sz="1600" b="1" i="0" u="none" strike="noStrike" kern="0" cap="none" spc="0" normalizeH="0" baseline="0" noProof="0" dirty="0">
                <a:ln>
                  <a:noFill/>
                </a:ln>
                <a:solidFill>
                  <a:srgbClr val="00133A"/>
                </a:solidFill>
                <a:effectLst/>
                <a:uLnTx/>
                <a:uFillTx/>
                <a:latin typeface="Segoe UI Light"/>
              </a:rPr>
              <a:t> del 2017</a:t>
            </a:r>
          </a:p>
        </p:txBody>
      </p:sp>
      <p:pic>
        <p:nvPicPr>
          <p:cNvPr id="16" name="Immagine 15">
            <a:extLst>
              <a:ext uri="{FF2B5EF4-FFF2-40B4-BE49-F238E27FC236}">
                <a16:creationId xmlns:a16="http://schemas.microsoft.com/office/drawing/2014/main" id="{75ADDBF8-FDFD-40B6-AB15-0E27F17C9C45}"/>
              </a:ext>
            </a:extLst>
          </p:cNvPr>
          <p:cNvPicPr>
            <a:picLocks noChangeAspect="1"/>
          </p:cNvPicPr>
          <p:nvPr/>
        </p:nvPicPr>
        <p:blipFill>
          <a:blip r:embed="rId2"/>
          <a:stretch>
            <a:fillRect/>
          </a:stretch>
        </p:blipFill>
        <p:spPr>
          <a:xfrm>
            <a:off x="451030" y="2848598"/>
            <a:ext cx="5169939" cy="3223710"/>
          </a:xfrm>
          <a:prstGeom prst="rect">
            <a:avLst/>
          </a:prstGeom>
        </p:spPr>
      </p:pic>
      <p:sp>
        <p:nvSpPr>
          <p:cNvPr id="17" name="Rettangolo 16">
            <a:extLst>
              <a:ext uri="{FF2B5EF4-FFF2-40B4-BE49-F238E27FC236}">
                <a16:creationId xmlns:a16="http://schemas.microsoft.com/office/drawing/2014/main" id="{6C7A1379-980C-4538-98E1-267577726583}"/>
              </a:ext>
            </a:extLst>
          </p:cNvPr>
          <p:cNvSpPr/>
          <p:nvPr/>
        </p:nvSpPr>
        <p:spPr bwMode="ltGray">
          <a:xfrm flipV="1">
            <a:off x="3315085" y="5751938"/>
            <a:ext cx="720201" cy="320369"/>
          </a:xfrm>
          <a:prstGeom prst="rect">
            <a:avLst/>
          </a:prstGeom>
          <a:noFill/>
          <a:ln w="25400" cap="flat" cmpd="sng" algn="ctr">
            <a:solidFill>
              <a:srgbClr val="C00000"/>
            </a:solidFill>
            <a:prstDash val="solid"/>
          </a:ln>
          <a:effectLst/>
        </p:spPr>
        <p:txBody>
          <a:bodyPr rtlCol="0" anchor="ctr"/>
          <a:lstStyle/>
          <a:p>
            <a:pPr algn="ctr" defTabSz="914400"/>
            <a:endParaRPr lang="it-IT" kern="0">
              <a:solidFill>
                <a:prstClr val="white"/>
              </a:solidFill>
              <a:latin typeface="Segoe UI Light"/>
            </a:endParaRPr>
          </a:p>
        </p:txBody>
      </p:sp>
      <p:sp>
        <p:nvSpPr>
          <p:cNvPr id="18" name="Rettangolo 17">
            <a:extLst>
              <a:ext uri="{FF2B5EF4-FFF2-40B4-BE49-F238E27FC236}">
                <a16:creationId xmlns:a16="http://schemas.microsoft.com/office/drawing/2014/main" id="{2B3E3E2E-FE69-4FA4-A1E5-5E6A9492FB60}"/>
              </a:ext>
            </a:extLst>
          </p:cNvPr>
          <p:cNvSpPr/>
          <p:nvPr/>
        </p:nvSpPr>
        <p:spPr>
          <a:xfrm>
            <a:off x="336000" y="6187569"/>
            <a:ext cx="4094043" cy="261610"/>
          </a:xfrm>
          <a:prstGeom prst="rect">
            <a:avLst/>
          </a:prstGeom>
        </p:spPr>
        <p:txBody>
          <a:bodyPr wrap="square">
            <a:spAutoFit/>
          </a:bodyPr>
          <a:lstStyle/>
          <a:p>
            <a:pPr defTabSz="914400"/>
            <a:r>
              <a:rPr lang="it-IT" sz="1100" i="1" dirty="0">
                <a:solidFill>
                  <a:srgbClr val="00133A"/>
                </a:solidFill>
                <a:latin typeface="Segoe UI Light"/>
              </a:rPr>
              <a:t>Il 95% degli attacchi è durato meno di 3 ore, il 3% oltre le 24 ore</a:t>
            </a:r>
          </a:p>
        </p:txBody>
      </p:sp>
      <p:sp>
        <p:nvSpPr>
          <p:cNvPr id="19" name="CasellaDiTesto 18">
            <a:extLst>
              <a:ext uri="{FF2B5EF4-FFF2-40B4-BE49-F238E27FC236}">
                <a16:creationId xmlns:a16="http://schemas.microsoft.com/office/drawing/2014/main" id="{64D32DDD-0C15-4394-8C5A-9E33E2365F7A}"/>
              </a:ext>
            </a:extLst>
          </p:cNvPr>
          <p:cNvSpPr txBox="1"/>
          <p:nvPr/>
        </p:nvSpPr>
        <p:spPr>
          <a:xfrm>
            <a:off x="6456000" y="2470410"/>
            <a:ext cx="5400000" cy="3978769"/>
          </a:xfrm>
          <a:prstGeom prst="rect">
            <a:avLst/>
          </a:prstGeom>
          <a:solidFill>
            <a:sysClr val="window" lastClr="FFFFFF"/>
          </a:solidFill>
          <a:ln>
            <a:solidFill>
              <a:srgbClr val="00133A"/>
            </a:solidFill>
          </a:ln>
          <a:effectLst/>
        </p:spPr>
        <p:txBody>
          <a:bodyPr vert="horz" wrap="none" lIns="91440" tIns="0" rIns="91440" bIns="0" rtlCol="0" anchor="t" anchorCtr="0">
            <a:normAutofit/>
            <a:scene3d>
              <a:camera prst="orthographicFront"/>
              <a:lightRig rig="threePt" dir="t">
                <a:rot lat="0" lon="0" rev="4800000"/>
              </a:lightRig>
            </a:scene3d>
            <a:sp3d prstMaterial="matte">
              <a:bevelT w="50800" h="10160"/>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00133A"/>
                </a:solidFill>
                <a:effectLst/>
                <a:uLnTx/>
                <a:uFillTx/>
                <a:latin typeface="Segoe UI Light"/>
              </a:rPr>
              <a:t>IP classificati come fonte di e-mail SPAM</a:t>
            </a:r>
          </a:p>
        </p:txBody>
      </p:sp>
      <p:sp>
        <p:nvSpPr>
          <p:cNvPr id="20" name="Rettangolo 19">
            <a:extLst>
              <a:ext uri="{FF2B5EF4-FFF2-40B4-BE49-F238E27FC236}">
                <a16:creationId xmlns:a16="http://schemas.microsoft.com/office/drawing/2014/main" id="{9EB077CA-A659-4A36-8FA4-ED423D0A42DC}"/>
              </a:ext>
            </a:extLst>
          </p:cNvPr>
          <p:cNvSpPr/>
          <p:nvPr/>
        </p:nvSpPr>
        <p:spPr>
          <a:xfrm>
            <a:off x="6420000" y="6187569"/>
            <a:ext cx="4176000" cy="261610"/>
          </a:xfrm>
          <a:prstGeom prst="rect">
            <a:avLst/>
          </a:prstGeom>
        </p:spPr>
        <p:txBody>
          <a:bodyPr wrap="square">
            <a:spAutoFit/>
          </a:bodyPr>
          <a:lstStyle/>
          <a:p>
            <a:pPr defTabSz="914400"/>
            <a:r>
              <a:rPr lang="it-IT" sz="1100" i="1" dirty="0">
                <a:solidFill>
                  <a:srgbClr val="00133A"/>
                </a:solidFill>
                <a:latin typeface="Segoe UI Light"/>
              </a:rPr>
              <a:t>40.000 IP sono stati inseriti almeno una volta in </a:t>
            </a:r>
            <a:r>
              <a:rPr lang="it-IT" sz="1100" i="1" dirty="0" err="1">
                <a:solidFill>
                  <a:srgbClr val="00133A"/>
                </a:solidFill>
                <a:latin typeface="Segoe UI Light"/>
              </a:rPr>
              <a:t>blacklist</a:t>
            </a:r>
            <a:r>
              <a:rPr lang="it-IT" sz="1100" i="1" dirty="0">
                <a:solidFill>
                  <a:srgbClr val="00133A"/>
                </a:solidFill>
                <a:latin typeface="Segoe UI Light"/>
              </a:rPr>
              <a:t> nel 2017</a:t>
            </a:r>
          </a:p>
        </p:txBody>
      </p:sp>
      <p:pic>
        <p:nvPicPr>
          <p:cNvPr id="21" name="Immagine 20">
            <a:extLst>
              <a:ext uri="{FF2B5EF4-FFF2-40B4-BE49-F238E27FC236}">
                <a16:creationId xmlns:a16="http://schemas.microsoft.com/office/drawing/2014/main" id="{26A5BC4C-32E3-47EF-981E-103E3D33074F}"/>
              </a:ext>
            </a:extLst>
          </p:cNvPr>
          <p:cNvPicPr>
            <a:picLocks noChangeAspect="1"/>
          </p:cNvPicPr>
          <p:nvPr/>
        </p:nvPicPr>
        <p:blipFill>
          <a:blip r:embed="rId3"/>
          <a:stretch>
            <a:fillRect/>
          </a:stretch>
        </p:blipFill>
        <p:spPr>
          <a:xfrm>
            <a:off x="6507204" y="3174930"/>
            <a:ext cx="5297592" cy="2569727"/>
          </a:xfrm>
          <a:prstGeom prst="rect">
            <a:avLst/>
          </a:prstGeom>
        </p:spPr>
      </p:pic>
      <p:sp>
        <p:nvSpPr>
          <p:cNvPr id="22" name="Rettangolo 21">
            <a:extLst>
              <a:ext uri="{FF2B5EF4-FFF2-40B4-BE49-F238E27FC236}">
                <a16:creationId xmlns:a16="http://schemas.microsoft.com/office/drawing/2014/main" id="{98B2B9F7-CD72-4551-9D32-9C8312B55BAC}"/>
              </a:ext>
            </a:extLst>
          </p:cNvPr>
          <p:cNvSpPr/>
          <p:nvPr/>
        </p:nvSpPr>
        <p:spPr bwMode="ltGray">
          <a:xfrm rot="2675535">
            <a:off x="7271333" y="5206201"/>
            <a:ext cx="203847" cy="474019"/>
          </a:xfrm>
          <a:prstGeom prst="rect">
            <a:avLst/>
          </a:prstGeom>
          <a:noFill/>
          <a:ln w="25400" cap="flat" cmpd="sng" algn="ctr">
            <a:solidFill>
              <a:srgbClr val="C00000"/>
            </a:solidFill>
            <a:prstDash val="solid"/>
          </a:ln>
          <a:effectLst/>
        </p:spPr>
        <p:txBody>
          <a:bodyPr rtlCol="0" anchor="ctr"/>
          <a:lstStyle/>
          <a:p>
            <a:pPr algn="ctr" defTabSz="914400"/>
            <a:endParaRPr lang="it-IT" kern="0">
              <a:solidFill>
                <a:prstClr val="white"/>
              </a:solidFill>
              <a:latin typeface="Segoe UI Light"/>
            </a:endParaRPr>
          </a:p>
        </p:txBody>
      </p:sp>
    </p:spTree>
    <p:extLst>
      <p:ext uri="{BB962C8B-B14F-4D97-AF65-F5344CB8AC3E}">
        <p14:creationId xmlns:p14="http://schemas.microsoft.com/office/powerpoint/2010/main" val="1114710998"/>
      </p:ext>
    </p:extLst>
  </p:cSld>
  <p:clrMapOvr>
    <a:masterClrMapping/>
  </p:clrMapOvr>
</p:sld>
</file>

<file path=ppt/theme/theme1.xml><?xml version="1.0" encoding="utf-8"?>
<a:theme xmlns:a="http://schemas.openxmlformats.org/drawingml/2006/main" name="Corn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rnic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WPC2019_POT.potx" id="{98D12F94-D3C0-491E-BEFE-DD5138CA8B61}" vid="{9DBD3CAD-E200-4594-9873-1054ABEC10FC}"/>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26607788D2CFE34A80926B996B06412D" ma:contentTypeVersion="8" ma:contentTypeDescription="Creare un nuovo documento." ma:contentTypeScope="" ma:versionID="f4f329a3aab4cff4a31282ade2cc55c9">
  <xsd:schema xmlns:xsd="http://www.w3.org/2001/XMLSchema" xmlns:xs="http://www.w3.org/2001/XMLSchema" xmlns:p="http://schemas.microsoft.com/office/2006/metadata/properties" xmlns:ns2="7933a977-450f-4814-84ae-c5f88ea3cdeb" targetNamespace="http://schemas.microsoft.com/office/2006/metadata/properties" ma:root="true" ma:fieldsID="d090ab6e16b1dce756d0bce1265fafd1" ns2:_="">
    <xsd:import namespace="7933a977-450f-4814-84ae-c5f88ea3cde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33a977-450f-4814-84ae-c5f88ea3cd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79C1DF-5572-4BEE-86C9-03E078BAFEF9}">
  <ds:schemaRefs>
    <ds:schemaRef ds:uri="http://schemas.microsoft.com/sharepoint/v3/contenttype/forms"/>
  </ds:schemaRefs>
</ds:datastoreItem>
</file>

<file path=customXml/itemProps2.xml><?xml version="1.0" encoding="utf-8"?>
<ds:datastoreItem xmlns:ds="http://schemas.openxmlformats.org/officeDocument/2006/customXml" ds:itemID="{83A0D2F1-4B12-4D57-BD64-C133004C5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33a977-450f-4814-84ae-c5f88ea3c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3D1726-D882-4B15-811A-75B93EC1505D}">
  <ds:schemaRefs>
    <ds:schemaRef ds:uri="http://purl.org/dc/elements/1.1/"/>
    <ds:schemaRef ds:uri="7933a977-450f-4814-84ae-c5f88ea3cdeb"/>
    <ds:schemaRef ds:uri="http://purl.org/dc/dcmitype/"/>
    <ds:schemaRef ds:uri="http://schemas.microsoft.com/office/2006/metadata/properties"/>
    <ds:schemaRef ds:uri="http://schemas.microsoft.com/office/2006/documentManagement/types"/>
    <ds:schemaRef ds:uri="http://www.w3.org/XML/1998/namespace"/>
    <ds:schemaRef ds:uri="http://purl.org/dc/term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WPC2019_POT_SPEAKER</Template>
  <TotalTime>1992</TotalTime>
  <Words>10218</Words>
  <Application>Microsoft Office PowerPoint</Application>
  <PresentationFormat>Widescreen</PresentationFormat>
  <Paragraphs>790</Paragraphs>
  <Slides>60</Slides>
  <Notes>8</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60</vt:i4>
      </vt:variant>
    </vt:vector>
  </HeadingPairs>
  <TitlesOfParts>
    <vt:vector size="68" baseType="lpstr">
      <vt:lpstr>Arial</vt:lpstr>
      <vt:lpstr>Calibri</vt:lpstr>
      <vt:lpstr>Courier New</vt:lpstr>
      <vt:lpstr>Open Sans Semibold</vt:lpstr>
      <vt:lpstr>Segoe UI Light</vt:lpstr>
      <vt:lpstr>Times New Roman</vt:lpstr>
      <vt:lpstr>Wingdings 2</vt:lpstr>
      <vt:lpstr>Cornice</vt:lpstr>
      <vt:lpstr>Presentazione standard di PowerPoint</vt:lpstr>
      <vt:lpstr>Normative regolamenti e indicazioni tecniche per la sicurezza ICT per PA e aziende private</vt:lpstr>
      <vt:lpstr>Agenda </vt:lpstr>
      <vt:lpstr>Overview</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Indicazioni tecniche nel GDPR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Misure minime di sicurezza ICT per le pubbliche amministrazioni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Framework Nazionale per la Cybersecurity e la Data Protection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Direttiva NIS (Direttiva 2016/1148)</vt:lpstr>
      <vt:lpstr>Presentazione standard di PowerPoint</vt:lpstr>
      <vt:lpstr>Presentazione standard di PowerPoint</vt:lpstr>
      <vt:lpstr>Presentazione standard di PowerPoint</vt:lpstr>
      <vt:lpstr>Presentazione standard di PowerPoint</vt:lpstr>
      <vt:lpstr>Presentazione standard di PowerPoint</vt:lpstr>
      <vt:lpstr>Cybersecurity Act (Regolamento 2019/881)</vt:lpstr>
      <vt:lpstr>Presentazione standard di PowerPoint</vt:lpstr>
      <vt:lpstr>Presentazione standard di PowerPoint</vt:lpstr>
      <vt:lpstr>Presentazione standard di PowerPoint</vt:lpstr>
      <vt:lpstr>Presentazione standard di PowerPoint</vt:lpstr>
      <vt:lpstr>Q&amp;A</vt:lpstr>
      <vt:lpstr>Contatti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Goletto ing. Ermanno</dc:creator>
  <cp:lastModifiedBy>Ermanno</cp:lastModifiedBy>
  <cp:revision>177</cp:revision>
  <dcterms:created xsi:type="dcterms:W3CDTF">2019-11-08T11:41:58Z</dcterms:created>
  <dcterms:modified xsi:type="dcterms:W3CDTF">2019-12-05T12:31:19Z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0x01010026607788D2CFE34A80926B996B06412D</vt:lpwstr>
  </property>
</Properties>
</file>